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3"/>
  </p:notesMasterIdLst>
  <p:sldIdLst>
    <p:sldId id="459" r:id="rId2"/>
    <p:sldId id="328" r:id="rId3"/>
    <p:sldId id="256" r:id="rId4"/>
    <p:sldId id="257" r:id="rId5"/>
    <p:sldId id="324" r:id="rId6"/>
    <p:sldId id="327" r:id="rId7"/>
    <p:sldId id="322" r:id="rId8"/>
    <p:sldId id="259" r:id="rId9"/>
    <p:sldId id="325" r:id="rId10"/>
    <p:sldId id="260" r:id="rId11"/>
    <p:sldId id="261" r:id="rId12"/>
    <p:sldId id="262" r:id="rId13"/>
    <p:sldId id="263" r:id="rId14"/>
    <p:sldId id="264" r:id="rId15"/>
    <p:sldId id="265" r:id="rId16"/>
    <p:sldId id="267" r:id="rId17"/>
    <p:sldId id="268" r:id="rId18"/>
    <p:sldId id="310" r:id="rId19"/>
    <p:sldId id="311" r:id="rId20"/>
    <p:sldId id="312" r:id="rId21"/>
    <p:sldId id="272" r:id="rId22"/>
    <p:sldId id="313" r:id="rId23"/>
    <p:sldId id="270" r:id="rId24"/>
    <p:sldId id="273" r:id="rId25"/>
    <p:sldId id="274" r:id="rId26"/>
    <p:sldId id="275" r:id="rId27"/>
    <p:sldId id="276" r:id="rId28"/>
    <p:sldId id="460" r:id="rId29"/>
    <p:sldId id="278" r:id="rId30"/>
    <p:sldId id="279" r:id="rId31"/>
    <p:sldId id="280" r:id="rId32"/>
    <p:sldId id="281" r:id="rId33"/>
    <p:sldId id="283" r:id="rId34"/>
    <p:sldId id="284" r:id="rId35"/>
    <p:sldId id="285" r:id="rId36"/>
    <p:sldId id="286" r:id="rId37"/>
    <p:sldId id="287" r:id="rId38"/>
    <p:sldId id="288" r:id="rId39"/>
    <p:sldId id="289" r:id="rId40"/>
    <p:sldId id="290" r:id="rId41"/>
    <p:sldId id="291" r:id="rId42"/>
    <p:sldId id="293" r:id="rId43"/>
    <p:sldId id="294" r:id="rId44"/>
    <p:sldId id="295" r:id="rId45"/>
    <p:sldId id="296" r:id="rId46"/>
    <p:sldId id="319" r:id="rId47"/>
    <p:sldId id="297" r:id="rId48"/>
    <p:sldId id="298" r:id="rId49"/>
    <p:sldId id="299" r:id="rId50"/>
    <p:sldId id="300" r:id="rId51"/>
    <p:sldId id="301" r:id="rId52"/>
    <p:sldId id="302" r:id="rId53"/>
    <p:sldId id="303" r:id="rId54"/>
    <p:sldId id="304" r:id="rId55"/>
    <p:sldId id="305" r:id="rId56"/>
    <p:sldId id="320" r:id="rId57"/>
    <p:sldId id="306" r:id="rId58"/>
    <p:sldId id="307" r:id="rId59"/>
    <p:sldId id="308" r:id="rId60"/>
    <p:sldId id="323" r:id="rId61"/>
    <p:sldId id="326"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49" autoAdjust="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0FCF72-19AB-46EA-BFAD-FFE853249725}" type="datetimeFigureOut">
              <a:rPr lang="en-US" smtClean="0"/>
              <a:t>3/10/2024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9BF657-3F6A-4B60-A5F0-7D7837A9125A}" type="slidenum">
              <a:rPr lang="en-US" smtClean="0"/>
              <a:t>‹#›</a:t>
            </a:fld>
            <a:endParaRPr lang="en-US"/>
          </a:p>
        </p:txBody>
      </p:sp>
    </p:spTree>
    <p:extLst>
      <p:ext uri="{BB962C8B-B14F-4D97-AF65-F5344CB8AC3E}">
        <p14:creationId xmlns:p14="http://schemas.microsoft.com/office/powerpoint/2010/main" val="1011904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4</a:t>
            </a:fld>
            <a:endParaRPr lang="en-US"/>
          </a:p>
        </p:txBody>
      </p:sp>
    </p:spTree>
    <p:extLst>
      <p:ext uri="{BB962C8B-B14F-4D97-AF65-F5344CB8AC3E}">
        <p14:creationId xmlns:p14="http://schemas.microsoft.com/office/powerpoint/2010/main" val="148161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Action of Phospholipases The venom of the Eastern diamondback rattler and the Indian cobra contains phospholipase A2, which catalyzes the hydrolysis of fatty acids at the C-2 position of glycerophospholipids. The phospholipid breakdown product of this reaction is lysolecithin (lecithin is phosphatidylcholine). At high concentrations, this and other </a:t>
            </a:r>
            <a:r>
              <a:rPr lang="en-US" dirty="0" err="1"/>
              <a:t>lysophospholipids</a:t>
            </a:r>
            <a:r>
              <a:rPr lang="en-US" dirty="0"/>
              <a:t> act as detergents, dissolving the membranes of erythrocytes and lysing the cells. Extensive hemolysis may be life-threatening.</a:t>
            </a:r>
          </a:p>
        </p:txBody>
      </p:sp>
      <p:sp>
        <p:nvSpPr>
          <p:cNvPr id="4" name="Slide Number Placeholder 3"/>
          <p:cNvSpPr>
            <a:spLocks noGrp="1"/>
          </p:cNvSpPr>
          <p:nvPr>
            <p:ph type="sldNum" sz="quarter" idx="5"/>
          </p:nvPr>
        </p:nvSpPr>
        <p:spPr/>
        <p:txBody>
          <a:bodyPr/>
          <a:lstStyle/>
          <a:p>
            <a:fld id="{6374029A-B22A-4406-96D7-9C125BF5A9EC}" type="slidenum">
              <a:rPr lang="en-US" smtClean="0"/>
              <a:t>42</a:t>
            </a:fld>
            <a:endParaRPr lang="en-US"/>
          </a:p>
        </p:txBody>
      </p:sp>
    </p:spTree>
    <p:extLst>
      <p:ext uri="{BB962C8B-B14F-4D97-AF65-F5344CB8AC3E}">
        <p14:creationId xmlns:p14="http://schemas.microsoft.com/office/powerpoint/2010/main" val="94141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74029A-B22A-4406-96D7-9C125BF5A9EC}" type="slidenum">
              <a:rPr lang="en-US" smtClean="0"/>
              <a:t>57</a:t>
            </a:fld>
            <a:endParaRPr lang="en-US"/>
          </a:p>
        </p:txBody>
      </p:sp>
    </p:spTree>
    <p:extLst>
      <p:ext uri="{BB962C8B-B14F-4D97-AF65-F5344CB8AC3E}">
        <p14:creationId xmlns:p14="http://schemas.microsoft.com/office/powerpoint/2010/main" val="479448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9BF657-3F6A-4B60-A5F0-7D7837A9125A}" type="slidenum">
              <a:rPr lang="en-US" smtClean="0"/>
              <a:t>61</a:t>
            </a:fld>
            <a:endParaRPr lang="en-US"/>
          </a:p>
        </p:txBody>
      </p:sp>
    </p:spTree>
    <p:extLst>
      <p:ext uri="{BB962C8B-B14F-4D97-AF65-F5344CB8AC3E}">
        <p14:creationId xmlns:p14="http://schemas.microsoft.com/office/powerpoint/2010/main" val="1321298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F1DC1-9172-4440-AAA1-786FC42EDB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8D2C2D-E33B-46D4-9A91-B3549CF18C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318304-2B73-420A-9759-322F6826C113}"/>
              </a:ext>
            </a:extLst>
          </p:cNvPr>
          <p:cNvSpPr>
            <a:spLocks noGrp="1"/>
          </p:cNvSpPr>
          <p:nvPr>
            <p:ph type="dt" sz="half" idx="10"/>
          </p:nvPr>
        </p:nvSpPr>
        <p:spPr/>
        <p:txBody>
          <a:bodyPr/>
          <a:lstStyle/>
          <a:p>
            <a:fld id="{CB512AEC-18C7-40F6-B3B1-E14EF0FBBAFF}" type="datetime1">
              <a:rPr lang="en-US" smtClean="0"/>
              <a:t>3/10/2024</a:t>
            </a:fld>
            <a:endParaRPr lang="en-US"/>
          </a:p>
        </p:txBody>
      </p:sp>
      <p:sp>
        <p:nvSpPr>
          <p:cNvPr id="5" name="Footer Placeholder 4">
            <a:extLst>
              <a:ext uri="{FF2B5EF4-FFF2-40B4-BE49-F238E27FC236}">
                <a16:creationId xmlns:a16="http://schemas.microsoft.com/office/drawing/2014/main" id="{DF288D8E-72AF-4F3A-A6FE-A1CB32BECB1F}"/>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E2D75035-0D91-4A72-B935-ABFE65D6E183}"/>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939049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9AADF-3294-4337-8044-C927F12667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C54659-F63B-4449-B134-F526D7081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B2B2A7-F065-4B1C-9C93-59A18DD734EE}"/>
              </a:ext>
            </a:extLst>
          </p:cNvPr>
          <p:cNvSpPr>
            <a:spLocks noGrp="1"/>
          </p:cNvSpPr>
          <p:nvPr>
            <p:ph type="dt" sz="half" idx="10"/>
          </p:nvPr>
        </p:nvSpPr>
        <p:spPr/>
        <p:txBody>
          <a:bodyPr/>
          <a:lstStyle/>
          <a:p>
            <a:fld id="{6D090996-7765-45B7-8C7F-5DB39B776697}" type="datetime1">
              <a:rPr lang="en-US" smtClean="0"/>
              <a:t>3/10/2024</a:t>
            </a:fld>
            <a:endParaRPr lang="en-US"/>
          </a:p>
        </p:txBody>
      </p:sp>
      <p:sp>
        <p:nvSpPr>
          <p:cNvPr id="5" name="Footer Placeholder 4">
            <a:extLst>
              <a:ext uri="{FF2B5EF4-FFF2-40B4-BE49-F238E27FC236}">
                <a16:creationId xmlns:a16="http://schemas.microsoft.com/office/drawing/2014/main" id="{9F5C355F-F779-4295-8A09-0323C30CB9B0}"/>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20783190-F306-45C7-80A3-4C3001C24002}"/>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3871649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4D86A-0C87-4643-BE4A-AD4B192D02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02B900-134F-4EEF-A202-0A2A7D0574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E794BB-CD96-4391-BC19-936EAEF8492A}"/>
              </a:ext>
            </a:extLst>
          </p:cNvPr>
          <p:cNvSpPr>
            <a:spLocks noGrp="1"/>
          </p:cNvSpPr>
          <p:nvPr>
            <p:ph type="dt" sz="half" idx="10"/>
          </p:nvPr>
        </p:nvSpPr>
        <p:spPr/>
        <p:txBody>
          <a:bodyPr/>
          <a:lstStyle/>
          <a:p>
            <a:fld id="{C4218606-4CD1-46DB-92A1-C99626C3A0FB}" type="datetime1">
              <a:rPr lang="en-US" smtClean="0"/>
              <a:t>3/10/2024</a:t>
            </a:fld>
            <a:endParaRPr lang="en-US"/>
          </a:p>
        </p:txBody>
      </p:sp>
      <p:sp>
        <p:nvSpPr>
          <p:cNvPr id="5" name="Footer Placeholder 4">
            <a:extLst>
              <a:ext uri="{FF2B5EF4-FFF2-40B4-BE49-F238E27FC236}">
                <a16:creationId xmlns:a16="http://schemas.microsoft.com/office/drawing/2014/main" id="{62E6F639-F7A4-4F09-9140-5B1694934A7C}"/>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469C545E-FEEE-4768-A942-0D9850324EC9}"/>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1962676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D0BE-C35F-4A58-ADA7-E145B57E44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2F25E6-BC33-4408-A1E6-6FC26EE7C7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AFADF3-7C8A-46A0-A0A4-791F6FAB1E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90FEF0-038D-4647-B610-468BF0F7BF6D}"/>
              </a:ext>
            </a:extLst>
          </p:cNvPr>
          <p:cNvSpPr>
            <a:spLocks noGrp="1"/>
          </p:cNvSpPr>
          <p:nvPr>
            <p:ph type="dt" sz="half" idx="10"/>
          </p:nvPr>
        </p:nvSpPr>
        <p:spPr/>
        <p:txBody>
          <a:bodyPr/>
          <a:lstStyle/>
          <a:p>
            <a:fld id="{A9062F00-00E1-4C8E-8729-5586D330E608}" type="datetime1">
              <a:rPr lang="en-US" smtClean="0"/>
              <a:t>3/10/2024</a:t>
            </a:fld>
            <a:endParaRPr lang="en-US"/>
          </a:p>
        </p:txBody>
      </p:sp>
      <p:sp>
        <p:nvSpPr>
          <p:cNvPr id="6" name="Footer Placeholder 5">
            <a:extLst>
              <a:ext uri="{FF2B5EF4-FFF2-40B4-BE49-F238E27FC236}">
                <a16:creationId xmlns:a16="http://schemas.microsoft.com/office/drawing/2014/main" id="{A9A197E1-172C-4E3E-8D58-27E95C84305F}"/>
              </a:ext>
            </a:extLst>
          </p:cNvPr>
          <p:cNvSpPr>
            <a:spLocks noGrp="1"/>
          </p:cNvSpPr>
          <p:nvPr>
            <p:ph type="ftr" sz="quarter" idx="11"/>
          </p:nvPr>
        </p:nvSpPr>
        <p:spPr/>
        <p:txBody>
          <a:bodyPr/>
          <a:lstStyle/>
          <a:p>
            <a:r>
              <a:rPr lang="en-US"/>
              <a:t>Zakir Ahmad</a:t>
            </a:r>
          </a:p>
        </p:txBody>
      </p:sp>
      <p:sp>
        <p:nvSpPr>
          <p:cNvPr id="7" name="Slide Number Placeholder 6">
            <a:extLst>
              <a:ext uri="{FF2B5EF4-FFF2-40B4-BE49-F238E27FC236}">
                <a16:creationId xmlns:a16="http://schemas.microsoft.com/office/drawing/2014/main" id="{E24417CC-D40F-4AF8-ADAB-A8BA1419CB02}"/>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097942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78EF1-51FB-4AE1-B8C7-0F391053F6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3911F8-091E-4AEB-84B1-0E1E16AE88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234107-4360-4E0A-874A-71A76D8FC9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B6C8CE-E30F-4C05-8CB8-1F2298EAC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CC006-8B2F-41A4-AD32-71AE3C98C1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40DD9D-F659-4818-8CAD-8614F8C0A8F5}"/>
              </a:ext>
            </a:extLst>
          </p:cNvPr>
          <p:cNvSpPr>
            <a:spLocks noGrp="1"/>
          </p:cNvSpPr>
          <p:nvPr>
            <p:ph type="dt" sz="half" idx="10"/>
          </p:nvPr>
        </p:nvSpPr>
        <p:spPr/>
        <p:txBody>
          <a:bodyPr/>
          <a:lstStyle/>
          <a:p>
            <a:fld id="{645FFF10-178A-4D1A-9AD6-DB6785799FBC}" type="datetime1">
              <a:rPr lang="en-US" smtClean="0"/>
              <a:t>3/10/2024</a:t>
            </a:fld>
            <a:endParaRPr lang="en-US"/>
          </a:p>
        </p:txBody>
      </p:sp>
      <p:sp>
        <p:nvSpPr>
          <p:cNvPr id="8" name="Footer Placeholder 7">
            <a:extLst>
              <a:ext uri="{FF2B5EF4-FFF2-40B4-BE49-F238E27FC236}">
                <a16:creationId xmlns:a16="http://schemas.microsoft.com/office/drawing/2014/main" id="{CB48E4EE-633D-4F6C-818B-572680B834C5}"/>
              </a:ext>
            </a:extLst>
          </p:cNvPr>
          <p:cNvSpPr>
            <a:spLocks noGrp="1"/>
          </p:cNvSpPr>
          <p:nvPr>
            <p:ph type="ftr" sz="quarter" idx="11"/>
          </p:nvPr>
        </p:nvSpPr>
        <p:spPr/>
        <p:txBody>
          <a:bodyPr/>
          <a:lstStyle/>
          <a:p>
            <a:r>
              <a:rPr lang="en-US"/>
              <a:t>Zakir Ahmad</a:t>
            </a:r>
          </a:p>
        </p:txBody>
      </p:sp>
      <p:sp>
        <p:nvSpPr>
          <p:cNvPr id="9" name="Slide Number Placeholder 8">
            <a:extLst>
              <a:ext uri="{FF2B5EF4-FFF2-40B4-BE49-F238E27FC236}">
                <a16:creationId xmlns:a16="http://schemas.microsoft.com/office/drawing/2014/main" id="{9C518E35-6C5F-47FB-A588-427D8FE49313}"/>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1820528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24710-68D3-4E08-BCB5-9DBC10C4B6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0680B4-6FB4-458C-A709-3BC1B93E4550}"/>
              </a:ext>
            </a:extLst>
          </p:cNvPr>
          <p:cNvSpPr>
            <a:spLocks noGrp="1"/>
          </p:cNvSpPr>
          <p:nvPr>
            <p:ph type="dt" sz="half" idx="10"/>
          </p:nvPr>
        </p:nvSpPr>
        <p:spPr/>
        <p:txBody>
          <a:bodyPr/>
          <a:lstStyle/>
          <a:p>
            <a:fld id="{CE54D757-4FBB-4954-8E59-637A97376343}" type="datetime1">
              <a:rPr lang="en-US" smtClean="0"/>
              <a:t>3/10/2024</a:t>
            </a:fld>
            <a:endParaRPr lang="en-US"/>
          </a:p>
        </p:txBody>
      </p:sp>
      <p:sp>
        <p:nvSpPr>
          <p:cNvPr id="4" name="Footer Placeholder 3">
            <a:extLst>
              <a:ext uri="{FF2B5EF4-FFF2-40B4-BE49-F238E27FC236}">
                <a16:creationId xmlns:a16="http://schemas.microsoft.com/office/drawing/2014/main" id="{52650744-3E6F-4ECF-97F7-4CB83C772308}"/>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8F5BBF90-DB02-4385-84DD-B19C46CF131F}"/>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3973761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029A6-0E25-4CD0-A096-E886EE696871}"/>
              </a:ext>
            </a:extLst>
          </p:cNvPr>
          <p:cNvSpPr>
            <a:spLocks noGrp="1"/>
          </p:cNvSpPr>
          <p:nvPr>
            <p:ph type="dt" sz="half" idx="10"/>
          </p:nvPr>
        </p:nvSpPr>
        <p:spPr/>
        <p:txBody>
          <a:bodyPr/>
          <a:lstStyle/>
          <a:p>
            <a:fld id="{47E8DF33-1D23-402A-978D-4D0EDF3F2755}" type="datetime1">
              <a:rPr lang="en-US" smtClean="0"/>
              <a:t>3/10/2024</a:t>
            </a:fld>
            <a:endParaRPr lang="en-US"/>
          </a:p>
        </p:txBody>
      </p:sp>
      <p:sp>
        <p:nvSpPr>
          <p:cNvPr id="3" name="Footer Placeholder 2">
            <a:extLst>
              <a:ext uri="{FF2B5EF4-FFF2-40B4-BE49-F238E27FC236}">
                <a16:creationId xmlns:a16="http://schemas.microsoft.com/office/drawing/2014/main" id="{C4A2B335-F617-47FA-938C-F688B2257A09}"/>
              </a:ext>
            </a:extLst>
          </p:cNvPr>
          <p:cNvSpPr>
            <a:spLocks noGrp="1"/>
          </p:cNvSpPr>
          <p:nvPr>
            <p:ph type="ftr" sz="quarter" idx="11"/>
          </p:nvPr>
        </p:nvSpPr>
        <p:spPr/>
        <p:txBody>
          <a:bodyPr/>
          <a:lstStyle/>
          <a:p>
            <a:r>
              <a:rPr lang="en-US"/>
              <a:t>Zakir Ahmad</a:t>
            </a:r>
          </a:p>
        </p:txBody>
      </p:sp>
      <p:sp>
        <p:nvSpPr>
          <p:cNvPr id="4" name="Slide Number Placeholder 3">
            <a:extLst>
              <a:ext uri="{FF2B5EF4-FFF2-40B4-BE49-F238E27FC236}">
                <a16:creationId xmlns:a16="http://schemas.microsoft.com/office/drawing/2014/main" id="{72F3DFAF-1C29-421E-AAF1-9EB902E51314}"/>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3571495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B4F9-BAD9-4FF9-87BF-E57602D16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E9248E-1C82-4243-BDC6-B41DED9E1C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EFBF7D-7230-4304-9E11-F4BCB8380C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C78CBC-87BB-4F02-9310-26533DBFC25D}"/>
              </a:ext>
            </a:extLst>
          </p:cNvPr>
          <p:cNvSpPr>
            <a:spLocks noGrp="1"/>
          </p:cNvSpPr>
          <p:nvPr>
            <p:ph type="dt" sz="half" idx="10"/>
          </p:nvPr>
        </p:nvSpPr>
        <p:spPr/>
        <p:txBody>
          <a:bodyPr/>
          <a:lstStyle/>
          <a:p>
            <a:fld id="{5F924A9A-CC17-4FF3-8A1D-20E500CBFF00}" type="datetime1">
              <a:rPr lang="en-US" smtClean="0"/>
              <a:t>3/10/2024</a:t>
            </a:fld>
            <a:endParaRPr lang="en-US"/>
          </a:p>
        </p:txBody>
      </p:sp>
      <p:sp>
        <p:nvSpPr>
          <p:cNvPr id="6" name="Footer Placeholder 5">
            <a:extLst>
              <a:ext uri="{FF2B5EF4-FFF2-40B4-BE49-F238E27FC236}">
                <a16:creationId xmlns:a16="http://schemas.microsoft.com/office/drawing/2014/main" id="{716122DD-91DA-4601-A3EC-270E82F78433}"/>
              </a:ext>
            </a:extLst>
          </p:cNvPr>
          <p:cNvSpPr>
            <a:spLocks noGrp="1"/>
          </p:cNvSpPr>
          <p:nvPr>
            <p:ph type="ftr" sz="quarter" idx="11"/>
          </p:nvPr>
        </p:nvSpPr>
        <p:spPr/>
        <p:txBody>
          <a:bodyPr/>
          <a:lstStyle/>
          <a:p>
            <a:r>
              <a:rPr lang="en-US"/>
              <a:t>Zakir Ahmad</a:t>
            </a:r>
          </a:p>
        </p:txBody>
      </p:sp>
      <p:sp>
        <p:nvSpPr>
          <p:cNvPr id="7" name="Slide Number Placeholder 6">
            <a:extLst>
              <a:ext uri="{FF2B5EF4-FFF2-40B4-BE49-F238E27FC236}">
                <a16:creationId xmlns:a16="http://schemas.microsoft.com/office/drawing/2014/main" id="{2C179E54-E64A-4E03-9F4B-04BC0EDABE2D}"/>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998079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F4ABA-EDB0-4EF3-89C3-35B3C9830B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4A6904-C9C7-495F-9C64-8B872D209B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6120F5-FCA3-47D2-8419-39A2947989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501FB-C94C-414B-A134-5502AAF8FC81}"/>
              </a:ext>
            </a:extLst>
          </p:cNvPr>
          <p:cNvSpPr>
            <a:spLocks noGrp="1"/>
          </p:cNvSpPr>
          <p:nvPr>
            <p:ph type="dt" sz="half" idx="10"/>
          </p:nvPr>
        </p:nvSpPr>
        <p:spPr/>
        <p:txBody>
          <a:bodyPr/>
          <a:lstStyle/>
          <a:p>
            <a:fld id="{9F0BF768-0AE4-44D0-854D-9406054056B9}" type="datetime1">
              <a:rPr lang="en-US" smtClean="0"/>
              <a:t>3/10/2024</a:t>
            </a:fld>
            <a:endParaRPr lang="en-US"/>
          </a:p>
        </p:txBody>
      </p:sp>
      <p:sp>
        <p:nvSpPr>
          <p:cNvPr id="6" name="Footer Placeholder 5">
            <a:extLst>
              <a:ext uri="{FF2B5EF4-FFF2-40B4-BE49-F238E27FC236}">
                <a16:creationId xmlns:a16="http://schemas.microsoft.com/office/drawing/2014/main" id="{D3A45F18-08B9-4EC0-9E42-F3BD542E1E73}"/>
              </a:ext>
            </a:extLst>
          </p:cNvPr>
          <p:cNvSpPr>
            <a:spLocks noGrp="1"/>
          </p:cNvSpPr>
          <p:nvPr>
            <p:ph type="ftr" sz="quarter" idx="11"/>
          </p:nvPr>
        </p:nvSpPr>
        <p:spPr/>
        <p:txBody>
          <a:bodyPr/>
          <a:lstStyle/>
          <a:p>
            <a:r>
              <a:rPr lang="en-US"/>
              <a:t>Zakir Ahmad</a:t>
            </a:r>
          </a:p>
        </p:txBody>
      </p:sp>
      <p:sp>
        <p:nvSpPr>
          <p:cNvPr id="7" name="Slide Number Placeholder 6">
            <a:extLst>
              <a:ext uri="{FF2B5EF4-FFF2-40B4-BE49-F238E27FC236}">
                <a16:creationId xmlns:a16="http://schemas.microsoft.com/office/drawing/2014/main" id="{A5957886-CE3F-4F77-8419-8420ABC9430F}"/>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63582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035B2-9FA7-4C69-A271-16D9159E19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DF2EF9-A722-40D7-AF55-10D9F12E7B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3251D6-8E18-43F7-986D-ED9669A076B9}"/>
              </a:ext>
            </a:extLst>
          </p:cNvPr>
          <p:cNvSpPr>
            <a:spLocks noGrp="1"/>
          </p:cNvSpPr>
          <p:nvPr>
            <p:ph type="dt" sz="half" idx="10"/>
          </p:nvPr>
        </p:nvSpPr>
        <p:spPr/>
        <p:txBody>
          <a:bodyPr/>
          <a:lstStyle/>
          <a:p>
            <a:fld id="{99C5FD48-7F4A-4952-A619-B3D39025FD30}" type="datetime1">
              <a:rPr lang="en-US" smtClean="0"/>
              <a:t>3/10/2024</a:t>
            </a:fld>
            <a:endParaRPr lang="en-US"/>
          </a:p>
        </p:txBody>
      </p:sp>
      <p:sp>
        <p:nvSpPr>
          <p:cNvPr id="5" name="Footer Placeholder 4">
            <a:extLst>
              <a:ext uri="{FF2B5EF4-FFF2-40B4-BE49-F238E27FC236}">
                <a16:creationId xmlns:a16="http://schemas.microsoft.com/office/drawing/2014/main" id="{BFF6DA00-4482-4A65-87CD-1B8264E95218}"/>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50DB4B27-5FA9-465A-96B6-318A3CCAB384}"/>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944763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63EA47-D4CC-4935-A469-657BA8DCF3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B5C44E-8169-404B-8910-C63ED0E4C0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745D7-AF97-43A9-8798-A8F65ACD4403}"/>
              </a:ext>
            </a:extLst>
          </p:cNvPr>
          <p:cNvSpPr>
            <a:spLocks noGrp="1"/>
          </p:cNvSpPr>
          <p:nvPr>
            <p:ph type="dt" sz="half" idx="10"/>
          </p:nvPr>
        </p:nvSpPr>
        <p:spPr/>
        <p:txBody>
          <a:bodyPr/>
          <a:lstStyle/>
          <a:p>
            <a:fld id="{BE230147-0238-413B-8153-75BCFEE9C0F1}" type="datetime1">
              <a:rPr lang="en-US" smtClean="0"/>
              <a:t>3/10/2024</a:t>
            </a:fld>
            <a:endParaRPr lang="en-US"/>
          </a:p>
        </p:txBody>
      </p:sp>
      <p:sp>
        <p:nvSpPr>
          <p:cNvPr id="5" name="Footer Placeholder 4">
            <a:extLst>
              <a:ext uri="{FF2B5EF4-FFF2-40B4-BE49-F238E27FC236}">
                <a16:creationId xmlns:a16="http://schemas.microsoft.com/office/drawing/2014/main" id="{905A8F0B-B07E-474B-B1A2-222DAA939828}"/>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687E5E84-7FB4-4B0E-A201-BB7E857A7CC1}"/>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537095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2CD25A-CB98-445B-A567-9ED477657D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DFDC7E-C043-437F-BDC6-A7B2FB626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EDD978-E5C9-4A84-98F6-2DF7CD93AA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07D111-E3F6-4475-9D62-08BD13D942CF}" type="datetime1">
              <a:rPr lang="en-US" smtClean="0"/>
              <a:t>3/10/2024</a:t>
            </a:fld>
            <a:endParaRPr lang="en-US"/>
          </a:p>
        </p:txBody>
      </p:sp>
      <p:sp>
        <p:nvSpPr>
          <p:cNvPr id="5" name="Footer Placeholder 4">
            <a:extLst>
              <a:ext uri="{FF2B5EF4-FFF2-40B4-BE49-F238E27FC236}">
                <a16:creationId xmlns:a16="http://schemas.microsoft.com/office/drawing/2014/main" id="{31F95DE1-BB2C-4576-884F-0D6996843E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Zakir Ahmad</a:t>
            </a:r>
          </a:p>
        </p:txBody>
      </p:sp>
      <p:sp>
        <p:nvSpPr>
          <p:cNvPr id="6" name="Slide Number Placeholder 5">
            <a:extLst>
              <a:ext uri="{FF2B5EF4-FFF2-40B4-BE49-F238E27FC236}">
                <a16:creationId xmlns:a16="http://schemas.microsoft.com/office/drawing/2014/main" id="{96E9AE15-DE95-44A7-B311-74D09AB95E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DD7854-44FB-44E0-95A2-F323E40DB6E9}" type="slidenum">
              <a:rPr lang="en-US" smtClean="0"/>
              <a:t>‹#›</a:t>
            </a:fld>
            <a:endParaRPr lang="en-US"/>
          </a:p>
        </p:txBody>
      </p:sp>
    </p:spTree>
    <p:extLst>
      <p:ext uri="{BB962C8B-B14F-4D97-AF65-F5344CB8AC3E}">
        <p14:creationId xmlns:p14="http://schemas.microsoft.com/office/powerpoint/2010/main" val="8995651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islam-wallpapers.deviantart.com/art/Bismillah-292799489"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ijced.org/html-article/9699"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profslusos.blogspot.com/2017/07/para-quando-manifestacao-de-preferencias.html"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pexels.com/photo/thank-you-heart-text-79102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white picture of a black and white picture of a black and white picture of a black and white picture of a black and white picture of a black and white picture of a black and&#10;&#10;Description automatically generated">
            <a:extLst>
              <a:ext uri="{FF2B5EF4-FFF2-40B4-BE49-F238E27FC236}">
                <a16:creationId xmlns:a16="http://schemas.microsoft.com/office/drawing/2014/main" id="{86C7C115-288C-AB1E-6566-93CE69FFD9C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
          <a:stretch/>
        </p:blipFill>
        <p:spPr>
          <a:xfrm>
            <a:off x="20" y="1282"/>
            <a:ext cx="12191980" cy="6856718"/>
          </a:xfrm>
          <a:prstGeom prst="rect">
            <a:avLst/>
          </a:prstGeom>
        </p:spPr>
      </p:pic>
      <p:sp>
        <p:nvSpPr>
          <p:cNvPr id="2" name="Footer Placeholder 1">
            <a:extLst>
              <a:ext uri="{FF2B5EF4-FFF2-40B4-BE49-F238E27FC236}">
                <a16:creationId xmlns:a16="http://schemas.microsoft.com/office/drawing/2014/main" id="{3E695C29-9F30-C335-B06A-F6ACE5C3585D}"/>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rgbClr val="FFFFFF"/>
                </a:solidFill>
              </a:rPr>
              <a:t>Zakir Ahmad</a:t>
            </a:r>
          </a:p>
        </p:txBody>
      </p:sp>
      <p:sp>
        <p:nvSpPr>
          <p:cNvPr id="3" name="Slide Number Placeholder 2">
            <a:extLst>
              <a:ext uri="{FF2B5EF4-FFF2-40B4-BE49-F238E27FC236}">
                <a16:creationId xmlns:a16="http://schemas.microsoft.com/office/drawing/2014/main" id="{37756B08-3A89-3D07-3A5C-FD1CC45F0F84}"/>
              </a:ext>
            </a:extLst>
          </p:cNvPr>
          <p:cNvSpPr>
            <a:spLocks noGrp="1"/>
          </p:cNvSpPr>
          <p:nvPr>
            <p:ph type="sldNum" sz="quarter" idx="12"/>
          </p:nvPr>
        </p:nvSpPr>
        <p:spPr>
          <a:xfrm>
            <a:off x="8610600" y="6356350"/>
            <a:ext cx="2743200" cy="365125"/>
          </a:xfrm>
        </p:spPr>
        <p:txBody>
          <a:bodyPr>
            <a:normAutofit/>
          </a:bodyPr>
          <a:lstStyle/>
          <a:p>
            <a:pPr>
              <a:spcAft>
                <a:spcPts val="600"/>
              </a:spcAft>
            </a:pPr>
            <a:fld id="{99DD7854-44FB-44E0-95A2-F323E40DB6E9}" type="slidenum">
              <a:rPr lang="en-US">
                <a:solidFill>
                  <a:srgbClr val="FFFFFF"/>
                </a:solidFill>
              </a:rPr>
              <a:pPr>
                <a:spcAft>
                  <a:spcPts val="600"/>
                </a:spcAft>
              </a:pPr>
              <a:t>1</a:t>
            </a:fld>
            <a:endParaRPr lang="en-US">
              <a:solidFill>
                <a:srgbClr val="FFFFFF"/>
              </a:solidFill>
            </a:endParaRPr>
          </a:p>
        </p:txBody>
      </p:sp>
      <p:sp>
        <p:nvSpPr>
          <p:cNvPr id="4" name="Date Placeholder 3">
            <a:extLst>
              <a:ext uri="{FF2B5EF4-FFF2-40B4-BE49-F238E27FC236}">
                <a16:creationId xmlns:a16="http://schemas.microsoft.com/office/drawing/2014/main" id="{8C4DD376-AF2E-F30D-607F-1993955870CC}"/>
              </a:ext>
            </a:extLst>
          </p:cNvPr>
          <p:cNvSpPr>
            <a:spLocks noGrp="1"/>
          </p:cNvSpPr>
          <p:nvPr>
            <p:ph type="dt" sz="half" idx="10"/>
          </p:nvPr>
        </p:nvSpPr>
        <p:spPr/>
        <p:txBody>
          <a:bodyPr/>
          <a:lstStyle/>
          <a:p>
            <a:fld id="{24EA4D29-1563-45F0-97BA-6ABE455F3267}" type="datetime1">
              <a:rPr lang="en-US" smtClean="0"/>
              <a:t>3/10/2024</a:t>
            </a:fld>
            <a:endParaRPr lang="en-US"/>
          </a:p>
        </p:txBody>
      </p:sp>
    </p:spTree>
    <p:extLst>
      <p:ext uri="{BB962C8B-B14F-4D97-AF65-F5344CB8AC3E}">
        <p14:creationId xmlns:p14="http://schemas.microsoft.com/office/powerpoint/2010/main" val="1556702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146D48-C4D4-9106-01C1-926C2D0C7122}"/>
              </a:ext>
            </a:extLst>
          </p:cNvPr>
          <p:cNvSpPr>
            <a:spLocks noGrp="1"/>
          </p:cNvSpPr>
          <p:nvPr>
            <p:ph type="dt" sz="half" idx="10"/>
          </p:nvPr>
        </p:nvSpPr>
        <p:spPr/>
        <p:txBody>
          <a:bodyPr/>
          <a:lstStyle/>
          <a:p>
            <a:fld id="{0EF95D85-3E02-46EF-BC7C-16EF59F655C3}" type="datetime1">
              <a:rPr lang="en-US" smtClean="0"/>
              <a:t>3/10/2024</a:t>
            </a:fld>
            <a:endParaRPr lang="en-US"/>
          </a:p>
        </p:txBody>
      </p:sp>
      <p:sp>
        <p:nvSpPr>
          <p:cNvPr id="3" name="Footer Placeholder 2">
            <a:extLst>
              <a:ext uri="{FF2B5EF4-FFF2-40B4-BE49-F238E27FC236}">
                <a16:creationId xmlns:a16="http://schemas.microsoft.com/office/drawing/2014/main" id="{5632A80C-E17C-4B1C-2A45-9D8151EB3F83}"/>
              </a:ext>
            </a:extLst>
          </p:cNvPr>
          <p:cNvSpPr>
            <a:spLocks noGrp="1"/>
          </p:cNvSpPr>
          <p:nvPr>
            <p:ph type="ftr" sz="quarter" idx="11"/>
          </p:nvPr>
        </p:nvSpPr>
        <p:spPr/>
        <p:txBody>
          <a:bodyPr/>
          <a:lstStyle/>
          <a:p>
            <a:r>
              <a:rPr lang="en-US"/>
              <a:t>Zakir Ahmad</a:t>
            </a:r>
          </a:p>
        </p:txBody>
      </p:sp>
      <p:sp>
        <p:nvSpPr>
          <p:cNvPr id="4" name="Slide Number Placeholder 3">
            <a:extLst>
              <a:ext uri="{FF2B5EF4-FFF2-40B4-BE49-F238E27FC236}">
                <a16:creationId xmlns:a16="http://schemas.microsoft.com/office/drawing/2014/main" id="{0389EA57-6AC3-D5CB-B522-4C9171B150CD}"/>
              </a:ext>
            </a:extLst>
          </p:cNvPr>
          <p:cNvSpPr>
            <a:spLocks noGrp="1"/>
          </p:cNvSpPr>
          <p:nvPr>
            <p:ph type="sldNum" sz="quarter" idx="12"/>
          </p:nvPr>
        </p:nvSpPr>
        <p:spPr/>
        <p:txBody>
          <a:bodyPr/>
          <a:lstStyle/>
          <a:p>
            <a:fld id="{99DD7854-44FB-44E0-95A2-F323E40DB6E9}" type="slidenum">
              <a:rPr lang="en-US" smtClean="0"/>
              <a:t>2</a:t>
            </a:fld>
            <a:endParaRPr lang="en-US"/>
          </a:p>
        </p:txBody>
      </p:sp>
      <p:sp>
        <p:nvSpPr>
          <p:cNvPr id="5" name="TextBox 4">
            <a:extLst>
              <a:ext uri="{FF2B5EF4-FFF2-40B4-BE49-F238E27FC236}">
                <a16:creationId xmlns:a16="http://schemas.microsoft.com/office/drawing/2014/main" id="{AA2CAF91-BCCC-65AA-2CD4-C1A0B16AFCB9}"/>
              </a:ext>
            </a:extLst>
          </p:cNvPr>
          <p:cNvSpPr txBox="1"/>
          <p:nvPr/>
        </p:nvSpPr>
        <p:spPr>
          <a:xfrm>
            <a:off x="1045698" y="1536174"/>
            <a:ext cx="10100603" cy="3785652"/>
          </a:xfrm>
          <a:prstGeom prst="rect">
            <a:avLst/>
          </a:prstGeom>
          <a:noFill/>
        </p:spPr>
        <p:txBody>
          <a:bodyPr wrap="square" rtlCol="0">
            <a:spAutoFit/>
          </a:bodyPr>
          <a:lstStyle/>
          <a:p>
            <a:pPr algn="just"/>
            <a:r>
              <a:rPr lang="en-US" sz="8000" b="1" dirty="0"/>
              <a:t>Build your own dreams or someone else will hire you to build theirs.</a:t>
            </a:r>
          </a:p>
        </p:txBody>
      </p:sp>
      <p:sp>
        <p:nvSpPr>
          <p:cNvPr id="6" name="TextBox 5">
            <a:extLst>
              <a:ext uri="{FF2B5EF4-FFF2-40B4-BE49-F238E27FC236}">
                <a16:creationId xmlns:a16="http://schemas.microsoft.com/office/drawing/2014/main" id="{E991B4B3-2F49-5003-5522-495C83948010}"/>
              </a:ext>
            </a:extLst>
          </p:cNvPr>
          <p:cNvSpPr txBox="1"/>
          <p:nvPr/>
        </p:nvSpPr>
        <p:spPr>
          <a:xfrm flipH="1">
            <a:off x="1045698" y="675249"/>
            <a:ext cx="2781888" cy="461665"/>
          </a:xfrm>
          <a:prstGeom prst="rect">
            <a:avLst/>
          </a:prstGeom>
          <a:noFill/>
        </p:spPr>
        <p:txBody>
          <a:bodyPr wrap="square" rtlCol="0">
            <a:spAutoFit/>
          </a:bodyPr>
          <a:lstStyle/>
          <a:p>
            <a:r>
              <a:rPr lang="en-US" sz="2400" b="1" dirty="0"/>
              <a:t>QUOTE OF </a:t>
            </a:r>
            <a:r>
              <a:rPr lang="en-US" sz="2400" b="1"/>
              <a:t>THE DAY </a:t>
            </a:r>
            <a:endParaRPr lang="en-US" sz="2400" b="1" dirty="0"/>
          </a:p>
        </p:txBody>
      </p:sp>
    </p:spTree>
    <p:extLst>
      <p:ext uri="{BB962C8B-B14F-4D97-AF65-F5344CB8AC3E}">
        <p14:creationId xmlns:p14="http://schemas.microsoft.com/office/powerpoint/2010/main" val="3336248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8C14-F2EA-438A-8808-2FB6F86F34A2}"/>
              </a:ext>
            </a:extLst>
          </p:cNvPr>
          <p:cNvSpPr>
            <a:spLocks noGrp="1"/>
          </p:cNvSpPr>
          <p:nvPr>
            <p:ph type="ctrTitle"/>
          </p:nvPr>
        </p:nvSpPr>
        <p:spPr>
          <a:xfrm>
            <a:off x="1962007" y="2421599"/>
            <a:ext cx="9144000" cy="2387600"/>
          </a:xfrm>
        </p:spPr>
        <p:txBody>
          <a:bodyPr>
            <a:normAutofit fontScale="90000"/>
          </a:bodyPr>
          <a:lstStyle/>
          <a:p>
            <a:r>
              <a:rPr lang="en-US" sz="7200" b="1" dirty="0"/>
              <a:t>Lipids</a:t>
            </a:r>
            <a:br>
              <a:rPr lang="en-US" sz="7200" b="1" dirty="0"/>
            </a:br>
            <a:br>
              <a:rPr lang="en-US" sz="7200" b="1" dirty="0"/>
            </a:br>
            <a:br>
              <a:rPr lang="en-US" sz="7200" b="1" dirty="0"/>
            </a:br>
            <a:r>
              <a:rPr lang="en-US" sz="2700" b="1" dirty="0"/>
              <a:t>Zakir Ahmad</a:t>
            </a:r>
            <a:endParaRPr lang="en-US" b="1" dirty="0"/>
          </a:p>
        </p:txBody>
      </p:sp>
    </p:spTree>
    <p:extLst>
      <p:ext uri="{BB962C8B-B14F-4D97-AF65-F5344CB8AC3E}">
        <p14:creationId xmlns:p14="http://schemas.microsoft.com/office/powerpoint/2010/main" val="607483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FD58E-609B-447A-B244-52F2D7E81267}"/>
              </a:ext>
            </a:extLst>
          </p:cNvPr>
          <p:cNvSpPr>
            <a:spLocks noGrp="1"/>
          </p:cNvSpPr>
          <p:nvPr>
            <p:ph type="title"/>
          </p:nvPr>
        </p:nvSpPr>
        <p:spPr>
          <a:xfrm>
            <a:off x="838200" y="136525"/>
            <a:ext cx="10515600" cy="858128"/>
          </a:xfrm>
        </p:spPr>
        <p:txBody>
          <a:bodyPr>
            <a:normAutofit/>
          </a:bodyPr>
          <a:lstStyle/>
          <a:p>
            <a:r>
              <a:rPr lang="en-US" sz="3200" b="1" dirty="0"/>
              <a:t>Lipids</a:t>
            </a:r>
          </a:p>
        </p:txBody>
      </p:sp>
      <p:sp>
        <p:nvSpPr>
          <p:cNvPr id="3" name="Content Placeholder 2">
            <a:extLst>
              <a:ext uri="{FF2B5EF4-FFF2-40B4-BE49-F238E27FC236}">
                <a16:creationId xmlns:a16="http://schemas.microsoft.com/office/drawing/2014/main" id="{93279E80-6EAE-437A-B38A-967564647858}"/>
              </a:ext>
            </a:extLst>
          </p:cNvPr>
          <p:cNvSpPr>
            <a:spLocks noGrp="1"/>
          </p:cNvSpPr>
          <p:nvPr>
            <p:ph idx="1"/>
          </p:nvPr>
        </p:nvSpPr>
        <p:spPr>
          <a:xfrm>
            <a:off x="838200" y="984738"/>
            <a:ext cx="10515600" cy="5192225"/>
          </a:xfrm>
        </p:spPr>
        <p:txBody>
          <a:bodyPr>
            <a:normAutofit lnSpcReduction="10000"/>
          </a:bodyPr>
          <a:lstStyle/>
          <a:p>
            <a:pPr algn="just">
              <a:lnSpc>
                <a:spcPct val="150000"/>
              </a:lnSpc>
            </a:pPr>
            <a:r>
              <a:rPr lang="en-US" sz="2400" dirty="0"/>
              <a:t>Lipids may be regarded as organic substances relatively insoluble in water, soluble in organic solvents (alcohol, ether etc.), potentially related to </a:t>
            </a:r>
            <a:r>
              <a:rPr lang="en-US" sz="2400" b="1" dirty="0"/>
              <a:t>fatty acids and utilized by the living cells. Chemically they are esters of fatty acids.</a:t>
            </a:r>
          </a:p>
          <a:p>
            <a:pPr algn="just">
              <a:lnSpc>
                <a:spcPct val="150000"/>
              </a:lnSpc>
            </a:pPr>
            <a:r>
              <a:rPr lang="en-US" sz="2400" dirty="0"/>
              <a:t>Unlike the polysaccharides, proteins and nucleic acids, </a:t>
            </a:r>
            <a:r>
              <a:rPr lang="en-US" sz="2400" b="1" dirty="0"/>
              <a:t>lipids are not polymers and are mostly small molecules.</a:t>
            </a:r>
          </a:p>
          <a:p>
            <a:pPr algn="just">
              <a:lnSpc>
                <a:spcPct val="150000"/>
              </a:lnSpc>
            </a:pPr>
            <a:r>
              <a:rPr lang="en-US" sz="2400" b="1" dirty="0"/>
              <a:t>Esters: </a:t>
            </a:r>
            <a:r>
              <a:rPr lang="en-US" sz="2400" dirty="0"/>
              <a:t>These are chemical compounds derived from reacting an oxoacid with a hydroxyl compound such as alcohol or phenol.  They are ubiquitous</a:t>
            </a:r>
          </a:p>
          <a:p>
            <a:pPr algn="just">
              <a:lnSpc>
                <a:spcPct val="150000"/>
              </a:lnSpc>
            </a:pPr>
            <a:r>
              <a:rPr lang="en-US" sz="2400" dirty="0"/>
              <a:t>Acids that contain hydrogen, oxygen, plus another element are </a:t>
            </a:r>
          </a:p>
          <a:p>
            <a:pPr marL="0" indent="0" algn="just">
              <a:lnSpc>
                <a:spcPct val="150000"/>
              </a:lnSpc>
              <a:buNone/>
            </a:pPr>
            <a:r>
              <a:rPr lang="en-US" sz="2400" dirty="0"/>
              <a:t>     called </a:t>
            </a:r>
            <a:r>
              <a:rPr lang="en-US" sz="2400" b="1" dirty="0"/>
              <a:t>oxoacids</a:t>
            </a:r>
          </a:p>
        </p:txBody>
      </p:sp>
      <p:sp>
        <p:nvSpPr>
          <p:cNvPr id="5" name="Footer Placeholder 4">
            <a:extLst>
              <a:ext uri="{FF2B5EF4-FFF2-40B4-BE49-F238E27FC236}">
                <a16:creationId xmlns:a16="http://schemas.microsoft.com/office/drawing/2014/main" id="{6238E5C1-4069-4056-9D7A-71E3C7F01F2F}"/>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691B7341-2778-49A0-9E99-F73C92846595}"/>
              </a:ext>
            </a:extLst>
          </p:cNvPr>
          <p:cNvSpPr>
            <a:spLocks noGrp="1"/>
          </p:cNvSpPr>
          <p:nvPr>
            <p:ph type="sldNum" sz="quarter" idx="12"/>
          </p:nvPr>
        </p:nvSpPr>
        <p:spPr/>
        <p:txBody>
          <a:bodyPr/>
          <a:lstStyle/>
          <a:p>
            <a:fld id="{99DD7854-44FB-44E0-95A2-F323E40DB6E9}" type="slidenum">
              <a:rPr lang="en-US" smtClean="0"/>
              <a:t>4</a:t>
            </a:fld>
            <a:endParaRPr lang="en-US"/>
          </a:p>
        </p:txBody>
      </p:sp>
      <p:pic>
        <p:nvPicPr>
          <p:cNvPr id="1026" name="Picture 2" descr="What Is an Ester in Chemistry?">
            <a:extLst>
              <a:ext uri="{FF2B5EF4-FFF2-40B4-BE49-F238E27FC236}">
                <a16:creationId xmlns:a16="http://schemas.microsoft.com/office/drawing/2014/main" id="{1004C62E-F3F9-4544-A40B-41A7D7F6F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3428" y="4649492"/>
            <a:ext cx="2187571" cy="1706858"/>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DEEC468A-24FD-4E51-B697-C06F69F55EC7}"/>
              </a:ext>
            </a:extLst>
          </p:cNvPr>
          <p:cNvSpPr>
            <a:spLocks noGrp="1"/>
          </p:cNvSpPr>
          <p:nvPr>
            <p:ph type="dt" sz="half" idx="10"/>
          </p:nvPr>
        </p:nvSpPr>
        <p:spPr/>
        <p:txBody>
          <a:bodyPr/>
          <a:lstStyle/>
          <a:p>
            <a:fld id="{A695D561-21BB-43FD-A084-385BDF5CDD38}" type="datetime1">
              <a:rPr lang="en-US" smtClean="0"/>
              <a:t>3/10/2024</a:t>
            </a:fld>
            <a:endParaRPr lang="en-US"/>
          </a:p>
        </p:txBody>
      </p:sp>
    </p:spTree>
    <p:extLst>
      <p:ext uri="{BB962C8B-B14F-4D97-AF65-F5344CB8AC3E}">
        <p14:creationId xmlns:p14="http://schemas.microsoft.com/office/powerpoint/2010/main" val="2482436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08473E-22F0-4A31-99BF-86118B69CD48}"/>
              </a:ext>
            </a:extLst>
          </p:cNvPr>
          <p:cNvSpPr>
            <a:spLocks noGrp="1"/>
          </p:cNvSpPr>
          <p:nvPr>
            <p:ph idx="1"/>
          </p:nvPr>
        </p:nvSpPr>
        <p:spPr/>
        <p:txBody>
          <a:bodyPr/>
          <a:lstStyle/>
          <a:p>
            <a:pPr algn="just">
              <a:lnSpc>
                <a:spcPct val="150000"/>
              </a:lnSpc>
            </a:pPr>
            <a:r>
              <a:rPr lang="en-US" sz="2400" b="1" dirty="0"/>
              <a:t>Fatty acid:</a:t>
            </a:r>
            <a:r>
              <a:rPr lang="en-US" sz="2400" dirty="0"/>
              <a:t> Chemical compound. In chemistry, particularly in biochemistry, a fatty acid is a carboxylic acid with an aliphatic chain, which is either saturated or unsaturated. Most naturally occurring fatty acids have an unbranched chain of an even number of carbon atoms, from 4 to 28.</a:t>
            </a:r>
            <a:endParaRPr lang="en-PK" sz="2400" dirty="0"/>
          </a:p>
        </p:txBody>
      </p:sp>
      <p:sp>
        <p:nvSpPr>
          <p:cNvPr id="4" name="Footer Placeholder 3">
            <a:extLst>
              <a:ext uri="{FF2B5EF4-FFF2-40B4-BE49-F238E27FC236}">
                <a16:creationId xmlns:a16="http://schemas.microsoft.com/office/drawing/2014/main" id="{974CCFFA-8BE3-49B5-B997-4DD2BF87308F}"/>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7DB2B2A9-580F-473A-B640-D98CAB5C0A0E}"/>
              </a:ext>
            </a:extLst>
          </p:cNvPr>
          <p:cNvSpPr>
            <a:spLocks noGrp="1"/>
          </p:cNvSpPr>
          <p:nvPr>
            <p:ph type="sldNum" sz="quarter" idx="12"/>
          </p:nvPr>
        </p:nvSpPr>
        <p:spPr/>
        <p:txBody>
          <a:bodyPr/>
          <a:lstStyle/>
          <a:p>
            <a:fld id="{99DD7854-44FB-44E0-95A2-F323E40DB6E9}" type="slidenum">
              <a:rPr lang="en-US" smtClean="0"/>
              <a:t>5</a:t>
            </a:fld>
            <a:endParaRPr lang="en-US"/>
          </a:p>
        </p:txBody>
      </p:sp>
      <p:sp>
        <p:nvSpPr>
          <p:cNvPr id="6" name="Date Placeholder 5">
            <a:extLst>
              <a:ext uri="{FF2B5EF4-FFF2-40B4-BE49-F238E27FC236}">
                <a16:creationId xmlns:a16="http://schemas.microsoft.com/office/drawing/2014/main" id="{9C869057-9EEA-4E2B-8B46-7F60CB29BB20}"/>
              </a:ext>
            </a:extLst>
          </p:cNvPr>
          <p:cNvSpPr>
            <a:spLocks noGrp="1"/>
          </p:cNvSpPr>
          <p:nvPr>
            <p:ph type="dt" sz="half" idx="10"/>
          </p:nvPr>
        </p:nvSpPr>
        <p:spPr/>
        <p:txBody>
          <a:bodyPr/>
          <a:lstStyle/>
          <a:p>
            <a:fld id="{6653AECA-93F9-4076-932A-2E1CAE417A81}" type="datetime1">
              <a:rPr lang="en-US" smtClean="0"/>
              <a:t>3/10/2024</a:t>
            </a:fld>
            <a:endParaRPr lang="en-US"/>
          </a:p>
        </p:txBody>
      </p:sp>
    </p:spTree>
    <p:extLst>
      <p:ext uri="{BB962C8B-B14F-4D97-AF65-F5344CB8AC3E}">
        <p14:creationId xmlns:p14="http://schemas.microsoft.com/office/powerpoint/2010/main" val="537676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13921-9CC6-603A-023E-80D712D65A3A}"/>
              </a:ext>
            </a:extLst>
          </p:cNvPr>
          <p:cNvSpPr>
            <a:spLocks noGrp="1"/>
          </p:cNvSpPr>
          <p:nvPr>
            <p:ph type="title"/>
          </p:nvPr>
        </p:nvSpPr>
        <p:spPr/>
        <p:txBody>
          <a:bodyPr/>
          <a:lstStyle/>
          <a:p>
            <a:r>
              <a:rPr lang="en-US" b="1" dirty="0"/>
              <a:t>Bloor’s Criteria</a:t>
            </a:r>
          </a:p>
        </p:txBody>
      </p:sp>
      <p:sp>
        <p:nvSpPr>
          <p:cNvPr id="3" name="Content Placeholder 2">
            <a:extLst>
              <a:ext uri="{FF2B5EF4-FFF2-40B4-BE49-F238E27FC236}">
                <a16:creationId xmlns:a16="http://schemas.microsoft.com/office/drawing/2014/main" id="{1B7526AF-F9A6-7B5A-C378-B9B0C7748EAC}"/>
              </a:ext>
            </a:extLst>
          </p:cNvPr>
          <p:cNvSpPr>
            <a:spLocks noGrp="1"/>
          </p:cNvSpPr>
          <p:nvPr>
            <p:ph idx="1"/>
          </p:nvPr>
        </p:nvSpPr>
        <p:spPr/>
        <p:txBody>
          <a:bodyPr>
            <a:normAutofit/>
          </a:bodyPr>
          <a:lstStyle/>
          <a:p>
            <a:pPr marL="0" indent="0" algn="just">
              <a:lnSpc>
                <a:spcPct val="150000"/>
              </a:lnSpc>
              <a:buNone/>
            </a:pPr>
            <a:r>
              <a:rPr lang="en-US" sz="2400" dirty="0"/>
              <a:t>According to Bloor, lipids are compounds having the following characteristics:</a:t>
            </a:r>
          </a:p>
          <a:p>
            <a:pPr marL="0" indent="0" algn="just">
              <a:lnSpc>
                <a:spcPct val="150000"/>
              </a:lnSpc>
              <a:buNone/>
            </a:pPr>
            <a:r>
              <a:rPr lang="en-US" sz="2400" dirty="0"/>
              <a:t>• They are insoluble in water.</a:t>
            </a:r>
          </a:p>
          <a:p>
            <a:pPr marL="0" indent="0" algn="just">
              <a:lnSpc>
                <a:spcPct val="150000"/>
              </a:lnSpc>
              <a:buNone/>
            </a:pPr>
            <a:r>
              <a:rPr lang="en-US" sz="2400" dirty="0"/>
              <a:t>• Solubility in one or more organic solvents, such as ether, chloroform, benzene, acetone, etc, so called fat solvents.</a:t>
            </a:r>
          </a:p>
          <a:p>
            <a:pPr marL="0" indent="0" algn="just">
              <a:lnSpc>
                <a:spcPct val="150000"/>
              </a:lnSpc>
              <a:buNone/>
            </a:pPr>
            <a:r>
              <a:rPr lang="en-US" sz="2400" dirty="0"/>
              <a:t>• Possibility of utilization by living organisms</a:t>
            </a:r>
          </a:p>
        </p:txBody>
      </p:sp>
      <p:sp>
        <p:nvSpPr>
          <p:cNvPr id="4" name="Date Placeholder 3">
            <a:extLst>
              <a:ext uri="{FF2B5EF4-FFF2-40B4-BE49-F238E27FC236}">
                <a16:creationId xmlns:a16="http://schemas.microsoft.com/office/drawing/2014/main" id="{43495202-E671-EB56-03EA-236D2B2637CD}"/>
              </a:ext>
            </a:extLst>
          </p:cNvPr>
          <p:cNvSpPr>
            <a:spLocks noGrp="1"/>
          </p:cNvSpPr>
          <p:nvPr>
            <p:ph type="dt" sz="half" idx="10"/>
          </p:nvPr>
        </p:nvSpPr>
        <p:spPr/>
        <p:txBody>
          <a:bodyPr/>
          <a:lstStyle/>
          <a:p>
            <a:fld id="{C3923549-F6F2-488C-AA13-D5864156EEBD}" type="datetime1">
              <a:rPr lang="en-US" smtClean="0"/>
              <a:t>3/10/2024</a:t>
            </a:fld>
            <a:endParaRPr lang="en-US"/>
          </a:p>
        </p:txBody>
      </p:sp>
      <p:sp>
        <p:nvSpPr>
          <p:cNvPr id="5" name="Footer Placeholder 4">
            <a:extLst>
              <a:ext uri="{FF2B5EF4-FFF2-40B4-BE49-F238E27FC236}">
                <a16:creationId xmlns:a16="http://schemas.microsoft.com/office/drawing/2014/main" id="{45E48357-B127-D812-54FA-7D0A93E69922}"/>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F956DF07-4EB9-CFD5-6C59-6C3F92964622}"/>
              </a:ext>
            </a:extLst>
          </p:cNvPr>
          <p:cNvSpPr>
            <a:spLocks noGrp="1"/>
          </p:cNvSpPr>
          <p:nvPr>
            <p:ph type="sldNum" sz="quarter" idx="12"/>
          </p:nvPr>
        </p:nvSpPr>
        <p:spPr/>
        <p:txBody>
          <a:bodyPr/>
          <a:lstStyle/>
          <a:p>
            <a:fld id="{99DD7854-44FB-44E0-95A2-F323E40DB6E9}" type="slidenum">
              <a:rPr lang="en-US" smtClean="0"/>
              <a:t>6</a:t>
            </a:fld>
            <a:endParaRPr lang="en-US"/>
          </a:p>
        </p:txBody>
      </p:sp>
    </p:spTree>
    <p:extLst>
      <p:ext uri="{BB962C8B-B14F-4D97-AF65-F5344CB8AC3E}">
        <p14:creationId xmlns:p14="http://schemas.microsoft.com/office/powerpoint/2010/main" val="366766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A07B-C0D7-4BFC-BC3E-3BE1864D533C}"/>
              </a:ext>
            </a:extLst>
          </p:cNvPr>
          <p:cNvSpPr>
            <a:spLocks noGrp="1"/>
          </p:cNvSpPr>
          <p:nvPr>
            <p:ph type="title"/>
          </p:nvPr>
        </p:nvSpPr>
        <p:spPr>
          <a:xfrm>
            <a:off x="838200" y="1"/>
            <a:ext cx="10515600" cy="829993"/>
          </a:xfrm>
        </p:spPr>
        <p:txBody>
          <a:bodyPr>
            <a:normAutofit/>
          </a:bodyPr>
          <a:lstStyle/>
          <a:p>
            <a:r>
              <a:rPr lang="en-US" sz="3200" b="1" dirty="0"/>
              <a:t>Classification of lipids</a:t>
            </a:r>
          </a:p>
        </p:txBody>
      </p:sp>
      <p:sp>
        <p:nvSpPr>
          <p:cNvPr id="3" name="Content Placeholder 2">
            <a:extLst>
              <a:ext uri="{FF2B5EF4-FFF2-40B4-BE49-F238E27FC236}">
                <a16:creationId xmlns:a16="http://schemas.microsoft.com/office/drawing/2014/main" id="{C851B5C2-F791-46F0-A076-8BCEA6355F10}"/>
              </a:ext>
            </a:extLst>
          </p:cNvPr>
          <p:cNvSpPr>
            <a:spLocks noGrp="1"/>
          </p:cNvSpPr>
          <p:nvPr>
            <p:ph idx="1"/>
          </p:nvPr>
        </p:nvSpPr>
        <p:spPr>
          <a:xfrm>
            <a:off x="838200" y="928468"/>
            <a:ext cx="10515600" cy="5248495"/>
          </a:xfrm>
        </p:spPr>
        <p:txBody>
          <a:bodyPr>
            <a:normAutofit/>
          </a:bodyPr>
          <a:lstStyle/>
          <a:p>
            <a:pPr marL="514350" indent="-514350" algn="just">
              <a:lnSpc>
                <a:spcPct val="150000"/>
              </a:lnSpc>
              <a:buFont typeface="+mj-lt"/>
              <a:buAutoNum type="arabicPeriod"/>
            </a:pPr>
            <a:r>
              <a:rPr lang="en-US" sz="2400" b="1" dirty="0"/>
              <a:t>Simple lipids:</a:t>
            </a:r>
            <a:r>
              <a:rPr lang="en-US" sz="2400" dirty="0"/>
              <a:t> Esters of fatty acids with alcohols. These are mainly of two types</a:t>
            </a:r>
          </a:p>
          <a:p>
            <a:pPr marL="514350" indent="-514350" algn="just">
              <a:lnSpc>
                <a:spcPct val="150000"/>
              </a:lnSpc>
              <a:buFont typeface="+mj-lt"/>
              <a:buAutoNum type="alphaLcPeriod"/>
            </a:pPr>
            <a:r>
              <a:rPr lang="en-US" sz="2400" b="1" dirty="0"/>
              <a:t>Fats and oils (triacylglycerols):</a:t>
            </a:r>
            <a:r>
              <a:rPr lang="en-US" sz="2400" dirty="0"/>
              <a:t> These are esters of fatty acids with glycerol. </a:t>
            </a:r>
            <a:r>
              <a:rPr lang="en-US" sz="2400" b="1" dirty="0"/>
              <a:t>The difference between fat and oil is only physical. Thus, oil is a liquid while fat is a solid at room temperature.</a:t>
            </a:r>
          </a:p>
          <a:p>
            <a:pPr marL="514350" indent="-514350" algn="just">
              <a:lnSpc>
                <a:spcPct val="150000"/>
              </a:lnSpc>
              <a:buFont typeface="+mj-lt"/>
              <a:buAutoNum type="alphaLcPeriod"/>
            </a:pPr>
            <a:r>
              <a:rPr lang="en-US" sz="2400" b="1" dirty="0"/>
              <a:t>Waxes: </a:t>
            </a:r>
            <a:r>
              <a:rPr lang="en-US" sz="2400" dirty="0"/>
              <a:t>Esters of fatty acids (usually long chain) with alcohols other than glycerol. </a:t>
            </a:r>
            <a:endParaRPr lang="en-US" sz="2400" b="1" dirty="0"/>
          </a:p>
          <a:p>
            <a:pPr algn="just">
              <a:lnSpc>
                <a:spcPct val="150000"/>
              </a:lnSpc>
            </a:pPr>
            <a:r>
              <a:rPr lang="en-US" sz="2400" dirty="0"/>
              <a:t>Waxes are used in the preparation of </a:t>
            </a:r>
            <a:r>
              <a:rPr lang="en-US" sz="2400" b="1" dirty="0"/>
              <a:t>candles, lubricants, cosmetics, ointments, polishes etc.</a:t>
            </a:r>
          </a:p>
        </p:txBody>
      </p:sp>
      <p:sp>
        <p:nvSpPr>
          <p:cNvPr id="5" name="Footer Placeholder 4">
            <a:extLst>
              <a:ext uri="{FF2B5EF4-FFF2-40B4-BE49-F238E27FC236}">
                <a16:creationId xmlns:a16="http://schemas.microsoft.com/office/drawing/2014/main" id="{8DBAA36E-B0D2-4F93-9049-6B6420783B3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D04A7358-B423-416A-A164-7156D2F37047}"/>
              </a:ext>
            </a:extLst>
          </p:cNvPr>
          <p:cNvSpPr>
            <a:spLocks noGrp="1"/>
          </p:cNvSpPr>
          <p:nvPr>
            <p:ph type="sldNum" sz="quarter" idx="12"/>
          </p:nvPr>
        </p:nvSpPr>
        <p:spPr/>
        <p:txBody>
          <a:bodyPr/>
          <a:lstStyle/>
          <a:p>
            <a:fld id="{99DD7854-44FB-44E0-95A2-F323E40DB6E9}" type="slidenum">
              <a:rPr lang="en-US" smtClean="0"/>
              <a:t>7</a:t>
            </a:fld>
            <a:endParaRPr lang="en-US"/>
          </a:p>
        </p:txBody>
      </p:sp>
      <p:sp>
        <p:nvSpPr>
          <p:cNvPr id="4" name="Date Placeholder 3">
            <a:extLst>
              <a:ext uri="{FF2B5EF4-FFF2-40B4-BE49-F238E27FC236}">
                <a16:creationId xmlns:a16="http://schemas.microsoft.com/office/drawing/2014/main" id="{04A8717A-F539-42AC-B55B-BF29ADD70932}"/>
              </a:ext>
            </a:extLst>
          </p:cNvPr>
          <p:cNvSpPr>
            <a:spLocks noGrp="1"/>
          </p:cNvSpPr>
          <p:nvPr>
            <p:ph type="dt" sz="half" idx="10"/>
          </p:nvPr>
        </p:nvSpPr>
        <p:spPr/>
        <p:txBody>
          <a:bodyPr/>
          <a:lstStyle/>
          <a:p>
            <a:fld id="{E222FF24-E06D-43CF-A9FB-3CE126C59694}" type="datetime1">
              <a:rPr lang="en-US" smtClean="0"/>
              <a:t>3/10/2024</a:t>
            </a:fld>
            <a:endParaRPr lang="en-US"/>
          </a:p>
        </p:txBody>
      </p:sp>
    </p:spTree>
    <p:extLst>
      <p:ext uri="{BB962C8B-B14F-4D97-AF65-F5344CB8AC3E}">
        <p14:creationId xmlns:p14="http://schemas.microsoft.com/office/powerpoint/2010/main" val="2241838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369CC-966C-498E-AC86-D3369610F814}"/>
              </a:ext>
            </a:extLst>
          </p:cNvPr>
          <p:cNvSpPr>
            <a:spLocks noGrp="1"/>
          </p:cNvSpPr>
          <p:nvPr>
            <p:ph type="title"/>
          </p:nvPr>
        </p:nvSpPr>
        <p:spPr>
          <a:xfrm>
            <a:off x="838200" y="1"/>
            <a:ext cx="10515600" cy="801857"/>
          </a:xfrm>
        </p:spPr>
        <p:txBody>
          <a:bodyPr>
            <a:normAutofit/>
          </a:bodyPr>
          <a:lstStyle/>
          <a:p>
            <a:r>
              <a:rPr lang="en-US" sz="3200" b="1" dirty="0"/>
              <a:t>Classification of lipids</a:t>
            </a:r>
            <a:endParaRPr lang="en-US" sz="3200" dirty="0"/>
          </a:p>
        </p:txBody>
      </p:sp>
      <p:sp>
        <p:nvSpPr>
          <p:cNvPr id="3" name="Content Placeholder 2">
            <a:extLst>
              <a:ext uri="{FF2B5EF4-FFF2-40B4-BE49-F238E27FC236}">
                <a16:creationId xmlns:a16="http://schemas.microsoft.com/office/drawing/2014/main" id="{7225E7E5-0A32-4BE4-9B81-6100341EAFE0}"/>
              </a:ext>
            </a:extLst>
          </p:cNvPr>
          <p:cNvSpPr>
            <a:spLocks noGrp="1"/>
          </p:cNvSpPr>
          <p:nvPr>
            <p:ph idx="1"/>
          </p:nvPr>
        </p:nvSpPr>
        <p:spPr>
          <a:xfrm>
            <a:off x="838200" y="928468"/>
            <a:ext cx="10515600" cy="5248495"/>
          </a:xfrm>
        </p:spPr>
        <p:txBody>
          <a:bodyPr>
            <a:normAutofit/>
          </a:bodyPr>
          <a:lstStyle/>
          <a:p>
            <a:pPr marL="514350" indent="-514350" algn="just">
              <a:lnSpc>
                <a:spcPct val="150000"/>
              </a:lnSpc>
              <a:buFont typeface="+mj-lt"/>
              <a:buAutoNum type="arabicPeriod" startAt="2"/>
            </a:pPr>
            <a:r>
              <a:rPr lang="en-US" sz="2400" b="1" dirty="0"/>
              <a:t>Complex (or compound) lipids:</a:t>
            </a:r>
            <a:r>
              <a:rPr lang="en-US" sz="2400" dirty="0"/>
              <a:t> These are esters of fatty acids with alcohols containing additional groups such as </a:t>
            </a:r>
            <a:r>
              <a:rPr lang="en-US" sz="2400" b="1" dirty="0"/>
              <a:t>phosphate, nitrogenous base, carbohydrate, protein etc.</a:t>
            </a:r>
            <a:r>
              <a:rPr lang="en-US" sz="2400" dirty="0"/>
              <a:t> They are further divided as follows</a:t>
            </a:r>
          </a:p>
          <a:p>
            <a:pPr marL="514350" indent="-514350" algn="just">
              <a:lnSpc>
                <a:spcPct val="150000"/>
              </a:lnSpc>
              <a:buFont typeface="+mj-lt"/>
              <a:buAutoNum type="alphaLcPeriod"/>
            </a:pPr>
            <a:r>
              <a:rPr lang="en-US" sz="2400" b="1" dirty="0"/>
              <a:t>Phospholipids:</a:t>
            </a:r>
            <a:r>
              <a:rPr lang="en-US" sz="2400" dirty="0"/>
              <a:t> They contain phosphoric acid and frequently a nitrogenous base in addition to alcohol and fatty acids.</a:t>
            </a:r>
          </a:p>
          <a:p>
            <a:pPr marL="571500" indent="-571500" algn="just">
              <a:lnSpc>
                <a:spcPct val="150000"/>
              </a:lnSpc>
              <a:buFont typeface="+mj-lt"/>
              <a:buAutoNum type="romanLcPeriod"/>
            </a:pPr>
            <a:r>
              <a:rPr lang="en-US" sz="2400" b="1" dirty="0"/>
              <a:t>Glycerophospholipids:</a:t>
            </a:r>
            <a:r>
              <a:rPr lang="en-US" sz="2400" dirty="0"/>
              <a:t> These phospholipids contain glycerol as the alcohol</a:t>
            </a:r>
          </a:p>
          <a:p>
            <a:pPr marL="0" indent="0" algn="just">
              <a:lnSpc>
                <a:spcPct val="150000"/>
              </a:lnSpc>
              <a:buNone/>
            </a:pPr>
            <a:endParaRPr lang="en-US" sz="2400" dirty="0"/>
          </a:p>
        </p:txBody>
      </p:sp>
      <p:sp>
        <p:nvSpPr>
          <p:cNvPr id="5" name="Footer Placeholder 4">
            <a:extLst>
              <a:ext uri="{FF2B5EF4-FFF2-40B4-BE49-F238E27FC236}">
                <a16:creationId xmlns:a16="http://schemas.microsoft.com/office/drawing/2014/main" id="{C689F811-DE29-4E41-9AF3-9303A944AEA7}"/>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AF3F2AF5-3FD3-4BAE-8FF3-28AA058A5AE3}"/>
              </a:ext>
            </a:extLst>
          </p:cNvPr>
          <p:cNvSpPr>
            <a:spLocks noGrp="1"/>
          </p:cNvSpPr>
          <p:nvPr>
            <p:ph type="sldNum" sz="quarter" idx="12"/>
          </p:nvPr>
        </p:nvSpPr>
        <p:spPr/>
        <p:txBody>
          <a:bodyPr/>
          <a:lstStyle/>
          <a:p>
            <a:fld id="{99DD7854-44FB-44E0-95A2-F323E40DB6E9}" type="slidenum">
              <a:rPr lang="en-US" smtClean="0"/>
              <a:t>8</a:t>
            </a:fld>
            <a:endParaRPr lang="en-US"/>
          </a:p>
        </p:txBody>
      </p:sp>
      <p:sp>
        <p:nvSpPr>
          <p:cNvPr id="4" name="Date Placeholder 3">
            <a:extLst>
              <a:ext uri="{FF2B5EF4-FFF2-40B4-BE49-F238E27FC236}">
                <a16:creationId xmlns:a16="http://schemas.microsoft.com/office/drawing/2014/main" id="{AA5F4525-7FBB-4157-9B9D-CC039BA77E18}"/>
              </a:ext>
            </a:extLst>
          </p:cNvPr>
          <p:cNvSpPr>
            <a:spLocks noGrp="1"/>
          </p:cNvSpPr>
          <p:nvPr>
            <p:ph type="dt" sz="half" idx="10"/>
          </p:nvPr>
        </p:nvSpPr>
        <p:spPr/>
        <p:txBody>
          <a:bodyPr/>
          <a:lstStyle/>
          <a:p>
            <a:fld id="{C1DE46F7-007A-4BAA-9A66-464E09C883B3}" type="datetime1">
              <a:rPr lang="en-US" smtClean="0"/>
              <a:t>3/10/2024</a:t>
            </a:fld>
            <a:endParaRPr lang="en-US"/>
          </a:p>
        </p:txBody>
      </p:sp>
    </p:spTree>
    <p:extLst>
      <p:ext uri="{BB962C8B-B14F-4D97-AF65-F5344CB8AC3E}">
        <p14:creationId xmlns:p14="http://schemas.microsoft.com/office/powerpoint/2010/main" val="199106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65C62E-EC78-4A70-B166-EF9F89C0E4CF}"/>
              </a:ext>
            </a:extLst>
          </p:cNvPr>
          <p:cNvSpPr>
            <a:spLocks noGrp="1"/>
          </p:cNvSpPr>
          <p:nvPr>
            <p:ph idx="1"/>
          </p:nvPr>
        </p:nvSpPr>
        <p:spPr>
          <a:xfrm>
            <a:off x="838200" y="657225"/>
            <a:ext cx="10515600" cy="5519738"/>
          </a:xfrm>
        </p:spPr>
        <p:txBody>
          <a:bodyPr/>
          <a:lstStyle/>
          <a:p>
            <a:pPr marL="514350" indent="-514350" algn="just">
              <a:lnSpc>
                <a:spcPct val="150000"/>
              </a:lnSpc>
              <a:buFont typeface="+mj-lt"/>
              <a:buAutoNum type="alphaLcPeriod"/>
            </a:pPr>
            <a:r>
              <a:rPr lang="en-US" sz="2800" b="1" dirty="0" err="1"/>
              <a:t>SphingPhospholipids</a:t>
            </a:r>
            <a:r>
              <a:rPr lang="en-US" sz="2800" b="1" dirty="0"/>
              <a:t>:</a:t>
            </a:r>
            <a:r>
              <a:rPr lang="en-US" sz="2800" dirty="0"/>
              <a:t> </a:t>
            </a:r>
            <a:r>
              <a:rPr lang="en-US" sz="2400" dirty="0"/>
              <a:t>Sphingosine is the alcohol in this group of phospholipids e.g., sphingomyelin.</a:t>
            </a:r>
          </a:p>
          <a:p>
            <a:pPr marL="514350" indent="-514350" algn="just">
              <a:lnSpc>
                <a:spcPct val="150000"/>
              </a:lnSpc>
              <a:buFont typeface="+mj-lt"/>
              <a:buAutoNum type="alphaLcPeriod"/>
            </a:pPr>
            <a:r>
              <a:rPr lang="en-US" sz="2400" dirty="0"/>
              <a:t>Sphingosine (2-amino-4-trans-octadecene-1,3-diol) is an 18-carbon amino alcohol with an unsaturated hydrocarbon chain, which forms a primary part of sphingolipids, a class of cell membrane lipids that include sphingomyelin, an important phospholipid.</a:t>
            </a:r>
          </a:p>
          <a:p>
            <a:pPr algn="just"/>
            <a:endParaRPr lang="en-PK" dirty="0"/>
          </a:p>
        </p:txBody>
      </p:sp>
      <p:sp>
        <p:nvSpPr>
          <p:cNvPr id="4" name="Footer Placeholder 3">
            <a:extLst>
              <a:ext uri="{FF2B5EF4-FFF2-40B4-BE49-F238E27FC236}">
                <a16:creationId xmlns:a16="http://schemas.microsoft.com/office/drawing/2014/main" id="{AD6FC277-EB37-4A4A-8EFC-D11C81CDABD9}"/>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86F323BE-C397-4A46-B91D-A421FB048E0E}"/>
              </a:ext>
            </a:extLst>
          </p:cNvPr>
          <p:cNvSpPr>
            <a:spLocks noGrp="1"/>
          </p:cNvSpPr>
          <p:nvPr>
            <p:ph type="sldNum" sz="quarter" idx="12"/>
          </p:nvPr>
        </p:nvSpPr>
        <p:spPr/>
        <p:txBody>
          <a:bodyPr/>
          <a:lstStyle/>
          <a:p>
            <a:fld id="{99DD7854-44FB-44E0-95A2-F323E40DB6E9}" type="slidenum">
              <a:rPr lang="en-US" smtClean="0"/>
              <a:t>9</a:t>
            </a:fld>
            <a:endParaRPr lang="en-US"/>
          </a:p>
        </p:txBody>
      </p:sp>
      <p:sp>
        <p:nvSpPr>
          <p:cNvPr id="6" name="Date Placeholder 5">
            <a:extLst>
              <a:ext uri="{FF2B5EF4-FFF2-40B4-BE49-F238E27FC236}">
                <a16:creationId xmlns:a16="http://schemas.microsoft.com/office/drawing/2014/main" id="{12D64BB4-E1F7-417B-9FD6-5AE5AF1F2F26}"/>
              </a:ext>
            </a:extLst>
          </p:cNvPr>
          <p:cNvSpPr>
            <a:spLocks noGrp="1"/>
          </p:cNvSpPr>
          <p:nvPr>
            <p:ph type="dt" sz="half" idx="10"/>
          </p:nvPr>
        </p:nvSpPr>
        <p:spPr/>
        <p:txBody>
          <a:bodyPr/>
          <a:lstStyle/>
          <a:p>
            <a:fld id="{9FE61D1D-28F5-4076-9D55-E5B77E6812FB}" type="datetime1">
              <a:rPr lang="en-US" smtClean="0"/>
              <a:t>3/10/2024</a:t>
            </a:fld>
            <a:endParaRPr lang="en-US"/>
          </a:p>
        </p:txBody>
      </p:sp>
    </p:spTree>
    <p:extLst>
      <p:ext uri="{BB962C8B-B14F-4D97-AF65-F5344CB8AC3E}">
        <p14:creationId xmlns:p14="http://schemas.microsoft.com/office/powerpoint/2010/main" val="1456123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C9124-EB11-4BA4-B87B-AC069EC11D8F}"/>
              </a:ext>
            </a:extLst>
          </p:cNvPr>
          <p:cNvSpPr>
            <a:spLocks noGrp="1"/>
          </p:cNvSpPr>
          <p:nvPr>
            <p:ph type="title"/>
          </p:nvPr>
        </p:nvSpPr>
        <p:spPr>
          <a:xfrm>
            <a:off x="838200" y="1"/>
            <a:ext cx="10515600" cy="829993"/>
          </a:xfrm>
        </p:spPr>
        <p:txBody>
          <a:bodyPr>
            <a:normAutofit/>
          </a:bodyPr>
          <a:lstStyle/>
          <a:p>
            <a:r>
              <a:rPr lang="en-US" sz="3200" b="1" dirty="0"/>
              <a:t>Classification of lipids</a:t>
            </a:r>
            <a:endParaRPr lang="en-US" sz="3200" dirty="0"/>
          </a:p>
        </p:txBody>
      </p:sp>
      <p:sp>
        <p:nvSpPr>
          <p:cNvPr id="3" name="Content Placeholder 2">
            <a:extLst>
              <a:ext uri="{FF2B5EF4-FFF2-40B4-BE49-F238E27FC236}">
                <a16:creationId xmlns:a16="http://schemas.microsoft.com/office/drawing/2014/main" id="{016CA7BC-CCDF-4B47-9F00-F1E9434644B6}"/>
              </a:ext>
            </a:extLst>
          </p:cNvPr>
          <p:cNvSpPr>
            <a:spLocks noGrp="1"/>
          </p:cNvSpPr>
          <p:nvPr>
            <p:ph idx="1"/>
          </p:nvPr>
        </p:nvSpPr>
        <p:spPr>
          <a:xfrm>
            <a:off x="838200" y="956603"/>
            <a:ext cx="10515600" cy="5220360"/>
          </a:xfrm>
        </p:spPr>
        <p:txBody>
          <a:bodyPr>
            <a:normAutofit/>
          </a:bodyPr>
          <a:lstStyle/>
          <a:p>
            <a:pPr marL="514350" indent="-514350" algn="just">
              <a:lnSpc>
                <a:spcPct val="150000"/>
              </a:lnSpc>
              <a:buFont typeface="+mj-lt"/>
              <a:buAutoNum type="alphaLcPeriod" startAt="2"/>
            </a:pPr>
            <a:r>
              <a:rPr lang="en-US" sz="2400" b="1" dirty="0"/>
              <a:t>Glycolipids: </a:t>
            </a:r>
            <a:r>
              <a:rPr lang="en-US" sz="2400" dirty="0"/>
              <a:t>These lipids contain a fatty acid, carbohydrate and nitrogenous base. The </a:t>
            </a:r>
            <a:r>
              <a:rPr lang="en-US" sz="2400" b="1" dirty="0"/>
              <a:t>alcohol is sphingosine;</a:t>
            </a:r>
            <a:r>
              <a:rPr lang="en-US" sz="2400" dirty="0"/>
              <a:t> hence they are also called as glycosphingolipids. </a:t>
            </a:r>
            <a:r>
              <a:rPr lang="en-US" sz="2400" b="1" dirty="0"/>
              <a:t>Glycerol and phosphate are absent e.g., cerebrosides, gangliosides.</a:t>
            </a:r>
          </a:p>
          <a:p>
            <a:pPr marL="514350" indent="-514350" algn="just">
              <a:lnSpc>
                <a:spcPct val="150000"/>
              </a:lnSpc>
              <a:buFont typeface="+mj-lt"/>
              <a:buAutoNum type="alphaLcPeriod" startAt="2"/>
            </a:pPr>
            <a:r>
              <a:rPr lang="en-US" sz="2400" b="1" dirty="0"/>
              <a:t>Lipoproteins: </a:t>
            </a:r>
            <a:r>
              <a:rPr lang="en-US" sz="2400" dirty="0"/>
              <a:t>Macromolecular complexes of lipids with proteins.</a:t>
            </a:r>
          </a:p>
          <a:p>
            <a:pPr marL="514350" indent="-514350" algn="just">
              <a:lnSpc>
                <a:spcPct val="150000"/>
              </a:lnSpc>
              <a:buFont typeface="+mj-lt"/>
              <a:buAutoNum type="alphaLcPeriod" startAt="2"/>
            </a:pPr>
            <a:r>
              <a:rPr lang="en-US" sz="2400" b="1" dirty="0"/>
              <a:t>Other complex lipids:</a:t>
            </a:r>
            <a:r>
              <a:rPr lang="en-US" sz="2400" dirty="0"/>
              <a:t> </a:t>
            </a:r>
            <a:r>
              <a:rPr lang="en-US" sz="2400" b="1" dirty="0" err="1"/>
              <a:t>Sulfolipids</a:t>
            </a:r>
            <a:r>
              <a:rPr lang="en-US" sz="2400" b="1" dirty="0"/>
              <a:t> </a:t>
            </a:r>
            <a:r>
              <a:rPr lang="en-US" sz="2400" dirty="0"/>
              <a:t>(SQDG. </a:t>
            </a:r>
            <a:r>
              <a:rPr lang="en-US" sz="2400" dirty="0" err="1"/>
              <a:t>Sulfoquinovosyl</a:t>
            </a:r>
            <a:r>
              <a:rPr lang="en-US" sz="2400" dirty="0"/>
              <a:t> Diacylglycerol), </a:t>
            </a:r>
            <a:r>
              <a:rPr lang="en-US" sz="2400" b="1" dirty="0"/>
              <a:t>amino lipids </a:t>
            </a:r>
            <a:r>
              <a:rPr lang="en-US" sz="2400" dirty="0"/>
              <a:t>(Phosphatidylethanolamine, PE)</a:t>
            </a:r>
            <a:r>
              <a:rPr lang="en-US" sz="2400" b="1" dirty="0"/>
              <a:t> and lipopolysaccharides are among the other complex lipids.</a:t>
            </a:r>
          </a:p>
        </p:txBody>
      </p:sp>
      <p:sp>
        <p:nvSpPr>
          <p:cNvPr id="5" name="Footer Placeholder 4">
            <a:extLst>
              <a:ext uri="{FF2B5EF4-FFF2-40B4-BE49-F238E27FC236}">
                <a16:creationId xmlns:a16="http://schemas.microsoft.com/office/drawing/2014/main" id="{1B5E2BD2-7495-4527-ACCB-3C0719384321}"/>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10C38D61-9A00-4C34-941D-FEF8DCBDEC20}"/>
              </a:ext>
            </a:extLst>
          </p:cNvPr>
          <p:cNvSpPr>
            <a:spLocks noGrp="1"/>
          </p:cNvSpPr>
          <p:nvPr>
            <p:ph type="sldNum" sz="quarter" idx="12"/>
          </p:nvPr>
        </p:nvSpPr>
        <p:spPr/>
        <p:txBody>
          <a:bodyPr/>
          <a:lstStyle/>
          <a:p>
            <a:fld id="{99DD7854-44FB-44E0-95A2-F323E40DB6E9}" type="slidenum">
              <a:rPr lang="en-US" smtClean="0"/>
              <a:t>10</a:t>
            </a:fld>
            <a:endParaRPr lang="en-US"/>
          </a:p>
        </p:txBody>
      </p:sp>
      <p:sp>
        <p:nvSpPr>
          <p:cNvPr id="4" name="Date Placeholder 3">
            <a:extLst>
              <a:ext uri="{FF2B5EF4-FFF2-40B4-BE49-F238E27FC236}">
                <a16:creationId xmlns:a16="http://schemas.microsoft.com/office/drawing/2014/main" id="{A0605B88-D0CA-4F4B-82AF-4152B93A3B16}"/>
              </a:ext>
            </a:extLst>
          </p:cNvPr>
          <p:cNvSpPr>
            <a:spLocks noGrp="1"/>
          </p:cNvSpPr>
          <p:nvPr>
            <p:ph type="dt" sz="half" idx="10"/>
          </p:nvPr>
        </p:nvSpPr>
        <p:spPr/>
        <p:txBody>
          <a:bodyPr/>
          <a:lstStyle/>
          <a:p>
            <a:fld id="{520F2E1E-037C-41FE-BF30-21FE08A3AB37}" type="datetime1">
              <a:rPr lang="en-US" smtClean="0"/>
              <a:t>3/10/2024</a:t>
            </a:fld>
            <a:endParaRPr lang="en-US"/>
          </a:p>
        </p:txBody>
      </p:sp>
    </p:spTree>
    <p:extLst>
      <p:ext uri="{BB962C8B-B14F-4D97-AF65-F5344CB8AC3E}">
        <p14:creationId xmlns:p14="http://schemas.microsoft.com/office/powerpoint/2010/main" val="2934424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859F-4A4A-42E2-9714-6690B42C156C}"/>
              </a:ext>
            </a:extLst>
          </p:cNvPr>
          <p:cNvSpPr>
            <a:spLocks noGrp="1"/>
          </p:cNvSpPr>
          <p:nvPr>
            <p:ph type="title"/>
          </p:nvPr>
        </p:nvSpPr>
        <p:spPr>
          <a:xfrm>
            <a:off x="838200" y="1"/>
            <a:ext cx="10515600" cy="858128"/>
          </a:xfrm>
        </p:spPr>
        <p:txBody>
          <a:bodyPr>
            <a:normAutofit/>
          </a:bodyPr>
          <a:lstStyle/>
          <a:p>
            <a:r>
              <a:rPr lang="en-US" sz="3200" b="1" dirty="0"/>
              <a:t>Classification of lipids</a:t>
            </a:r>
            <a:endParaRPr lang="en-US" sz="3200" dirty="0"/>
          </a:p>
        </p:txBody>
      </p:sp>
      <p:sp>
        <p:nvSpPr>
          <p:cNvPr id="3" name="Content Placeholder 2">
            <a:extLst>
              <a:ext uri="{FF2B5EF4-FFF2-40B4-BE49-F238E27FC236}">
                <a16:creationId xmlns:a16="http://schemas.microsoft.com/office/drawing/2014/main" id="{5072BB8D-0BC6-4B4B-99A1-7603209E929B}"/>
              </a:ext>
            </a:extLst>
          </p:cNvPr>
          <p:cNvSpPr>
            <a:spLocks noGrp="1"/>
          </p:cNvSpPr>
          <p:nvPr>
            <p:ph idx="1"/>
          </p:nvPr>
        </p:nvSpPr>
        <p:spPr>
          <a:xfrm>
            <a:off x="838200" y="858129"/>
            <a:ext cx="10515600" cy="5318834"/>
          </a:xfrm>
        </p:spPr>
        <p:txBody>
          <a:bodyPr>
            <a:normAutofit/>
          </a:bodyPr>
          <a:lstStyle/>
          <a:p>
            <a:pPr marL="514350" indent="-514350" algn="just">
              <a:lnSpc>
                <a:spcPct val="150000"/>
              </a:lnSpc>
              <a:buFont typeface="+mj-lt"/>
              <a:buAutoNum type="arabicPeriod" startAt="3"/>
            </a:pPr>
            <a:r>
              <a:rPr lang="en-US" sz="2400" b="1" dirty="0"/>
              <a:t>Derived lipids:</a:t>
            </a:r>
            <a:r>
              <a:rPr lang="en-US" sz="2400" dirty="0"/>
              <a:t> These are the derivatives obtained on the hydrolysis of group 1 and group 2 lipids which possess the characteristics of lipids. These include </a:t>
            </a:r>
            <a:r>
              <a:rPr lang="en-US" sz="2400" b="1" dirty="0"/>
              <a:t>glycerol and other alcohols, fatty acids, mono- and diacylglycerols, lipid (fat) soluble vitamins, steroid hormones, Eicosanoids,  hydro-carbons and ketone bodies.</a:t>
            </a:r>
          </a:p>
          <a:p>
            <a:pPr marL="514350" indent="-514350" algn="just">
              <a:lnSpc>
                <a:spcPct val="150000"/>
              </a:lnSpc>
              <a:buFont typeface="+mj-lt"/>
              <a:buAutoNum type="arabicPeriod" startAt="3"/>
            </a:pPr>
            <a:r>
              <a:rPr lang="en-US" sz="2400" b="1" dirty="0"/>
              <a:t>Miscellaneous lipids:</a:t>
            </a:r>
            <a:r>
              <a:rPr lang="en-US" sz="2400" dirty="0"/>
              <a:t> These include many compounds possessing the characteristics of lipids e.g., </a:t>
            </a:r>
            <a:r>
              <a:rPr lang="en-US" sz="2400" b="1" dirty="0"/>
              <a:t>carotenoids, hydrocarbons such as pentacosane (in bees wax), terpenes etc.</a:t>
            </a:r>
          </a:p>
        </p:txBody>
      </p:sp>
      <p:sp>
        <p:nvSpPr>
          <p:cNvPr id="5" name="Footer Placeholder 4">
            <a:extLst>
              <a:ext uri="{FF2B5EF4-FFF2-40B4-BE49-F238E27FC236}">
                <a16:creationId xmlns:a16="http://schemas.microsoft.com/office/drawing/2014/main" id="{A8DB98B1-3B1A-473D-8F78-A9B1FB188EFD}"/>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38C9CB67-87AB-4128-A435-453147140624}"/>
              </a:ext>
            </a:extLst>
          </p:cNvPr>
          <p:cNvSpPr>
            <a:spLocks noGrp="1"/>
          </p:cNvSpPr>
          <p:nvPr>
            <p:ph type="sldNum" sz="quarter" idx="12"/>
          </p:nvPr>
        </p:nvSpPr>
        <p:spPr/>
        <p:txBody>
          <a:bodyPr/>
          <a:lstStyle/>
          <a:p>
            <a:fld id="{99DD7854-44FB-44E0-95A2-F323E40DB6E9}" type="slidenum">
              <a:rPr lang="en-US" smtClean="0"/>
              <a:t>11</a:t>
            </a:fld>
            <a:endParaRPr lang="en-US"/>
          </a:p>
        </p:txBody>
      </p:sp>
      <p:sp>
        <p:nvSpPr>
          <p:cNvPr id="4" name="Date Placeholder 3">
            <a:extLst>
              <a:ext uri="{FF2B5EF4-FFF2-40B4-BE49-F238E27FC236}">
                <a16:creationId xmlns:a16="http://schemas.microsoft.com/office/drawing/2014/main" id="{DA1B3A6E-F3BB-42E9-B426-4CCEBB5FB453}"/>
              </a:ext>
            </a:extLst>
          </p:cNvPr>
          <p:cNvSpPr>
            <a:spLocks noGrp="1"/>
          </p:cNvSpPr>
          <p:nvPr>
            <p:ph type="dt" sz="half" idx="10"/>
          </p:nvPr>
        </p:nvSpPr>
        <p:spPr/>
        <p:txBody>
          <a:bodyPr/>
          <a:lstStyle/>
          <a:p>
            <a:fld id="{6D89A6A2-BE7B-4C39-96A1-FBC61F324F40}" type="datetime1">
              <a:rPr lang="en-US" smtClean="0"/>
              <a:t>3/10/2024</a:t>
            </a:fld>
            <a:endParaRPr lang="en-US"/>
          </a:p>
        </p:txBody>
      </p:sp>
    </p:spTree>
    <p:extLst>
      <p:ext uri="{BB962C8B-B14F-4D97-AF65-F5344CB8AC3E}">
        <p14:creationId xmlns:p14="http://schemas.microsoft.com/office/powerpoint/2010/main" val="3845499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8FD0-B9E4-4B82-AB39-18D76EEA298D}"/>
              </a:ext>
            </a:extLst>
          </p:cNvPr>
          <p:cNvSpPr>
            <a:spLocks noGrp="1"/>
          </p:cNvSpPr>
          <p:nvPr>
            <p:ph type="title"/>
          </p:nvPr>
        </p:nvSpPr>
        <p:spPr>
          <a:xfrm>
            <a:off x="838200" y="1"/>
            <a:ext cx="10515600" cy="886264"/>
          </a:xfrm>
        </p:spPr>
        <p:txBody>
          <a:bodyPr>
            <a:normAutofit/>
          </a:bodyPr>
          <a:lstStyle/>
          <a:p>
            <a:r>
              <a:rPr lang="en-US" sz="3200" b="1" dirty="0"/>
              <a:t>Functions of lipids</a:t>
            </a:r>
          </a:p>
        </p:txBody>
      </p:sp>
      <p:sp>
        <p:nvSpPr>
          <p:cNvPr id="3" name="Content Placeholder 2">
            <a:extLst>
              <a:ext uri="{FF2B5EF4-FFF2-40B4-BE49-F238E27FC236}">
                <a16:creationId xmlns:a16="http://schemas.microsoft.com/office/drawing/2014/main" id="{A8358C12-83E6-4565-920D-0632FFE869DF}"/>
              </a:ext>
            </a:extLst>
          </p:cNvPr>
          <p:cNvSpPr>
            <a:spLocks noGrp="1"/>
          </p:cNvSpPr>
          <p:nvPr>
            <p:ph idx="1"/>
          </p:nvPr>
        </p:nvSpPr>
        <p:spPr>
          <a:xfrm>
            <a:off x="838200" y="998806"/>
            <a:ext cx="10515600" cy="5178157"/>
          </a:xfrm>
        </p:spPr>
        <p:txBody>
          <a:bodyPr>
            <a:normAutofit/>
          </a:bodyPr>
          <a:lstStyle/>
          <a:p>
            <a:pPr marL="514350" indent="-514350" algn="just">
              <a:lnSpc>
                <a:spcPct val="150000"/>
              </a:lnSpc>
              <a:buFont typeface="+mj-lt"/>
              <a:buAutoNum type="arabicPeriod"/>
            </a:pPr>
            <a:r>
              <a:rPr lang="en-US" sz="2400" dirty="0"/>
              <a:t>They are the </a:t>
            </a:r>
            <a:r>
              <a:rPr lang="en-US" sz="2400" b="1" dirty="0"/>
              <a:t>concentrated fuel </a:t>
            </a:r>
            <a:r>
              <a:rPr lang="en-US" sz="2400" dirty="0"/>
              <a:t>reserve of the body (triacylglycerols).</a:t>
            </a:r>
          </a:p>
          <a:p>
            <a:pPr marL="514350" indent="-514350" algn="just">
              <a:lnSpc>
                <a:spcPct val="150000"/>
              </a:lnSpc>
              <a:buFont typeface="+mj-lt"/>
              <a:buAutoNum type="arabicPeriod"/>
            </a:pPr>
            <a:r>
              <a:rPr lang="en-US" sz="2400" dirty="0"/>
              <a:t>Lipids are the </a:t>
            </a:r>
            <a:r>
              <a:rPr lang="en-US" sz="2400" b="1" dirty="0"/>
              <a:t>constituents of membrane structure and regulate the membrane permeability (phospholipids and cholesterol)</a:t>
            </a:r>
            <a:r>
              <a:rPr lang="en-US" sz="2400" dirty="0"/>
              <a:t>.</a:t>
            </a:r>
          </a:p>
          <a:p>
            <a:pPr marL="514350" indent="-514350" algn="just">
              <a:lnSpc>
                <a:spcPct val="150000"/>
              </a:lnSpc>
              <a:buFont typeface="+mj-lt"/>
              <a:buAutoNum type="arabicPeriod"/>
            </a:pPr>
            <a:r>
              <a:rPr lang="en-US" sz="2400" dirty="0"/>
              <a:t>They serve as a source of fat-soluble vitamins (A, D, E and K).</a:t>
            </a:r>
          </a:p>
          <a:p>
            <a:pPr marL="514350" indent="-514350" algn="just">
              <a:lnSpc>
                <a:spcPct val="150000"/>
              </a:lnSpc>
              <a:buFont typeface="+mj-lt"/>
              <a:buAutoNum type="arabicPeriod"/>
            </a:pPr>
            <a:r>
              <a:rPr lang="en-US" sz="2400" dirty="0"/>
              <a:t>Lipids are important as </a:t>
            </a:r>
            <a:r>
              <a:rPr lang="en-US" sz="2400" b="1" dirty="0"/>
              <a:t>cellular metabolic regulators (steroid hormones and prostaglandins).</a:t>
            </a:r>
          </a:p>
          <a:p>
            <a:pPr marL="514350" indent="-514350" algn="just">
              <a:lnSpc>
                <a:spcPct val="150000"/>
              </a:lnSpc>
              <a:buFont typeface="+mj-lt"/>
              <a:buAutoNum type="arabicPeriod"/>
            </a:pPr>
            <a:r>
              <a:rPr lang="en-US" sz="2400" dirty="0"/>
              <a:t>Lipids </a:t>
            </a:r>
            <a:r>
              <a:rPr lang="en-US" sz="2400" b="1" dirty="0"/>
              <a:t>protect the internal organs, serve as insulating materials and give shape and smooth appearance to the body.</a:t>
            </a:r>
          </a:p>
        </p:txBody>
      </p:sp>
      <p:sp>
        <p:nvSpPr>
          <p:cNvPr id="5" name="Footer Placeholder 4">
            <a:extLst>
              <a:ext uri="{FF2B5EF4-FFF2-40B4-BE49-F238E27FC236}">
                <a16:creationId xmlns:a16="http://schemas.microsoft.com/office/drawing/2014/main" id="{612B3CAA-749A-4967-8F2D-ADE8D9F7F5B8}"/>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5577751F-7CB7-4932-9F06-577007906EC3}"/>
              </a:ext>
            </a:extLst>
          </p:cNvPr>
          <p:cNvSpPr>
            <a:spLocks noGrp="1"/>
          </p:cNvSpPr>
          <p:nvPr>
            <p:ph type="sldNum" sz="quarter" idx="12"/>
          </p:nvPr>
        </p:nvSpPr>
        <p:spPr/>
        <p:txBody>
          <a:bodyPr/>
          <a:lstStyle/>
          <a:p>
            <a:fld id="{99DD7854-44FB-44E0-95A2-F323E40DB6E9}" type="slidenum">
              <a:rPr lang="en-US" smtClean="0"/>
              <a:t>12</a:t>
            </a:fld>
            <a:endParaRPr lang="en-US"/>
          </a:p>
        </p:txBody>
      </p:sp>
      <p:sp>
        <p:nvSpPr>
          <p:cNvPr id="4" name="Date Placeholder 3">
            <a:extLst>
              <a:ext uri="{FF2B5EF4-FFF2-40B4-BE49-F238E27FC236}">
                <a16:creationId xmlns:a16="http://schemas.microsoft.com/office/drawing/2014/main" id="{BFE16EED-2D4A-4E03-BD5E-08D525CD3DC2}"/>
              </a:ext>
            </a:extLst>
          </p:cNvPr>
          <p:cNvSpPr>
            <a:spLocks noGrp="1"/>
          </p:cNvSpPr>
          <p:nvPr>
            <p:ph type="dt" sz="half" idx="10"/>
          </p:nvPr>
        </p:nvSpPr>
        <p:spPr/>
        <p:txBody>
          <a:bodyPr/>
          <a:lstStyle/>
          <a:p>
            <a:fld id="{CB05EB3B-9AD3-4492-9049-71BF92DB8B73}" type="datetime1">
              <a:rPr lang="en-US" smtClean="0"/>
              <a:t>3/10/2024</a:t>
            </a:fld>
            <a:endParaRPr lang="en-US"/>
          </a:p>
        </p:txBody>
      </p:sp>
    </p:spTree>
    <p:extLst>
      <p:ext uri="{BB962C8B-B14F-4D97-AF65-F5344CB8AC3E}">
        <p14:creationId xmlns:p14="http://schemas.microsoft.com/office/powerpoint/2010/main" val="799195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4E26A-5515-457C-A789-006D0D2183C8}"/>
              </a:ext>
            </a:extLst>
          </p:cNvPr>
          <p:cNvSpPr>
            <a:spLocks noGrp="1"/>
          </p:cNvSpPr>
          <p:nvPr>
            <p:ph type="title"/>
          </p:nvPr>
        </p:nvSpPr>
        <p:spPr>
          <a:xfrm>
            <a:off x="838200" y="1"/>
            <a:ext cx="10515600" cy="858128"/>
          </a:xfrm>
        </p:spPr>
        <p:txBody>
          <a:bodyPr>
            <a:normAutofit/>
          </a:bodyPr>
          <a:lstStyle/>
          <a:p>
            <a:r>
              <a:rPr lang="en-US" sz="3200" b="1" dirty="0"/>
              <a:t>Fatty acids</a:t>
            </a:r>
          </a:p>
        </p:txBody>
      </p:sp>
      <p:sp>
        <p:nvSpPr>
          <p:cNvPr id="3" name="Content Placeholder 2">
            <a:extLst>
              <a:ext uri="{FF2B5EF4-FFF2-40B4-BE49-F238E27FC236}">
                <a16:creationId xmlns:a16="http://schemas.microsoft.com/office/drawing/2014/main" id="{99B32C38-D9C5-48DA-8341-CF493D419B5F}"/>
              </a:ext>
            </a:extLst>
          </p:cNvPr>
          <p:cNvSpPr>
            <a:spLocks noGrp="1"/>
          </p:cNvSpPr>
          <p:nvPr>
            <p:ph idx="1"/>
          </p:nvPr>
        </p:nvSpPr>
        <p:spPr>
          <a:xfrm>
            <a:off x="838200" y="1012874"/>
            <a:ext cx="10515600" cy="5164089"/>
          </a:xfrm>
        </p:spPr>
        <p:txBody>
          <a:bodyPr>
            <a:normAutofit/>
          </a:bodyPr>
          <a:lstStyle/>
          <a:p>
            <a:pPr algn="just">
              <a:lnSpc>
                <a:spcPct val="150000"/>
              </a:lnSpc>
            </a:pPr>
            <a:r>
              <a:rPr lang="en-US" sz="2400" b="1" dirty="0"/>
              <a:t>Fatty acids are carboxylic acids with hydrocarbon side chain</a:t>
            </a:r>
          </a:p>
          <a:p>
            <a:pPr algn="just">
              <a:lnSpc>
                <a:spcPct val="150000"/>
              </a:lnSpc>
            </a:pPr>
            <a:r>
              <a:rPr lang="en-US" sz="2400" b="1" dirty="0"/>
              <a:t>They are the simplest form of lipids.</a:t>
            </a:r>
          </a:p>
          <a:p>
            <a:pPr algn="just">
              <a:lnSpc>
                <a:spcPct val="150000"/>
              </a:lnSpc>
            </a:pPr>
            <a:r>
              <a:rPr lang="en-US" sz="2400" dirty="0"/>
              <a:t>Fatty acids mainly occur in the esterified form as major constituents of various lipids. </a:t>
            </a:r>
          </a:p>
          <a:p>
            <a:pPr algn="just">
              <a:lnSpc>
                <a:spcPct val="150000"/>
              </a:lnSpc>
            </a:pPr>
            <a:r>
              <a:rPr lang="en-US" sz="2400" dirty="0"/>
              <a:t>They are also present as free (unesterified) fatty acids. </a:t>
            </a:r>
          </a:p>
          <a:p>
            <a:pPr algn="just">
              <a:lnSpc>
                <a:spcPct val="150000"/>
              </a:lnSpc>
            </a:pPr>
            <a:r>
              <a:rPr lang="en-US" sz="2400" b="1" dirty="0"/>
              <a:t>Fatty acids of animal origin are much simpler in structure in contrast to those of plant origin which often contain groups such as keto, hydroxy and cyclopentane rings.</a:t>
            </a:r>
          </a:p>
        </p:txBody>
      </p:sp>
      <p:sp>
        <p:nvSpPr>
          <p:cNvPr id="5" name="Footer Placeholder 4">
            <a:extLst>
              <a:ext uri="{FF2B5EF4-FFF2-40B4-BE49-F238E27FC236}">
                <a16:creationId xmlns:a16="http://schemas.microsoft.com/office/drawing/2014/main" id="{8BEEC4B4-2A89-47CB-A34B-89115D90A15F}"/>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AD5B1616-46E7-446B-ABE2-AA7217E2F053}"/>
              </a:ext>
            </a:extLst>
          </p:cNvPr>
          <p:cNvSpPr>
            <a:spLocks noGrp="1"/>
          </p:cNvSpPr>
          <p:nvPr>
            <p:ph type="sldNum" sz="quarter" idx="12"/>
          </p:nvPr>
        </p:nvSpPr>
        <p:spPr/>
        <p:txBody>
          <a:bodyPr/>
          <a:lstStyle/>
          <a:p>
            <a:fld id="{99DD7854-44FB-44E0-95A2-F323E40DB6E9}" type="slidenum">
              <a:rPr lang="en-US" smtClean="0"/>
              <a:t>13</a:t>
            </a:fld>
            <a:endParaRPr lang="en-US"/>
          </a:p>
        </p:txBody>
      </p:sp>
      <p:sp>
        <p:nvSpPr>
          <p:cNvPr id="4" name="Date Placeholder 3">
            <a:extLst>
              <a:ext uri="{FF2B5EF4-FFF2-40B4-BE49-F238E27FC236}">
                <a16:creationId xmlns:a16="http://schemas.microsoft.com/office/drawing/2014/main" id="{15DD1024-F876-4C80-A655-B0780C2FC11C}"/>
              </a:ext>
            </a:extLst>
          </p:cNvPr>
          <p:cNvSpPr>
            <a:spLocks noGrp="1"/>
          </p:cNvSpPr>
          <p:nvPr>
            <p:ph type="dt" sz="half" idx="10"/>
          </p:nvPr>
        </p:nvSpPr>
        <p:spPr/>
        <p:txBody>
          <a:bodyPr/>
          <a:lstStyle/>
          <a:p>
            <a:fld id="{4071A5D9-1CDD-468D-AF61-81236563A9A2}" type="datetime1">
              <a:rPr lang="en-US" smtClean="0"/>
              <a:t>3/10/2024</a:t>
            </a:fld>
            <a:endParaRPr lang="en-US"/>
          </a:p>
        </p:txBody>
      </p:sp>
    </p:spTree>
    <p:extLst>
      <p:ext uri="{BB962C8B-B14F-4D97-AF65-F5344CB8AC3E}">
        <p14:creationId xmlns:p14="http://schemas.microsoft.com/office/powerpoint/2010/main" val="126078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02572-E63C-48CE-8F26-34564B4166AB}"/>
              </a:ext>
            </a:extLst>
          </p:cNvPr>
          <p:cNvSpPr>
            <a:spLocks noGrp="1"/>
          </p:cNvSpPr>
          <p:nvPr>
            <p:ph type="title"/>
          </p:nvPr>
        </p:nvSpPr>
        <p:spPr>
          <a:xfrm>
            <a:off x="838200" y="1"/>
            <a:ext cx="10515600" cy="886264"/>
          </a:xfrm>
        </p:spPr>
        <p:txBody>
          <a:bodyPr>
            <a:normAutofit/>
          </a:bodyPr>
          <a:lstStyle/>
          <a:p>
            <a:r>
              <a:rPr lang="en-US" sz="3200" b="1" dirty="0"/>
              <a:t>Even and odd carbon fatty acids</a:t>
            </a:r>
          </a:p>
        </p:txBody>
      </p:sp>
      <p:sp>
        <p:nvSpPr>
          <p:cNvPr id="3" name="Content Placeholder 2">
            <a:extLst>
              <a:ext uri="{FF2B5EF4-FFF2-40B4-BE49-F238E27FC236}">
                <a16:creationId xmlns:a16="http://schemas.microsoft.com/office/drawing/2014/main" id="{7AE6E938-E991-4486-BD79-1E303F24B72E}"/>
              </a:ext>
            </a:extLst>
          </p:cNvPr>
          <p:cNvSpPr>
            <a:spLocks noGrp="1"/>
          </p:cNvSpPr>
          <p:nvPr>
            <p:ph idx="1"/>
          </p:nvPr>
        </p:nvSpPr>
        <p:spPr>
          <a:xfrm>
            <a:off x="838200" y="998806"/>
            <a:ext cx="10515600" cy="5178157"/>
          </a:xfrm>
        </p:spPr>
        <p:txBody>
          <a:bodyPr>
            <a:normAutofit/>
          </a:bodyPr>
          <a:lstStyle/>
          <a:p>
            <a:pPr algn="just">
              <a:lnSpc>
                <a:spcPct val="150000"/>
              </a:lnSpc>
            </a:pPr>
            <a:r>
              <a:rPr lang="en-US" sz="2400" dirty="0"/>
              <a:t>Most of the fatty acids that occur in </a:t>
            </a:r>
            <a:r>
              <a:rPr lang="en-US" sz="2400" b="1" dirty="0"/>
              <a:t>natural lipids are of even carbons (usually 14C – 20C). </a:t>
            </a:r>
          </a:p>
          <a:p>
            <a:pPr algn="just">
              <a:lnSpc>
                <a:spcPct val="150000"/>
              </a:lnSpc>
            </a:pPr>
            <a:r>
              <a:rPr lang="en-US" sz="2400" dirty="0"/>
              <a:t>This is because biosynthesis of fatty acids mainly occurs with the sequential addition of 2 carbon units. </a:t>
            </a:r>
          </a:p>
          <a:p>
            <a:pPr algn="just">
              <a:lnSpc>
                <a:spcPct val="150000"/>
              </a:lnSpc>
            </a:pPr>
            <a:r>
              <a:rPr lang="en-US" sz="2400" b="1" dirty="0"/>
              <a:t>Palmitic acid (16C) and stearic acid (18C) are the most common. </a:t>
            </a:r>
          </a:p>
          <a:p>
            <a:pPr algn="just">
              <a:lnSpc>
                <a:spcPct val="150000"/>
              </a:lnSpc>
            </a:pPr>
            <a:r>
              <a:rPr lang="en-US" sz="2400" dirty="0"/>
              <a:t>Among the odd chain fatty acids, </a:t>
            </a:r>
            <a:r>
              <a:rPr lang="en-US" sz="2400" b="1" dirty="0"/>
              <a:t>propionic acid (3C) and valeric acid (5C) are well known.</a:t>
            </a:r>
          </a:p>
        </p:txBody>
      </p:sp>
      <p:sp>
        <p:nvSpPr>
          <p:cNvPr id="5" name="Footer Placeholder 4">
            <a:extLst>
              <a:ext uri="{FF2B5EF4-FFF2-40B4-BE49-F238E27FC236}">
                <a16:creationId xmlns:a16="http://schemas.microsoft.com/office/drawing/2014/main" id="{29AD3B59-6597-4FCA-903F-9B612CBC35AA}"/>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0975EB03-0CFE-4A49-BDF3-ABB395190F19}"/>
              </a:ext>
            </a:extLst>
          </p:cNvPr>
          <p:cNvSpPr>
            <a:spLocks noGrp="1"/>
          </p:cNvSpPr>
          <p:nvPr>
            <p:ph type="sldNum" sz="quarter" idx="12"/>
          </p:nvPr>
        </p:nvSpPr>
        <p:spPr/>
        <p:txBody>
          <a:bodyPr/>
          <a:lstStyle/>
          <a:p>
            <a:fld id="{99DD7854-44FB-44E0-95A2-F323E40DB6E9}" type="slidenum">
              <a:rPr lang="en-US" smtClean="0"/>
              <a:t>14</a:t>
            </a:fld>
            <a:endParaRPr lang="en-US"/>
          </a:p>
        </p:txBody>
      </p:sp>
      <p:sp>
        <p:nvSpPr>
          <p:cNvPr id="4" name="Date Placeholder 3">
            <a:extLst>
              <a:ext uri="{FF2B5EF4-FFF2-40B4-BE49-F238E27FC236}">
                <a16:creationId xmlns:a16="http://schemas.microsoft.com/office/drawing/2014/main" id="{9E342F6B-F1AC-4705-B4AE-EDFBEC8FB8F3}"/>
              </a:ext>
            </a:extLst>
          </p:cNvPr>
          <p:cNvSpPr>
            <a:spLocks noGrp="1"/>
          </p:cNvSpPr>
          <p:nvPr>
            <p:ph type="dt" sz="half" idx="10"/>
          </p:nvPr>
        </p:nvSpPr>
        <p:spPr/>
        <p:txBody>
          <a:bodyPr/>
          <a:lstStyle/>
          <a:p>
            <a:fld id="{E0F5B67A-0663-41B4-9483-7CD2312DDC0B}" type="datetime1">
              <a:rPr lang="en-US" smtClean="0"/>
              <a:t>3/10/2024</a:t>
            </a:fld>
            <a:endParaRPr lang="en-US"/>
          </a:p>
        </p:txBody>
      </p:sp>
    </p:spTree>
    <p:extLst>
      <p:ext uri="{BB962C8B-B14F-4D97-AF65-F5344CB8AC3E}">
        <p14:creationId xmlns:p14="http://schemas.microsoft.com/office/powerpoint/2010/main" val="3057807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328C6-447A-45E2-A411-142E27DF9E49}"/>
              </a:ext>
            </a:extLst>
          </p:cNvPr>
          <p:cNvSpPr>
            <a:spLocks noGrp="1"/>
          </p:cNvSpPr>
          <p:nvPr>
            <p:ph type="title"/>
          </p:nvPr>
        </p:nvSpPr>
        <p:spPr>
          <a:xfrm>
            <a:off x="838200" y="1"/>
            <a:ext cx="10515600" cy="801857"/>
          </a:xfrm>
        </p:spPr>
        <p:txBody>
          <a:bodyPr>
            <a:normAutofit/>
          </a:bodyPr>
          <a:lstStyle/>
          <a:p>
            <a:r>
              <a:rPr lang="en-US" sz="3200" b="1" dirty="0"/>
              <a:t>Saturated and unsaturated fatty acids</a:t>
            </a:r>
          </a:p>
        </p:txBody>
      </p:sp>
      <p:sp>
        <p:nvSpPr>
          <p:cNvPr id="3" name="Content Placeholder 2">
            <a:extLst>
              <a:ext uri="{FF2B5EF4-FFF2-40B4-BE49-F238E27FC236}">
                <a16:creationId xmlns:a16="http://schemas.microsoft.com/office/drawing/2014/main" id="{607F01C3-731B-40B6-BA5E-A4048B8C4B6A}"/>
              </a:ext>
            </a:extLst>
          </p:cNvPr>
          <p:cNvSpPr>
            <a:spLocks noGrp="1"/>
          </p:cNvSpPr>
          <p:nvPr>
            <p:ph idx="1"/>
          </p:nvPr>
        </p:nvSpPr>
        <p:spPr>
          <a:xfrm>
            <a:off x="838200" y="942535"/>
            <a:ext cx="10515600" cy="5234428"/>
          </a:xfrm>
        </p:spPr>
        <p:txBody>
          <a:bodyPr>
            <a:normAutofit/>
          </a:bodyPr>
          <a:lstStyle/>
          <a:p>
            <a:pPr algn="just">
              <a:lnSpc>
                <a:spcPct val="150000"/>
              </a:lnSpc>
            </a:pPr>
            <a:r>
              <a:rPr lang="en-US" sz="2400" dirty="0"/>
              <a:t>Saturated fatty acids do not contain double bonds, while unsaturated fatty acids contain one or more double bonds. </a:t>
            </a:r>
          </a:p>
          <a:p>
            <a:pPr algn="just">
              <a:lnSpc>
                <a:spcPct val="150000"/>
              </a:lnSpc>
            </a:pPr>
            <a:r>
              <a:rPr lang="en-US" sz="2400" dirty="0"/>
              <a:t>Both saturated and unsaturated fatty acids almost equally occur in the natural lipids. </a:t>
            </a:r>
          </a:p>
          <a:p>
            <a:pPr algn="just">
              <a:lnSpc>
                <a:spcPct val="150000"/>
              </a:lnSpc>
            </a:pPr>
            <a:r>
              <a:rPr lang="en-US" sz="2400" b="1" dirty="0"/>
              <a:t>Fatty acids with one double bond are monounsaturated, and those with 2 or more double bonds are collectively known as polyunsaturated fatty acids (PUFA).</a:t>
            </a:r>
          </a:p>
        </p:txBody>
      </p:sp>
      <p:sp>
        <p:nvSpPr>
          <p:cNvPr id="5" name="Footer Placeholder 4">
            <a:extLst>
              <a:ext uri="{FF2B5EF4-FFF2-40B4-BE49-F238E27FC236}">
                <a16:creationId xmlns:a16="http://schemas.microsoft.com/office/drawing/2014/main" id="{0BEA5453-E243-4DCB-A725-2905B8E74F5D}"/>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EF875DC8-DC77-4E6A-857B-1DF8CCAEA89D}"/>
              </a:ext>
            </a:extLst>
          </p:cNvPr>
          <p:cNvSpPr>
            <a:spLocks noGrp="1"/>
          </p:cNvSpPr>
          <p:nvPr>
            <p:ph type="sldNum" sz="quarter" idx="12"/>
          </p:nvPr>
        </p:nvSpPr>
        <p:spPr/>
        <p:txBody>
          <a:bodyPr/>
          <a:lstStyle/>
          <a:p>
            <a:fld id="{99DD7854-44FB-44E0-95A2-F323E40DB6E9}" type="slidenum">
              <a:rPr lang="en-US" smtClean="0"/>
              <a:t>15</a:t>
            </a:fld>
            <a:endParaRPr lang="en-US"/>
          </a:p>
        </p:txBody>
      </p:sp>
      <p:sp>
        <p:nvSpPr>
          <p:cNvPr id="4" name="Date Placeholder 3">
            <a:extLst>
              <a:ext uri="{FF2B5EF4-FFF2-40B4-BE49-F238E27FC236}">
                <a16:creationId xmlns:a16="http://schemas.microsoft.com/office/drawing/2014/main" id="{55634F9D-49A8-4AAE-8E44-4F3D7C1A694B}"/>
              </a:ext>
            </a:extLst>
          </p:cNvPr>
          <p:cNvSpPr>
            <a:spLocks noGrp="1"/>
          </p:cNvSpPr>
          <p:nvPr>
            <p:ph type="dt" sz="half" idx="10"/>
          </p:nvPr>
        </p:nvSpPr>
        <p:spPr/>
        <p:txBody>
          <a:bodyPr/>
          <a:lstStyle/>
          <a:p>
            <a:fld id="{553E8887-0E18-4F17-8853-85B1140BA848}" type="datetime1">
              <a:rPr lang="en-US" smtClean="0"/>
              <a:t>3/10/2024</a:t>
            </a:fld>
            <a:endParaRPr lang="en-US"/>
          </a:p>
        </p:txBody>
      </p:sp>
    </p:spTree>
    <p:extLst>
      <p:ext uri="{BB962C8B-B14F-4D97-AF65-F5344CB8AC3E}">
        <p14:creationId xmlns:p14="http://schemas.microsoft.com/office/powerpoint/2010/main" val="444619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329B3C-840A-43D5-A518-0DDD4F7F0A6D}"/>
              </a:ext>
            </a:extLst>
          </p:cNvPr>
          <p:cNvPicPr>
            <a:picLocks noChangeAspect="1"/>
          </p:cNvPicPr>
          <p:nvPr/>
        </p:nvPicPr>
        <p:blipFill>
          <a:blip r:embed="rId2"/>
          <a:stretch>
            <a:fillRect/>
          </a:stretch>
        </p:blipFill>
        <p:spPr>
          <a:xfrm>
            <a:off x="0" y="15498"/>
            <a:ext cx="12192000" cy="6858000"/>
          </a:xfrm>
          <a:prstGeom prst="rect">
            <a:avLst/>
          </a:prstGeom>
        </p:spPr>
      </p:pic>
      <p:sp>
        <p:nvSpPr>
          <p:cNvPr id="3" name="Footer Placeholder 2">
            <a:extLst>
              <a:ext uri="{FF2B5EF4-FFF2-40B4-BE49-F238E27FC236}">
                <a16:creationId xmlns:a16="http://schemas.microsoft.com/office/drawing/2014/main" id="{E2513950-3AA8-45F2-8283-AD182A46F439}"/>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5C804B95-FBE1-47A2-B8F3-A67FCF1AC63F}"/>
              </a:ext>
            </a:extLst>
          </p:cNvPr>
          <p:cNvSpPr>
            <a:spLocks noGrp="1"/>
          </p:cNvSpPr>
          <p:nvPr>
            <p:ph type="sldNum" sz="quarter" idx="12"/>
          </p:nvPr>
        </p:nvSpPr>
        <p:spPr/>
        <p:txBody>
          <a:bodyPr/>
          <a:lstStyle/>
          <a:p>
            <a:fld id="{99DD7854-44FB-44E0-95A2-F323E40DB6E9}" type="slidenum">
              <a:rPr lang="en-US" smtClean="0"/>
              <a:t>16</a:t>
            </a:fld>
            <a:endParaRPr lang="en-US"/>
          </a:p>
        </p:txBody>
      </p:sp>
      <p:sp>
        <p:nvSpPr>
          <p:cNvPr id="2" name="Date Placeholder 1">
            <a:extLst>
              <a:ext uri="{FF2B5EF4-FFF2-40B4-BE49-F238E27FC236}">
                <a16:creationId xmlns:a16="http://schemas.microsoft.com/office/drawing/2014/main" id="{FB18F1AB-D478-4D9D-8409-D6726B38F895}"/>
              </a:ext>
            </a:extLst>
          </p:cNvPr>
          <p:cNvSpPr>
            <a:spLocks noGrp="1"/>
          </p:cNvSpPr>
          <p:nvPr>
            <p:ph type="dt" sz="half" idx="10"/>
          </p:nvPr>
        </p:nvSpPr>
        <p:spPr/>
        <p:txBody>
          <a:bodyPr/>
          <a:lstStyle/>
          <a:p>
            <a:fld id="{4767891B-43A3-4CB6-96F9-B060475E36A5}" type="datetime1">
              <a:rPr lang="en-US" smtClean="0"/>
              <a:t>3/10/2024</a:t>
            </a:fld>
            <a:endParaRPr lang="en-US"/>
          </a:p>
        </p:txBody>
      </p:sp>
    </p:spTree>
    <p:extLst>
      <p:ext uri="{BB962C8B-B14F-4D97-AF65-F5344CB8AC3E}">
        <p14:creationId xmlns:p14="http://schemas.microsoft.com/office/powerpoint/2010/main" val="2566252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43912-C960-4C77-AED4-9153B03A66AE}"/>
              </a:ext>
            </a:extLst>
          </p:cNvPr>
          <p:cNvPicPr>
            <a:picLocks noChangeAspect="1"/>
          </p:cNvPicPr>
          <p:nvPr/>
        </p:nvPicPr>
        <p:blipFill>
          <a:blip r:embed="rId2"/>
          <a:stretch>
            <a:fillRect/>
          </a:stretch>
        </p:blipFill>
        <p:spPr>
          <a:xfrm>
            <a:off x="0" y="136524"/>
            <a:ext cx="12191999" cy="6721475"/>
          </a:xfrm>
          <a:prstGeom prst="rect">
            <a:avLst/>
          </a:prstGeom>
        </p:spPr>
      </p:pic>
      <p:sp>
        <p:nvSpPr>
          <p:cNvPr id="4" name="Footer Placeholder 3">
            <a:extLst>
              <a:ext uri="{FF2B5EF4-FFF2-40B4-BE49-F238E27FC236}">
                <a16:creationId xmlns:a16="http://schemas.microsoft.com/office/drawing/2014/main" id="{3A1C52A6-F957-4A78-9F6E-873A8522E152}"/>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6A81380B-6BF7-4427-B7EB-D82F6C807FDA}"/>
              </a:ext>
            </a:extLst>
          </p:cNvPr>
          <p:cNvSpPr>
            <a:spLocks noGrp="1"/>
          </p:cNvSpPr>
          <p:nvPr>
            <p:ph type="sldNum" sz="quarter" idx="12"/>
          </p:nvPr>
        </p:nvSpPr>
        <p:spPr/>
        <p:txBody>
          <a:bodyPr/>
          <a:lstStyle/>
          <a:p>
            <a:fld id="{99DD7854-44FB-44E0-95A2-F323E40DB6E9}" type="slidenum">
              <a:rPr lang="en-US" smtClean="0"/>
              <a:t>17</a:t>
            </a:fld>
            <a:endParaRPr lang="en-US"/>
          </a:p>
        </p:txBody>
      </p:sp>
      <p:sp>
        <p:nvSpPr>
          <p:cNvPr id="3" name="Date Placeholder 2">
            <a:extLst>
              <a:ext uri="{FF2B5EF4-FFF2-40B4-BE49-F238E27FC236}">
                <a16:creationId xmlns:a16="http://schemas.microsoft.com/office/drawing/2014/main" id="{C1EEBB78-A13C-4C56-B99C-C73731CB7BE6}"/>
              </a:ext>
            </a:extLst>
          </p:cNvPr>
          <p:cNvSpPr>
            <a:spLocks noGrp="1"/>
          </p:cNvSpPr>
          <p:nvPr>
            <p:ph type="dt" sz="half" idx="10"/>
          </p:nvPr>
        </p:nvSpPr>
        <p:spPr/>
        <p:txBody>
          <a:bodyPr/>
          <a:lstStyle/>
          <a:p>
            <a:fld id="{31128821-70AC-46A4-ACEB-EF7FF4C1F337}" type="datetime1">
              <a:rPr lang="en-US" smtClean="0"/>
              <a:t>3/10/2024</a:t>
            </a:fld>
            <a:endParaRPr lang="en-US"/>
          </a:p>
        </p:txBody>
      </p:sp>
    </p:spTree>
    <p:extLst>
      <p:ext uri="{BB962C8B-B14F-4D97-AF65-F5344CB8AC3E}">
        <p14:creationId xmlns:p14="http://schemas.microsoft.com/office/powerpoint/2010/main" val="382121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72196"/>
          </a:xfrm>
        </p:spPr>
        <p:txBody>
          <a:bodyPr>
            <a:normAutofit/>
          </a:bodyPr>
          <a:lstStyle/>
          <a:p>
            <a:r>
              <a:rPr lang="en-US" sz="3200" b="1" dirty="0"/>
              <a:t>Nomenclature of FA</a:t>
            </a:r>
          </a:p>
        </p:txBody>
      </p:sp>
      <p:sp>
        <p:nvSpPr>
          <p:cNvPr id="3" name="Content Placeholder 2"/>
          <p:cNvSpPr>
            <a:spLocks noGrp="1"/>
          </p:cNvSpPr>
          <p:nvPr>
            <p:ph sz="half" idx="1"/>
          </p:nvPr>
        </p:nvSpPr>
        <p:spPr>
          <a:xfrm>
            <a:off x="422031" y="872197"/>
            <a:ext cx="11648049" cy="5304766"/>
          </a:xfrm>
        </p:spPr>
        <p:txBody>
          <a:bodyPr>
            <a:normAutofit/>
          </a:bodyPr>
          <a:lstStyle/>
          <a:p>
            <a:pPr algn="just">
              <a:lnSpc>
                <a:spcPct val="150000"/>
              </a:lnSpc>
            </a:pPr>
            <a:r>
              <a:rPr lang="en-US" sz="2400" dirty="0"/>
              <a:t>According to standard nomenclature, Carbon atoms are numbered from the – COOH carbon (carbon No. 1). </a:t>
            </a:r>
          </a:p>
          <a:p>
            <a:pPr algn="just">
              <a:lnSpc>
                <a:spcPct val="150000"/>
              </a:lnSpc>
            </a:pPr>
            <a:r>
              <a:rPr lang="en-US" sz="2400" dirty="0"/>
              <a:t>The carbon adjacent to –COOH gr. i.e. carbon number 2 is known as </a:t>
            </a:r>
            <a:r>
              <a:rPr lang="en-US" sz="2400" b="1" dirty="0"/>
              <a:t>α-carbon,</a:t>
            </a:r>
            <a:r>
              <a:rPr lang="en-US" sz="2400" dirty="0"/>
              <a:t> carbon atom 3 is </a:t>
            </a:r>
            <a:r>
              <a:rPr lang="en-US" sz="2400" b="1" dirty="0"/>
              <a:t>β-carbon </a:t>
            </a:r>
            <a:r>
              <a:rPr lang="en-US" sz="2400" dirty="0"/>
              <a:t>and the end –CH</a:t>
            </a:r>
            <a:r>
              <a:rPr lang="en-US" sz="2400" baseline="-25000" dirty="0"/>
              <a:t>3</a:t>
            </a:r>
            <a:r>
              <a:rPr lang="en-US" sz="2400" dirty="0"/>
              <a:t> carbon is known as the</a:t>
            </a:r>
            <a:r>
              <a:rPr lang="en-US" sz="2400" b="1" dirty="0"/>
              <a:t> ω-carbon (‘Omega’ carbon).</a:t>
            </a:r>
          </a:p>
          <a:p>
            <a:pPr algn="just">
              <a:lnSpc>
                <a:spcPct val="150000"/>
              </a:lnSpc>
            </a:pPr>
            <a:r>
              <a:rPr lang="en-US" sz="2400" b="1" dirty="0"/>
              <a:t>Saturated acids end in “</a:t>
            </a:r>
            <a:r>
              <a:rPr lang="en-US" sz="2400" b="1" dirty="0" err="1"/>
              <a:t>anoic</a:t>
            </a:r>
            <a:r>
              <a:rPr lang="en-US" sz="2400" b="1" dirty="0"/>
              <a:t>” e.g. octanoic acid and Unsaturated acids with double bonds end in </a:t>
            </a:r>
            <a:r>
              <a:rPr lang="en-US" sz="2400" b="1" dirty="0" err="1"/>
              <a:t>enoic</a:t>
            </a:r>
            <a:r>
              <a:rPr lang="en-US" sz="2400" b="1" dirty="0"/>
              <a:t>, e.g. octadecenoic acid (oleic acid)</a:t>
            </a:r>
          </a:p>
        </p:txBody>
      </p:sp>
      <p:sp>
        <p:nvSpPr>
          <p:cNvPr id="6" name="Footer Placeholder 5">
            <a:extLst>
              <a:ext uri="{FF2B5EF4-FFF2-40B4-BE49-F238E27FC236}">
                <a16:creationId xmlns:a16="http://schemas.microsoft.com/office/drawing/2014/main" id="{CA19113A-CE42-4BAC-A309-7843ECCF02EA}"/>
              </a:ext>
            </a:extLst>
          </p:cNvPr>
          <p:cNvSpPr>
            <a:spLocks noGrp="1"/>
          </p:cNvSpPr>
          <p:nvPr>
            <p:ph type="ftr" sz="quarter" idx="11"/>
          </p:nvPr>
        </p:nvSpPr>
        <p:spPr/>
        <p:txBody>
          <a:bodyPr/>
          <a:lstStyle/>
          <a:p>
            <a:r>
              <a:rPr lang="en-US"/>
              <a:t>Zakir Ahmad</a:t>
            </a:r>
          </a:p>
        </p:txBody>
      </p:sp>
      <p:pic>
        <p:nvPicPr>
          <p:cNvPr id="8" name="Content Placeholder 7">
            <a:extLst>
              <a:ext uri="{FF2B5EF4-FFF2-40B4-BE49-F238E27FC236}">
                <a16:creationId xmlns:a16="http://schemas.microsoft.com/office/drawing/2014/main" id="{2BAC2073-8FCC-4A1B-A7D8-493CA5B841DB}"/>
              </a:ext>
            </a:extLst>
          </p:cNvPr>
          <p:cNvPicPr>
            <a:picLocks noGrp="1" noChangeAspect="1"/>
          </p:cNvPicPr>
          <p:nvPr>
            <p:ph sz="half" idx="2"/>
          </p:nvPr>
        </p:nvPicPr>
        <p:blipFill>
          <a:blip r:embed="rId2"/>
          <a:stretch>
            <a:fillRect/>
          </a:stretch>
        </p:blipFill>
        <p:spPr>
          <a:xfrm>
            <a:off x="7248378" y="4487594"/>
            <a:ext cx="4943622" cy="1689369"/>
          </a:xfrm>
          <a:prstGeom prst="rect">
            <a:avLst/>
          </a:prstGeom>
        </p:spPr>
      </p:pic>
      <p:sp>
        <p:nvSpPr>
          <p:cNvPr id="5" name="Slide Number Placeholder 4">
            <a:extLst>
              <a:ext uri="{FF2B5EF4-FFF2-40B4-BE49-F238E27FC236}">
                <a16:creationId xmlns:a16="http://schemas.microsoft.com/office/drawing/2014/main" id="{D9469695-866E-425F-8024-3E559E8EBB37}"/>
              </a:ext>
            </a:extLst>
          </p:cNvPr>
          <p:cNvSpPr>
            <a:spLocks noGrp="1"/>
          </p:cNvSpPr>
          <p:nvPr>
            <p:ph type="sldNum" sz="quarter" idx="12"/>
          </p:nvPr>
        </p:nvSpPr>
        <p:spPr/>
        <p:txBody>
          <a:bodyPr/>
          <a:lstStyle/>
          <a:p>
            <a:fld id="{99DD7854-44FB-44E0-95A2-F323E40DB6E9}" type="slidenum">
              <a:rPr lang="en-US" smtClean="0"/>
              <a:t>18</a:t>
            </a:fld>
            <a:endParaRPr lang="en-US"/>
          </a:p>
        </p:txBody>
      </p:sp>
      <p:sp>
        <p:nvSpPr>
          <p:cNvPr id="4" name="Date Placeholder 3">
            <a:extLst>
              <a:ext uri="{FF2B5EF4-FFF2-40B4-BE49-F238E27FC236}">
                <a16:creationId xmlns:a16="http://schemas.microsoft.com/office/drawing/2014/main" id="{C703C308-AD59-407C-A351-1C65CC131D71}"/>
              </a:ext>
            </a:extLst>
          </p:cNvPr>
          <p:cNvSpPr>
            <a:spLocks noGrp="1"/>
          </p:cNvSpPr>
          <p:nvPr>
            <p:ph type="dt" sz="half" idx="10"/>
          </p:nvPr>
        </p:nvSpPr>
        <p:spPr/>
        <p:txBody>
          <a:bodyPr/>
          <a:lstStyle/>
          <a:p>
            <a:fld id="{CE19FCCA-BC76-498A-B473-DBD8A15655F7}" type="datetime1">
              <a:rPr lang="en-US" smtClean="0"/>
              <a:t>3/10/2024</a:t>
            </a:fld>
            <a:endParaRPr lang="en-US"/>
          </a:p>
        </p:txBody>
      </p:sp>
    </p:spTree>
    <p:extLst>
      <p:ext uri="{BB962C8B-B14F-4D97-AF65-F5344CB8AC3E}">
        <p14:creationId xmlns:p14="http://schemas.microsoft.com/office/powerpoint/2010/main" val="2590630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00331"/>
          </a:xfrm>
        </p:spPr>
        <p:txBody>
          <a:bodyPr>
            <a:normAutofit/>
          </a:bodyPr>
          <a:lstStyle/>
          <a:p>
            <a:r>
              <a:rPr lang="en-US" sz="3200" b="1" dirty="0"/>
              <a:t>Nomenclature of FA</a:t>
            </a:r>
            <a:endParaRPr lang="en-US" sz="3200" dirty="0"/>
          </a:p>
        </p:txBody>
      </p:sp>
      <p:sp>
        <p:nvSpPr>
          <p:cNvPr id="3" name="Content Placeholder 2"/>
          <p:cNvSpPr>
            <a:spLocks noGrp="1"/>
          </p:cNvSpPr>
          <p:nvPr>
            <p:ph idx="1"/>
          </p:nvPr>
        </p:nvSpPr>
        <p:spPr>
          <a:xfrm>
            <a:off x="838200" y="900332"/>
            <a:ext cx="10515600" cy="5276631"/>
          </a:xfrm>
        </p:spPr>
        <p:txBody>
          <a:bodyPr>
            <a:normAutofit/>
          </a:bodyPr>
          <a:lstStyle/>
          <a:p>
            <a:pPr algn="just">
              <a:lnSpc>
                <a:spcPct val="150000"/>
              </a:lnSpc>
            </a:pPr>
            <a:r>
              <a:rPr lang="en-US" sz="2400" dirty="0"/>
              <a:t>A widely used convention is to express the fatty acids by a formula to indicate the </a:t>
            </a:r>
            <a:r>
              <a:rPr lang="en-US" sz="2400" b="1" dirty="0"/>
              <a:t>no. of carbon atoms, no. of double bonds and position of double bond.</a:t>
            </a:r>
            <a:endParaRPr lang="en-US" sz="2400" dirty="0"/>
          </a:p>
          <a:p>
            <a:pPr algn="just">
              <a:lnSpc>
                <a:spcPct val="150000"/>
              </a:lnSpc>
            </a:pPr>
            <a:r>
              <a:rPr lang="en-US" sz="2400" dirty="0"/>
              <a:t>The (Δ) sign is used for double bond, e.g. Δ</a:t>
            </a:r>
            <a:r>
              <a:rPr lang="en-US" sz="2400" baseline="30000" dirty="0"/>
              <a:t>9</a:t>
            </a:r>
            <a:r>
              <a:rPr lang="en-US" sz="2400" dirty="0"/>
              <a:t> denotes double bond between 9 and 10 C.</a:t>
            </a:r>
          </a:p>
          <a:p>
            <a:pPr algn="just">
              <a:lnSpc>
                <a:spcPct val="150000"/>
              </a:lnSpc>
            </a:pPr>
            <a:r>
              <a:rPr lang="en-US" sz="2400" dirty="0"/>
              <a:t>For example oleic Acid (mol. formula C</a:t>
            </a:r>
            <a:r>
              <a:rPr lang="en-US" sz="2400" baseline="-25000" dirty="0"/>
              <a:t>17</a:t>
            </a:r>
            <a:r>
              <a:rPr lang="en-US" sz="2400" dirty="0"/>
              <a:t>H</a:t>
            </a:r>
            <a:r>
              <a:rPr lang="en-US" sz="2400" baseline="-25000" dirty="0"/>
              <a:t>33</a:t>
            </a:r>
            <a:r>
              <a:rPr lang="en-US" sz="2400" dirty="0"/>
              <a:t> COOH) has one double bond between C9 and C10, thus: 18: 1</a:t>
            </a:r>
            <a:r>
              <a:rPr lang="en-US" sz="2400" baseline="30000" dirty="0"/>
              <a:t>Δ9</a:t>
            </a:r>
          </a:p>
          <a:p>
            <a:pPr marL="0" indent="0" algn="just">
              <a:lnSpc>
                <a:spcPct val="150000"/>
              </a:lnSpc>
              <a:buNone/>
            </a:pPr>
            <a:endParaRPr lang="en-US" sz="2400" dirty="0"/>
          </a:p>
        </p:txBody>
      </p:sp>
      <p:pic>
        <p:nvPicPr>
          <p:cNvPr id="1026" name="Picture 2" descr="Image result for oleic ac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8289" y="4661035"/>
            <a:ext cx="7765366" cy="1749303"/>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a:extLst>
              <a:ext uri="{FF2B5EF4-FFF2-40B4-BE49-F238E27FC236}">
                <a16:creationId xmlns:a16="http://schemas.microsoft.com/office/drawing/2014/main" id="{4296ECE3-B6C7-496C-87AE-FF994F50FBF5}"/>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193C75F7-7491-4382-AF34-75093CB6356C}"/>
              </a:ext>
            </a:extLst>
          </p:cNvPr>
          <p:cNvSpPr>
            <a:spLocks noGrp="1"/>
          </p:cNvSpPr>
          <p:nvPr>
            <p:ph type="sldNum" sz="quarter" idx="12"/>
          </p:nvPr>
        </p:nvSpPr>
        <p:spPr/>
        <p:txBody>
          <a:bodyPr/>
          <a:lstStyle/>
          <a:p>
            <a:fld id="{99DD7854-44FB-44E0-95A2-F323E40DB6E9}" type="slidenum">
              <a:rPr lang="en-US" smtClean="0"/>
              <a:t>19</a:t>
            </a:fld>
            <a:endParaRPr lang="en-US"/>
          </a:p>
        </p:txBody>
      </p:sp>
      <p:sp>
        <p:nvSpPr>
          <p:cNvPr id="4" name="Date Placeholder 3">
            <a:extLst>
              <a:ext uri="{FF2B5EF4-FFF2-40B4-BE49-F238E27FC236}">
                <a16:creationId xmlns:a16="http://schemas.microsoft.com/office/drawing/2014/main" id="{AB6F78A0-52BF-47D1-A9B1-CA40A55E9064}"/>
              </a:ext>
            </a:extLst>
          </p:cNvPr>
          <p:cNvSpPr>
            <a:spLocks noGrp="1"/>
          </p:cNvSpPr>
          <p:nvPr>
            <p:ph type="dt" sz="half" idx="10"/>
          </p:nvPr>
        </p:nvSpPr>
        <p:spPr/>
        <p:txBody>
          <a:bodyPr/>
          <a:lstStyle/>
          <a:p>
            <a:fld id="{190A404A-C3E4-4489-9A1F-2CB6244438BD}" type="datetime1">
              <a:rPr lang="en-US" smtClean="0"/>
              <a:t>3/10/2024</a:t>
            </a:fld>
            <a:endParaRPr lang="en-US"/>
          </a:p>
        </p:txBody>
      </p:sp>
    </p:spTree>
    <p:extLst>
      <p:ext uri="{BB962C8B-B14F-4D97-AF65-F5344CB8AC3E}">
        <p14:creationId xmlns:p14="http://schemas.microsoft.com/office/powerpoint/2010/main" val="34898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72196"/>
          </a:xfrm>
        </p:spPr>
        <p:txBody>
          <a:bodyPr>
            <a:normAutofit/>
          </a:bodyPr>
          <a:lstStyle/>
          <a:p>
            <a:r>
              <a:rPr lang="en-US" sz="3200" b="1" dirty="0"/>
              <a:t>Nomenclature of FA- Omega FA</a:t>
            </a:r>
            <a:endParaRPr lang="en-US" sz="3200" dirty="0"/>
          </a:p>
        </p:txBody>
      </p:sp>
      <p:sp>
        <p:nvSpPr>
          <p:cNvPr id="3" name="Content Placeholder 2"/>
          <p:cNvSpPr>
            <a:spLocks noGrp="1"/>
          </p:cNvSpPr>
          <p:nvPr>
            <p:ph idx="1"/>
          </p:nvPr>
        </p:nvSpPr>
        <p:spPr>
          <a:xfrm>
            <a:off x="838200" y="1012874"/>
            <a:ext cx="10515600" cy="5164089"/>
          </a:xfrm>
        </p:spPr>
        <p:txBody>
          <a:bodyPr>
            <a:normAutofit/>
          </a:bodyPr>
          <a:lstStyle/>
          <a:p>
            <a:pPr algn="just">
              <a:lnSpc>
                <a:spcPct val="150000"/>
              </a:lnSpc>
            </a:pPr>
            <a:r>
              <a:rPr lang="en-US" sz="2400" dirty="0"/>
              <a:t>For </a:t>
            </a:r>
            <a:r>
              <a:rPr lang="en-US" sz="2400" b="1" dirty="0"/>
              <a:t>polyunsaturated fatty acids (PUFAs), an alternative convention is used</a:t>
            </a:r>
            <a:r>
              <a:rPr lang="en-US" sz="2400" dirty="0"/>
              <a:t>.</a:t>
            </a:r>
          </a:p>
          <a:p>
            <a:pPr algn="just">
              <a:lnSpc>
                <a:spcPct val="150000"/>
              </a:lnSpc>
            </a:pPr>
            <a:r>
              <a:rPr lang="en-US" sz="2400" dirty="0"/>
              <a:t>The </a:t>
            </a:r>
            <a:r>
              <a:rPr lang="en-US" sz="2400" b="1" dirty="0"/>
              <a:t>carbon of the methyl group is called the  (omega) carbon and is given the number 1.</a:t>
            </a:r>
          </a:p>
          <a:p>
            <a:pPr algn="just">
              <a:lnSpc>
                <a:spcPct val="150000"/>
              </a:lnSpc>
            </a:pPr>
            <a:r>
              <a:rPr lang="en-US" sz="2400" dirty="0"/>
              <a:t> In this convention, PUFAs with a double bond between C-3 and C-4 are called omega-3 fatty acids, and those with a double bond between C-6 and C-7 are omega-6 fatty acids.</a:t>
            </a:r>
          </a:p>
          <a:p>
            <a:pPr algn="just"/>
            <a:endParaRPr lang="en-US" sz="2400" dirty="0"/>
          </a:p>
        </p:txBody>
      </p:sp>
      <p:sp>
        <p:nvSpPr>
          <p:cNvPr id="6" name="Footer Placeholder 5">
            <a:extLst>
              <a:ext uri="{FF2B5EF4-FFF2-40B4-BE49-F238E27FC236}">
                <a16:creationId xmlns:a16="http://schemas.microsoft.com/office/drawing/2014/main" id="{922DFD58-B7E8-429F-898E-C259503AC548}"/>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1BCB6EBA-F73A-4CF6-AF21-999FF59BDE61}"/>
              </a:ext>
            </a:extLst>
          </p:cNvPr>
          <p:cNvSpPr>
            <a:spLocks noGrp="1"/>
          </p:cNvSpPr>
          <p:nvPr>
            <p:ph type="sldNum" sz="quarter" idx="12"/>
          </p:nvPr>
        </p:nvSpPr>
        <p:spPr/>
        <p:txBody>
          <a:bodyPr/>
          <a:lstStyle/>
          <a:p>
            <a:fld id="{99DD7854-44FB-44E0-95A2-F323E40DB6E9}" type="slidenum">
              <a:rPr lang="en-US" smtClean="0"/>
              <a:t>20</a:t>
            </a:fld>
            <a:endParaRPr lang="en-US"/>
          </a:p>
        </p:txBody>
      </p:sp>
      <p:sp>
        <p:nvSpPr>
          <p:cNvPr id="4" name="Date Placeholder 3">
            <a:extLst>
              <a:ext uri="{FF2B5EF4-FFF2-40B4-BE49-F238E27FC236}">
                <a16:creationId xmlns:a16="http://schemas.microsoft.com/office/drawing/2014/main" id="{1E4AD65D-1C2C-4E1B-B0B9-53CC37C83DCA}"/>
              </a:ext>
            </a:extLst>
          </p:cNvPr>
          <p:cNvSpPr>
            <a:spLocks noGrp="1"/>
          </p:cNvSpPr>
          <p:nvPr>
            <p:ph type="dt" sz="half" idx="10"/>
          </p:nvPr>
        </p:nvSpPr>
        <p:spPr/>
        <p:txBody>
          <a:bodyPr/>
          <a:lstStyle/>
          <a:p>
            <a:fld id="{0AA30B13-666E-4866-AAD1-DEAF1B27630F}" type="datetime1">
              <a:rPr lang="en-US" smtClean="0"/>
              <a:t>3/10/2024</a:t>
            </a:fld>
            <a:endParaRPr lang="en-US"/>
          </a:p>
        </p:txBody>
      </p:sp>
    </p:spTree>
    <p:extLst>
      <p:ext uri="{BB962C8B-B14F-4D97-AF65-F5344CB8AC3E}">
        <p14:creationId xmlns:p14="http://schemas.microsoft.com/office/powerpoint/2010/main" val="800791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7A9DF-9521-4112-9CD2-F91180A8C1BD}"/>
              </a:ext>
            </a:extLst>
          </p:cNvPr>
          <p:cNvSpPr>
            <a:spLocks noGrp="1"/>
          </p:cNvSpPr>
          <p:nvPr>
            <p:ph type="title"/>
          </p:nvPr>
        </p:nvSpPr>
        <p:spPr>
          <a:xfrm>
            <a:off x="838200" y="1"/>
            <a:ext cx="10515600" cy="787790"/>
          </a:xfrm>
        </p:spPr>
        <p:txBody>
          <a:bodyPr>
            <a:normAutofit/>
          </a:bodyPr>
          <a:lstStyle/>
          <a:p>
            <a:r>
              <a:rPr lang="en-US" sz="3200" b="1" dirty="0"/>
              <a:t>Omega FA</a:t>
            </a:r>
            <a:endParaRPr lang="en-US" sz="3200" dirty="0"/>
          </a:p>
        </p:txBody>
      </p:sp>
      <p:sp>
        <p:nvSpPr>
          <p:cNvPr id="3" name="Content Placeholder 2">
            <a:extLst>
              <a:ext uri="{FF2B5EF4-FFF2-40B4-BE49-F238E27FC236}">
                <a16:creationId xmlns:a16="http://schemas.microsoft.com/office/drawing/2014/main" id="{50D0E829-1CB3-460A-95E7-3DFA96790632}"/>
              </a:ext>
            </a:extLst>
          </p:cNvPr>
          <p:cNvSpPr>
            <a:spLocks noGrp="1"/>
          </p:cNvSpPr>
          <p:nvPr>
            <p:ph idx="1"/>
          </p:nvPr>
        </p:nvSpPr>
        <p:spPr>
          <a:xfrm>
            <a:off x="838200" y="956603"/>
            <a:ext cx="10515600" cy="5220360"/>
          </a:xfrm>
        </p:spPr>
        <p:txBody>
          <a:bodyPr>
            <a:normAutofit/>
          </a:bodyPr>
          <a:lstStyle/>
          <a:p>
            <a:pPr algn="just">
              <a:lnSpc>
                <a:spcPct val="150000"/>
              </a:lnSpc>
            </a:pPr>
            <a:r>
              <a:rPr lang="en-US" sz="2400" b="1" dirty="0"/>
              <a:t>ω3</a:t>
            </a:r>
            <a:r>
              <a:rPr lang="en-US" sz="2400" dirty="0"/>
              <a:t> series </a:t>
            </a:r>
            <a:r>
              <a:rPr lang="en-US" sz="2400" b="1" dirty="0"/>
              <a:t>Linolenic acid (18 : 3; 9, 12, 15)</a:t>
            </a:r>
            <a:r>
              <a:rPr lang="en-US" sz="2400" dirty="0"/>
              <a:t> </a:t>
            </a:r>
          </a:p>
          <a:p>
            <a:pPr algn="just">
              <a:lnSpc>
                <a:spcPct val="150000"/>
              </a:lnSpc>
            </a:pPr>
            <a:r>
              <a:rPr lang="en-US" sz="2400" b="1" dirty="0"/>
              <a:t>ω6</a:t>
            </a:r>
            <a:r>
              <a:rPr lang="en-US" sz="2400" dirty="0"/>
              <a:t> series </a:t>
            </a:r>
            <a:r>
              <a:rPr lang="en-US" sz="2400" b="1" dirty="0"/>
              <a:t>Linoleic acid (18 : 2; 9, 12)</a:t>
            </a:r>
          </a:p>
          <a:p>
            <a:pPr algn="just">
              <a:lnSpc>
                <a:spcPct val="150000"/>
              </a:lnSpc>
            </a:pPr>
            <a:r>
              <a:rPr lang="pt-BR" sz="2400" dirty="0"/>
              <a:t>Arachidonic acid (20 : 4; 5, 8, 11, 14)</a:t>
            </a:r>
          </a:p>
          <a:p>
            <a:pPr algn="just">
              <a:lnSpc>
                <a:spcPct val="150000"/>
              </a:lnSpc>
            </a:pPr>
            <a:r>
              <a:rPr lang="en-US" sz="2400" dirty="0"/>
              <a:t>ω9 series </a:t>
            </a:r>
            <a:r>
              <a:rPr lang="en-US" sz="2400" b="1" dirty="0"/>
              <a:t>Oleic acid (18 : 1; 9)</a:t>
            </a:r>
          </a:p>
        </p:txBody>
      </p:sp>
      <p:sp>
        <p:nvSpPr>
          <p:cNvPr id="5" name="Footer Placeholder 4">
            <a:extLst>
              <a:ext uri="{FF2B5EF4-FFF2-40B4-BE49-F238E27FC236}">
                <a16:creationId xmlns:a16="http://schemas.microsoft.com/office/drawing/2014/main" id="{D2641BA5-41DD-4B0C-82CB-092E2894070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13B22738-1389-446D-BF9B-C64C628E45DA}"/>
              </a:ext>
            </a:extLst>
          </p:cNvPr>
          <p:cNvSpPr>
            <a:spLocks noGrp="1"/>
          </p:cNvSpPr>
          <p:nvPr>
            <p:ph type="sldNum" sz="quarter" idx="12"/>
          </p:nvPr>
        </p:nvSpPr>
        <p:spPr/>
        <p:txBody>
          <a:bodyPr/>
          <a:lstStyle/>
          <a:p>
            <a:fld id="{99DD7854-44FB-44E0-95A2-F323E40DB6E9}" type="slidenum">
              <a:rPr lang="en-US" smtClean="0"/>
              <a:t>21</a:t>
            </a:fld>
            <a:endParaRPr lang="en-US"/>
          </a:p>
        </p:txBody>
      </p:sp>
      <p:sp>
        <p:nvSpPr>
          <p:cNvPr id="4" name="Date Placeholder 3">
            <a:extLst>
              <a:ext uri="{FF2B5EF4-FFF2-40B4-BE49-F238E27FC236}">
                <a16:creationId xmlns:a16="http://schemas.microsoft.com/office/drawing/2014/main" id="{4A735E2B-0D30-416E-9C96-2453DC77A14C}"/>
              </a:ext>
            </a:extLst>
          </p:cNvPr>
          <p:cNvSpPr>
            <a:spLocks noGrp="1"/>
          </p:cNvSpPr>
          <p:nvPr>
            <p:ph type="dt" sz="half" idx="10"/>
          </p:nvPr>
        </p:nvSpPr>
        <p:spPr/>
        <p:txBody>
          <a:bodyPr/>
          <a:lstStyle/>
          <a:p>
            <a:fld id="{6121CE37-6D50-44D1-A196-4FEC3827568F}" type="datetime1">
              <a:rPr lang="en-US" smtClean="0"/>
              <a:t>3/10/2024</a:t>
            </a:fld>
            <a:endParaRPr lang="en-US"/>
          </a:p>
        </p:txBody>
      </p:sp>
    </p:spTree>
    <p:extLst>
      <p:ext uri="{BB962C8B-B14F-4D97-AF65-F5344CB8AC3E}">
        <p14:creationId xmlns:p14="http://schemas.microsoft.com/office/powerpoint/2010/main" val="3828301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14399"/>
          </a:xfrm>
        </p:spPr>
        <p:txBody>
          <a:bodyPr>
            <a:normAutofit/>
          </a:bodyPr>
          <a:lstStyle/>
          <a:p>
            <a:r>
              <a:rPr lang="en-US" sz="3200" b="1" dirty="0"/>
              <a:t>Nomenclature of FA</a:t>
            </a:r>
            <a:endParaRPr lang="en-US" sz="3200" dirty="0"/>
          </a:p>
        </p:txBody>
      </p:sp>
      <p:pic>
        <p:nvPicPr>
          <p:cNvPr id="6" name="Content Placeholder 5"/>
          <p:cNvPicPr>
            <a:picLocks noGrp="1" noChangeAspect="1"/>
          </p:cNvPicPr>
          <p:nvPr>
            <p:ph idx="1"/>
          </p:nvPr>
        </p:nvPicPr>
        <p:blipFill>
          <a:blip r:embed="rId2"/>
          <a:stretch>
            <a:fillRect/>
          </a:stretch>
        </p:blipFill>
        <p:spPr>
          <a:xfrm>
            <a:off x="838200" y="1348353"/>
            <a:ext cx="10057108" cy="4417016"/>
          </a:xfrm>
          <a:prstGeom prst="rect">
            <a:avLst/>
          </a:prstGeom>
        </p:spPr>
      </p:pic>
      <p:sp>
        <p:nvSpPr>
          <p:cNvPr id="5" name="Footer Placeholder 4">
            <a:extLst>
              <a:ext uri="{FF2B5EF4-FFF2-40B4-BE49-F238E27FC236}">
                <a16:creationId xmlns:a16="http://schemas.microsoft.com/office/drawing/2014/main" id="{62B25FF6-C550-472D-9697-E46CFFC81E59}"/>
              </a:ext>
            </a:extLst>
          </p:cNvPr>
          <p:cNvSpPr>
            <a:spLocks noGrp="1"/>
          </p:cNvSpPr>
          <p:nvPr>
            <p:ph type="ftr" sz="quarter" idx="11"/>
          </p:nvPr>
        </p:nvSpPr>
        <p:spPr/>
        <p:txBody>
          <a:bodyPr/>
          <a:lstStyle/>
          <a:p>
            <a:r>
              <a:rPr lang="en-US"/>
              <a:t>Zakir Ahmad</a:t>
            </a:r>
          </a:p>
        </p:txBody>
      </p:sp>
      <p:sp>
        <p:nvSpPr>
          <p:cNvPr id="4" name="Slide Number Placeholder 3">
            <a:extLst>
              <a:ext uri="{FF2B5EF4-FFF2-40B4-BE49-F238E27FC236}">
                <a16:creationId xmlns:a16="http://schemas.microsoft.com/office/drawing/2014/main" id="{C035754C-5EA2-46BB-9370-41624DC140BF}"/>
              </a:ext>
            </a:extLst>
          </p:cNvPr>
          <p:cNvSpPr>
            <a:spLocks noGrp="1"/>
          </p:cNvSpPr>
          <p:nvPr>
            <p:ph type="sldNum" sz="quarter" idx="12"/>
          </p:nvPr>
        </p:nvSpPr>
        <p:spPr/>
        <p:txBody>
          <a:bodyPr/>
          <a:lstStyle/>
          <a:p>
            <a:fld id="{99DD7854-44FB-44E0-95A2-F323E40DB6E9}" type="slidenum">
              <a:rPr lang="en-US" smtClean="0"/>
              <a:t>22</a:t>
            </a:fld>
            <a:endParaRPr lang="en-US"/>
          </a:p>
        </p:txBody>
      </p:sp>
      <p:sp>
        <p:nvSpPr>
          <p:cNvPr id="3" name="Date Placeholder 2">
            <a:extLst>
              <a:ext uri="{FF2B5EF4-FFF2-40B4-BE49-F238E27FC236}">
                <a16:creationId xmlns:a16="http://schemas.microsoft.com/office/drawing/2014/main" id="{86853FC4-DF0D-4F24-9838-2177BC1498F5}"/>
              </a:ext>
            </a:extLst>
          </p:cNvPr>
          <p:cNvSpPr>
            <a:spLocks noGrp="1"/>
          </p:cNvSpPr>
          <p:nvPr>
            <p:ph type="dt" sz="half" idx="10"/>
          </p:nvPr>
        </p:nvSpPr>
        <p:spPr/>
        <p:txBody>
          <a:bodyPr/>
          <a:lstStyle/>
          <a:p>
            <a:fld id="{570228B8-AC53-44C2-B37D-D3F8BD561FA6}" type="datetime1">
              <a:rPr lang="en-US" smtClean="0"/>
              <a:t>3/10/2024</a:t>
            </a:fld>
            <a:endParaRPr lang="en-US"/>
          </a:p>
        </p:txBody>
      </p:sp>
    </p:spTree>
    <p:extLst>
      <p:ext uri="{BB962C8B-B14F-4D97-AF65-F5344CB8AC3E}">
        <p14:creationId xmlns:p14="http://schemas.microsoft.com/office/powerpoint/2010/main" val="2900381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C57C-6CB0-4770-99FA-36193B588791}"/>
              </a:ext>
            </a:extLst>
          </p:cNvPr>
          <p:cNvSpPr>
            <a:spLocks noGrp="1"/>
          </p:cNvSpPr>
          <p:nvPr>
            <p:ph type="title"/>
          </p:nvPr>
        </p:nvSpPr>
        <p:spPr>
          <a:xfrm>
            <a:off x="838200" y="1"/>
            <a:ext cx="10515600" cy="942534"/>
          </a:xfrm>
        </p:spPr>
        <p:txBody>
          <a:bodyPr>
            <a:normAutofit/>
          </a:bodyPr>
          <a:lstStyle/>
          <a:p>
            <a:r>
              <a:rPr lang="en-US" sz="3200" b="1" dirty="0"/>
              <a:t>Length of hydrocarbon chain of fatty acids</a:t>
            </a:r>
          </a:p>
        </p:txBody>
      </p:sp>
      <p:sp>
        <p:nvSpPr>
          <p:cNvPr id="3" name="Content Placeholder 2">
            <a:extLst>
              <a:ext uri="{FF2B5EF4-FFF2-40B4-BE49-F238E27FC236}">
                <a16:creationId xmlns:a16="http://schemas.microsoft.com/office/drawing/2014/main" id="{CBA0E54F-076B-4440-A296-337A3EBE473D}"/>
              </a:ext>
            </a:extLst>
          </p:cNvPr>
          <p:cNvSpPr>
            <a:spLocks noGrp="1"/>
          </p:cNvSpPr>
          <p:nvPr>
            <p:ph idx="1"/>
          </p:nvPr>
        </p:nvSpPr>
        <p:spPr>
          <a:xfrm>
            <a:off x="838200" y="1055077"/>
            <a:ext cx="10515600" cy="5121886"/>
          </a:xfrm>
        </p:spPr>
        <p:txBody>
          <a:bodyPr>
            <a:normAutofit/>
          </a:bodyPr>
          <a:lstStyle/>
          <a:p>
            <a:pPr algn="just">
              <a:lnSpc>
                <a:spcPct val="150000"/>
              </a:lnSpc>
            </a:pPr>
            <a:r>
              <a:rPr lang="en-US" sz="2400" dirty="0"/>
              <a:t>Depending on the length of carbon chains, fatty acids are categorized into 3 groups:</a:t>
            </a:r>
          </a:p>
          <a:p>
            <a:pPr algn="just">
              <a:lnSpc>
                <a:spcPct val="150000"/>
              </a:lnSpc>
            </a:pPr>
            <a:r>
              <a:rPr lang="en-US" sz="2400" b="1" dirty="0"/>
              <a:t>Short chain with less than 6 carbons</a:t>
            </a:r>
          </a:p>
          <a:p>
            <a:pPr algn="just">
              <a:lnSpc>
                <a:spcPct val="150000"/>
              </a:lnSpc>
            </a:pPr>
            <a:r>
              <a:rPr lang="en-US" sz="2400" b="1" dirty="0"/>
              <a:t>Medium chain with 8 to 14 carbons</a:t>
            </a:r>
          </a:p>
          <a:p>
            <a:pPr algn="just">
              <a:lnSpc>
                <a:spcPct val="150000"/>
              </a:lnSpc>
            </a:pPr>
            <a:r>
              <a:rPr lang="en-US" sz="2400" b="1" dirty="0"/>
              <a:t>Long chain with 16 to 24 carbons.</a:t>
            </a:r>
          </a:p>
        </p:txBody>
      </p:sp>
      <p:sp>
        <p:nvSpPr>
          <p:cNvPr id="5" name="Footer Placeholder 4">
            <a:extLst>
              <a:ext uri="{FF2B5EF4-FFF2-40B4-BE49-F238E27FC236}">
                <a16:creationId xmlns:a16="http://schemas.microsoft.com/office/drawing/2014/main" id="{7BAF4A59-757D-48DB-9AAC-581CFBFF3576}"/>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78B5377E-AD66-408B-B7B1-A854189CA20F}"/>
              </a:ext>
            </a:extLst>
          </p:cNvPr>
          <p:cNvSpPr>
            <a:spLocks noGrp="1"/>
          </p:cNvSpPr>
          <p:nvPr>
            <p:ph type="sldNum" sz="quarter" idx="12"/>
          </p:nvPr>
        </p:nvSpPr>
        <p:spPr/>
        <p:txBody>
          <a:bodyPr/>
          <a:lstStyle/>
          <a:p>
            <a:fld id="{99DD7854-44FB-44E0-95A2-F323E40DB6E9}" type="slidenum">
              <a:rPr lang="en-US" smtClean="0"/>
              <a:t>23</a:t>
            </a:fld>
            <a:endParaRPr lang="en-US"/>
          </a:p>
        </p:txBody>
      </p:sp>
      <p:sp>
        <p:nvSpPr>
          <p:cNvPr id="4" name="Date Placeholder 3">
            <a:extLst>
              <a:ext uri="{FF2B5EF4-FFF2-40B4-BE49-F238E27FC236}">
                <a16:creationId xmlns:a16="http://schemas.microsoft.com/office/drawing/2014/main" id="{93459290-2520-4AB3-B9B5-753DA014BC02}"/>
              </a:ext>
            </a:extLst>
          </p:cNvPr>
          <p:cNvSpPr>
            <a:spLocks noGrp="1"/>
          </p:cNvSpPr>
          <p:nvPr>
            <p:ph type="dt" sz="half" idx="10"/>
          </p:nvPr>
        </p:nvSpPr>
        <p:spPr/>
        <p:txBody>
          <a:bodyPr/>
          <a:lstStyle/>
          <a:p>
            <a:fld id="{16A14311-BD8D-4E51-8198-68E664066F54}" type="datetime1">
              <a:rPr lang="en-US" smtClean="0"/>
              <a:t>3/10/2024</a:t>
            </a:fld>
            <a:endParaRPr lang="en-US"/>
          </a:p>
        </p:txBody>
      </p:sp>
    </p:spTree>
    <p:extLst>
      <p:ext uri="{BB962C8B-B14F-4D97-AF65-F5344CB8AC3E}">
        <p14:creationId xmlns:p14="http://schemas.microsoft.com/office/powerpoint/2010/main" val="1249147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7817-964B-4195-9791-423F99BD233D}"/>
              </a:ext>
            </a:extLst>
          </p:cNvPr>
          <p:cNvSpPr>
            <a:spLocks noGrp="1"/>
          </p:cNvSpPr>
          <p:nvPr>
            <p:ph type="title"/>
          </p:nvPr>
        </p:nvSpPr>
        <p:spPr>
          <a:xfrm>
            <a:off x="838200" y="1"/>
            <a:ext cx="10515600" cy="858128"/>
          </a:xfrm>
        </p:spPr>
        <p:txBody>
          <a:bodyPr>
            <a:normAutofit/>
          </a:bodyPr>
          <a:lstStyle/>
          <a:p>
            <a:r>
              <a:rPr lang="en-US" sz="3200" b="1" dirty="0"/>
              <a:t>Essential fatty acids</a:t>
            </a:r>
          </a:p>
        </p:txBody>
      </p:sp>
      <p:sp>
        <p:nvSpPr>
          <p:cNvPr id="3" name="Content Placeholder 2">
            <a:extLst>
              <a:ext uri="{FF2B5EF4-FFF2-40B4-BE49-F238E27FC236}">
                <a16:creationId xmlns:a16="http://schemas.microsoft.com/office/drawing/2014/main" id="{42BB4F1B-3FBA-4FC5-BB22-03B3E8D255BE}"/>
              </a:ext>
            </a:extLst>
          </p:cNvPr>
          <p:cNvSpPr>
            <a:spLocks noGrp="1"/>
          </p:cNvSpPr>
          <p:nvPr>
            <p:ph idx="1"/>
          </p:nvPr>
        </p:nvSpPr>
        <p:spPr>
          <a:xfrm>
            <a:off x="838200" y="998806"/>
            <a:ext cx="10515600" cy="5178157"/>
          </a:xfrm>
        </p:spPr>
        <p:txBody>
          <a:bodyPr>
            <a:normAutofit/>
          </a:bodyPr>
          <a:lstStyle/>
          <a:p>
            <a:pPr algn="just">
              <a:lnSpc>
                <a:spcPct val="150000"/>
              </a:lnSpc>
            </a:pPr>
            <a:r>
              <a:rPr lang="en-US" sz="2400" b="1" dirty="0"/>
              <a:t>The fatty acids that cannot be synthesized by the body and, therefore, should be supplied in the diet are known as essential fatty acids (EFA).</a:t>
            </a:r>
          </a:p>
          <a:p>
            <a:pPr algn="just">
              <a:lnSpc>
                <a:spcPct val="150000"/>
              </a:lnSpc>
            </a:pPr>
            <a:r>
              <a:rPr lang="en-US" sz="2400" dirty="0"/>
              <a:t>Chemically, they are </a:t>
            </a:r>
            <a:r>
              <a:rPr lang="en-US" sz="2400" b="1" dirty="0"/>
              <a:t>polyunsaturated fatty acids, namely linoleic acid (18 : 2; 9, 12) and linolenic acid (18 : 3; 9, 12, 15). </a:t>
            </a:r>
          </a:p>
          <a:p>
            <a:pPr algn="just">
              <a:lnSpc>
                <a:spcPct val="150000"/>
              </a:lnSpc>
            </a:pPr>
            <a:r>
              <a:rPr lang="en-US" sz="2400" b="1" dirty="0"/>
              <a:t>Arachidonic acid (20 : 4; 5, 8, 11, 14) becomes essential, if its precursor linoleic acid is not provided in the diet in enough amounts. </a:t>
            </a:r>
            <a:endParaRPr lang="en-US" sz="2400" dirty="0"/>
          </a:p>
        </p:txBody>
      </p:sp>
      <p:sp>
        <p:nvSpPr>
          <p:cNvPr id="5" name="Footer Placeholder 4">
            <a:extLst>
              <a:ext uri="{FF2B5EF4-FFF2-40B4-BE49-F238E27FC236}">
                <a16:creationId xmlns:a16="http://schemas.microsoft.com/office/drawing/2014/main" id="{D7EED6A5-4DCA-4734-87E6-961EEE054055}"/>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F581D7B0-1220-4A62-B637-7A00A0623DC9}"/>
              </a:ext>
            </a:extLst>
          </p:cNvPr>
          <p:cNvSpPr>
            <a:spLocks noGrp="1"/>
          </p:cNvSpPr>
          <p:nvPr>
            <p:ph type="sldNum" sz="quarter" idx="12"/>
          </p:nvPr>
        </p:nvSpPr>
        <p:spPr/>
        <p:txBody>
          <a:bodyPr/>
          <a:lstStyle/>
          <a:p>
            <a:fld id="{99DD7854-44FB-44E0-95A2-F323E40DB6E9}" type="slidenum">
              <a:rPr lang="en-US" smtClean="0"/>
              <a:t>24</a:t>
            </a:fld>
            <a:endParaRPr lang="en-US"/>
          </a:p>
        </p:txBody>
      </p:sp>
      <p:sp>
        <p:nvSpPr>
          <p:cNvPr id="4" name="Date Placeholder 3">
            <a:extLst>
              <a:ext uri="{FF2B5EF4-FFF2-40B4-BE49-F238E27FC236}">
                <a16:creationId xmlns:a16="http://schemas.microsoft.com/office/drawing/2014/main" id="{E9806C76-193F-4D6C-B3E1-1C6A1DF3D496}"/>
              </a:ext>
            </a:extLst>
          </p:cNvPr>
          <p:cNvSpPr>
            <a:spLocks noGrp="1"/>
          </p:cNvSpPr>
          <p:nvPr>
            <p:ph type="dt" sz="half" idx="10"/>
          </p:nvPr>
        </p:nvSpPr>
        <p:spPr/>
        <p:txBody>
          <a:bodyPr/>
          <a:lstStyle/>
          <a:p>
            <a:fld id="{3F1AEE93-76B4-4144-B370-C8CBCD80923E}" type="datetime1">
              <a:rPr lang="en-US" smtClean="0"/>
              <a:t>3/10/2024</a:t>
            </a:fld>
            <a:endParaRPr lang="en-US"/>
          </a:p>
        </p:txBody>
      </p:sp>
    </p:spTree>
    <p:extLst>
      <p:ext uri="{BB962C8B-B14F-4D97-AF65-F5344CB8AC3E}">
        <p14:creationId xmlns:p14="http://schemas.microsoft.com/office/powerpoint/2010/main" val="3072335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B44E5-BA84-4178-B935-C2CC7DDEBF94}"/>
              </a:ext>
            </a:extLst>
          </p:cNvPr>
          <p:cNvSpPr>
            <a:spLocks noGrp="1"/>
          </p:cNvSpPr>
          <p:nvPr>
            <p:ph type="title"/>
          </p:nvPr>
        </p:nvSpPr>
        <p:spPr>
          <a:xfrm>
            <a:off x="838200" y="2"/>
            <a:ext cx="10515600" cy="956602"/>
          </a:xfrm>
        </p:spPr>
        <p:txBody>
          <a:bodyPr>
            <a:normAutofit/>
          </a:bodyPr>
          <a:lstStyle/>
          <a:p>
            <a:r>
              <a:rPr lang="en-US" sz="3200" b="1" dirty="0"/>
              <a:t>Why essential?</a:t>
            </a:r>
          </a:p>
        </p:txBody>
      </p:sp>
      <p:sp>
        <p:nvSpPr>
          <p:cNvPr id="3" name="Content Placeholder 2">
            <a:extLst>
              <a:ext uri="{FF2B5EF4-FFF2-40B4-BE49-F238E27FC236}">
                <a16:creationId xmlns:a16="http://schemas.microsoft.com/office/drawing/2014/main" id="{53378102-E45C-4350-8357-68DFF6EEDFA6}"/>
              </a:ext>
            </a:extLst>
          </p:cNvPr>
          <p:cNvSpPr>
            <a:spLocks noGrp="1"/>
          </p:cNvSpPr>
          <p:nvPr>
            <p:ph idx="1"/>
          </p:nvPr>
        </p:nvSpPr>
        <p:spPr>
          <a:xfrm>
            <a:off x="838200" y="956604"/>
            <a:ext cx="10515600" cy="5220359"/>
          </a:xfrm>
        </p:spPr>
        <p:txBody>
          <a:bodyPr>
            <a:normAutofit fontScale="92500"/>
          </a:bodyPr>
          <a:lstStyle/>
          <a:p>
            <a:pPr algn="just">
              <a:lnSpc>
                <a:spcPct val="150000"/>
              </a:lnSpc>
            </a:pPr>
            <a:r>
              <a:rPr lang="en-US" sz="2400" dirty="0"/>
              <a:t>Although humans and other mammals can synthesize saturated fatty acids and some monounsaturated fatty acids from carbon groups in carbohydrates and proteins, they </a:t>
            </a:r>
            <a:r>
              <a:rPr lang="en-US" sz="2400" b="1" dirty="0"/>
              <a:t>lack the delta Δ12 and Δ15 desaturase enzymes necessary to insert a </a:t>
            </a:r>
            <a:r>
              <a:rPr lang="en-US" sz="2400" b="1" i="1" dirty="0"/>
              <a:t>cis</a:t>
            </a:r>
            <a:r>
              <a:rPr lang="en-US" sz="2400" b="1" dirty="0"/>
              <a:t> double bond at the n-12 or the n-15 position of a fatty acid.</a:t>
            </a:r>
            <a:r>
              <a:rPr lang="en-US" sz="2400" dirty="0"/>
              <a:t> </a:t>
            </a:r>
          </a:p>
          <a:p>
            <a:pPr algn="just">
              <a:lnSpc>
                <a:spcPct val="150000"/>
              </a:lnSpc>
            </a:pPr>
            <a:r>
              <a:rPr lang="en-US" sz="2400" b="1" dirty="0"/>
              <a:t>Consequently, omega-6 and omega-3 fatty acids are essential nutrients.</a:t>
            </a:r>
          </a:p>
          <a:p>
            <a:pPr algn="just">
              <a:lnSpc>
                <a:spcPct val="150000"/>
              </a:lnSpc>
            </a:pPr>
            <a:r>
              <a:rPr lang="en-US" sz="2400" b="1" dirty="0"/>
              <a:t>Functions of EFA: </a:t>
            </a:r>
            <a:r>
              <a:rPr lang="en-US" sz="2400" dirty="0"/>
              <a:t>Essential fatty acids are required for the membrane structure and function, transport of cholesterol, formation of lipoproteins, prevention of fatty liver. </a:t>
            </a:r>
          </a:p>
          <a:p>
            <a:pPr algn="just">
              <a:lnSpc>
                <a:spcPct val="150000"/>
              </a:lnSpc>
            </a:pPr>
            <a:r>
              <a:rPr lang="en-US" sz="2400" dirty="0"/>
              <a:t>They are also needed for the synthesis of another important group of compounds, namely eicosanoids.</a:t>
            </a:r>
          </a:p>
        </p:txBody>
      </p:sp>
      <p:sp>
        <p:nvSpPr>
          <p:cNvPr id="5" name="Footer Placeholder 4">
            <a:extLst>
              <a:ext uri="{FF2B5EF4-FFF2-40B4-BE49-F238E27FC236}">
                <a16:creationId xmlns:a16="http://schemas.microsoft.com/office/drawing/2014/main" id="{7071290B-FE4E-40A7-B3CE-071E4634AD5A}"/>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5216F16F-CBBE-4DC6-8E33-CF80A9C4A65F}"/>
              </a:ext>
            </a:extLst>
          </p:cNvPr>
          <p:cNvSpPr>
            <a:spLocks noGrp="1"/>
          </p:cNvSpPr>
          <p:nvPr>
            <p:ph type="sldNum" sz="quarter" idx="12"/>
          </p:nvPr>
        </p:nvSpPr>
        <p:spPr/>
        <p:txBody>
          <a:bodyPr/>
          <a:lstStyle/>
          <a:p>
            <a:fld id="{99DD7854-44FB-44E0-95A2-F323E40DB6E9}" type="slidenum">
              <a:rPr lang="en-US" smtClean="0"/>
              <a:t>25</a:t>
            </a:fld>
            <a:endParaRPr lang="en-US"/>
          </a:p>
        </p:txBody>
      </p:sp>
      <p:sp>
        <p:nvSpPr>
          <p:cNvPr id="4" name="Date Placeholder 3">
            <a:extLst>
              <a:ext uri="{FF2B5EF4-FFF2-40B4-BE49-F238E27FC236}">
                <a16:creationId xmlns:a16="http://schemas.microsoft.com/office/drawing/2014/main" id="{6FF77B42-6730-4F95-B4C4-909943BE6F45}"/>
              </a:ext>
            </a:extLst>
          </p:cNvPr>
          <p:cNvSpPr>
            <a:spLocks noGrp="1"/>
          </p:cNvSpPr>
          <p:nvPr>
            <p:ph type="dt" sz="half" idx="10"/>
          </p:nvPr>
        </p:nvSpPr>
        <p:spPr/>
        <p:txBody>
          <a:bodyPr/>
          <a:lstStyle/>
          <a:p>
            <a:fld id="{0F562C7F-8542-46A2-AEC2-63C2F1BCA465}" type="datetime1">
              <a:rPr lang="en-US" smtClean="0"/>
              <a:t>3/10/2024</a:t>
            </a:fld>
            <a:endParaRPr lang="en-US"/>
          </a:p>
        </p:txBody>
      </p:sp>
    </p:spTree>
    <p:extLst>
      <p:ext uri="{BB962C8B-B14F-4D97-AF65-F5344CB8AC3E}">
        <p14:creationId xmlns:p14="http://schemas.microsoft.com/office/powerpoint/2010/main" val="1842233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19482-EB3B-4C0A-BDDB-00F63EA8903A}"/>
              </a:ext>
            </a:extLst>
          </p:cNvPr>
          <p:cNvSpPr>
            <a:spLocks noGrp="1"/>
          </p:cNvSpPr>
          <p:nvPr>
            <p:ph type="title"/>
          </p:nvPr>
        </p:nvSpPr>
        <p:spPr>
          <a:xfrm>
            <a:off x="838200" y="1"/>
            <a:ext cx="10515600" cy="886264"/>
          </a:xfrm>
        </p:spPr>
        <p:txBody>
          <a:bodyPr>
            <a:normAutofit/>
          </a:bodyPr>
          <a:lstStyle/>
          <a:p>
            <a:r>
              <a:rPr lang="en-US" sz="3200" b="1" dirty="0"/>
              <a:t>Deficiency of EFA</a:t>
            </a:r>
          </a:p>
        </p:txBody>
      </p:sp>
      <p:sp>
        <p:nvSpPr>
          <p:cNvPr id="3" name="Content Placeholder 2">
            <a:extLst>
              <a:ext uri="{FF2B5EF4-FFF2-40B4-BE49-F238E27FC236}">
                <a16:creationId xmlns:a16="http://schemas.microsoft.com/office/drawing/2014/main" id="{1B1DC618-B11B-4632-8110-E2BEF86A05D4}"/>
              </a:ext>
            </a:extLst>
          </p:cNvPr>
          <p:cNvSpPr>
            <a:spLocks noGrp="1"/>
          </p:cNvSpPr>
          <p:nvPr>
            <p:ph idx="1"/>
          </p:nvPr>
        </p:nvSpPr>
        <p:spPr>
          <a:xfrm>
            <a:off x="838200" y="1069145"/>
            <a:ext cx="10515600" cy="5107818"/>
          </a:xfrm>
        </p:spPr>
        <p:txBody>
          <a:bodyPr>
            <a:normAutofit/>
          </a:bodyPr>
          <a:lstStyle/>
          <a:p>
            <a:pPr algn="just">
              <a:lnSpc>
                <a:spcPct val="150000"/>
              </a:lnSpc>
            </a:pPr>
            <a:r>
              <a:rPr lang="en-US" sz="2400" dirty="0"/>
              <a:t>The deficiency of EFA results in </a:t>
            </a:r>
            <a:r>
              <a:rPr lang="en-US" sz="2400" b="1" dirty="0"/>
              <a:t>phrynoderma or toad skin, characterized by the presence of horny eruptions on the posterior and lateral parts of limbs, on the back and buttocks, loss of hair and poor wound healing.</a:t>
            </a:r>
          </a:p>
        </p:txBody>
      </p:sp>
      <p:sp>
        <p:nvSpPr>
          <p:cNvPr id="5" name="Footer Placeholder 4">
            <a:extLst>
              <a:ext uri="{FF2B5EF4-FFF2-40B4-BE49-F238E27FC236}">
                <a16:creationId xmlns:a16="http://schemas.microsoft.com/office/drawing/2014/main" id="{33788EFF-C4A8-4256-BB80-3D3AA263AA3E}"/>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0FE1D908-EBC9-4BE2-9ADD-936DE57423A5}"/>
              </a:ext>
            </a:extLst>
          </p:cNvPr>
          <p:cNvSpPr>
            <a:spLocks noGrp="1"/>
          </p:cNvSpPr>
          <p:nvPr>
            <p:ph type="sldNum" sz="quarter" idx="12"/>
          </p:nvPr>
        </p:nvSpPr>
        <p:spPr/>
        <p:txBody>
          <a:bodyPr/>
          <a:lstStyle/>
          <a:p>
            <a:fld id="{99DD7854-44FB-44E0-95A2-F323E40DB6E9}" type="slidenum">
              <a:rPr lang="en-US" smtClean="0"/>
              <a:t>26</a:t>
            </a:fld>
            <a:endParaRPr lang="en-US"/>
          </a:p>
        </p:txBody>
      </p:sp>
      <p:sp>
        <p:nvSpPr>
          <p:cNvPr id="4" name="Date Placeholder 3">
            <a:extLst>
              <a:ext uri="{FF2B5EF4-FFF2-40B4-BE49-F238E27FC236}">
                <a16:creationId xmlns:a16="http://schemas.microsoft.com/office/drawing/2014/main" id="{BFADCF5A-C7B9-414B-BD0C-28D0FC64276A}"/>
              </a:ext>
            </a:extLst>
          </p:cNvPr>
          <p:cNvSpPr>
            <a:spLocks noGrp="1"/>
          </p:cNvSpPr>
          <p:nvPr>
            <p:ph type="dt" sz="half" idx="10"/>
          </p:nvPr>
        </p:nvSpPr>
        <p:spPr/>
        <p:txBody>
          <a:bodyPr/>
          <a:lstStyle/>
          <a:p>
            <a:fld id="{13C6A0D2-5292-4DC7-9880-1737DAE17B64}" type="datetime1">
              <a:rPr lang="en-US" smtClean="0"/>
              <a:t>3/10/2024</a:t>
            </a:fld>
            <a:endParaRPr lang="en-US"/>
          </a:p>
        </p:txBody>
      </p:sp>
      <p:pic>
        <p:nvPicPr>
          <p:cNvPr id="8" name="Picture 7" descr="A close-up of a person's arm">
            <a:extLst>
              <a:ext uri="{FF2B5EF4-FFF2-40B4-BE49-F238E27FC236}">
                <a16:creationId xmlns:a16="http://schemas.microsoft.com/office/drawing/2014/main" id="{E7BABE72-E7D5-4876-17E9-9912BB22C36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50253" b="1584"/>
          <a:stretch/>
        </p:blipFill>
        <p:spPr>
          <a:xfrm>
            <a:off x="7343336" y="2751981"/>
            <a:ext cx="4543864" cy="3514675"/>
          </a:xfrm>
          <a:prstGeom prst="rect">
            <a:avLst/>
          </a:prstGeom>
        </p:spPr>
      </p:pic>
    </p:spTree>
    <p:extLst>
      <p:ext uri="{BB962C8B-B14F-4D97-AF65-F5344CB8AC3E}">
        <p14:creationId xmlns:p14="http://schemas.microsoft.com/office/powerpoint/2010/main" val="1197072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2A09-1325-4069-AA30-08A2255B0906}"/>
              </a:ext>
            </a:extLst>
          </p:cNvPr>
          <p:cNvSpPr>
            <a:spLocks noGrp="1"/>
          </p:cNvSpPr>
          <p:nvPr>
            <p:ph type="title"/>
          </p:nvPr>
        </p:nvSpPr>
        <p:spPr>
          <a:xfrm>
            <a:off x="838200" y="1"/>
            <a:ext cx="10515600" cy="872196"/>
          </a:xfrm>
        </p:spPr>
        <p:txBody>
          <a:bodyPr>
            <a:normAutofit/>
          </a:bodyPr>
          <a:lstStyle/>
          <a:p>
            <a:r>
              <a:rPr lang="en-US" sz="3200" b="1" dirty="0"/>
              <a:t>Isomerism in unsaturated fatty acids</a:t>
            </a:r>
          </a:p>
        </p:txBody>
      </p:sp>
      <p:sp>
        <p:nvSpPr>
          <p:cNvPr id="3" name="Content Placeholder 2">
            <a:extLst>
              <a:ext uri="{FF2B5EF4-FFF2-40B4-BE49-F238E27FC236}">
                <a16:creationId xmlns:a16="http://schemas.microsoft.com/office/drawing/2014/main" id="{04F6728E-3286-462A-A8C6-499223961D0A}"/>
              </a:ext>
            </a:extLst>
          </p:cNvPr>
          <p:cNvSpPr>
            <a:spLocks noGrp="1"/>
          </p:cNvSpPr>
          <p:nvPr>
            <p:ph sz="half" idx="1"/>
          </p:nvPr>
        </p:nvSpPr>
        <p:spPr>
          <a:xfrm>
            <a:off x="365760" y="872198"/>
            <a:ext cx="6771071" cy="5304766"/>
          </a:xfrm>
        </p:spPr>
        <p:txBody>
          <a:bodyPr>
            <a:normAutofit/>
          </a:bodyPr>
          <a:lstStyle/>
          <a:p>
            <a:pPr algn="just"/>
            <a:r>
              <a:rPr lang="en-US" dirty="0"/>
              <a:t>Unsaturated fatty acids exhibit </a:t>
            </a:r>
            <a:r>
              <a:rPr lang="en-US" b="1" dirty="0"/>
              <a:t>geometric isomerism</a:t>
            </a:r>
            <a:r>
              <a:rPr lang="en-US" dirty="0"/>
              <a:t> depending on the orientation of the groups around the double bond axis.</a:t>
            </a:r>
          </a:p>
          <a:p>
            <a:pPr algn="just"/>
            <a:r>
              <a:rPr lang="en-US" dirty="0"/>
              <a:t>If the </a:t>
            </a:r>
            <a:r>
              <a:rPr lang="en-US" b="1" dirty="0"/>
              <a:t>atoms or acyl groups are present on the same side of the double bond, it is a cis configuration.</a:t>
            </a:r>
            <a:r>
              <a:rPr lang="en-US" dirty="0"/>
              <a:t> </a:t>
            </a:r>
          </a:p>
          <a:p>
            <a:pPr algn="just"/>
            <a:r>
              <a:rPr lang="en-US" dirty="0"/>
              <a:t>If the groups occur on the opposite side, it is a </a:t>
            </a:r>
            <a:r>
              <a:rPr lang="en-US" b="1" dirty="0"/>
              <a:t>trans configuration.</a:t>
            </a:r>
            <a:r>
              <a:rPr lang="en-US" dirty="0"/>
              <a:t> </a:t>
            </a:r>
          </a:p>
          <a:p>
            <a:pPr algn="just"/>
            <a:r>
              <a:rPr lang="en-US" dirty="0"/>
              <a:t>Thus oleic acid is a cis isomer while elaidic acid is a trans isomer </a:t>
            </a:r>
          </a:p>
          <a:p>
            <a:pPr algn="just"/>
            <a:r>
              <a:rPr lang="en-US" dirty="0"/>
              <a:t>Most of the naturally occurring unsaturated fatty acids exist as cis isomers.</a:t>
            </a:r>
          </a:p>
        </p:txBody>
      </p:sp>
      <p:pic>
        <p:nvPicPr>
          <p:cNvPr id="5" name="Content Placeholder 3">
            <a:extLst>
              <a:ext uri="{FF2B5EF4-FFF2-40B4-BE49-F238E27FC236}">
                <a16:creationId xmlns:a16="http://schemas.microsoft.com/office/drawing/2014/main" id="{103FCC8A-1579-4583-B1FF-BA8EF7D45AD1}"/>
              </a:ext>
            </a:extLst>
          </p:cNvPr>
          <p:cNvPicPr>
            <a:picLocks noGrp="1" noChangeAspect="1"/>
          </p:cNvPicPr>
          <p:nvPr>
            <p:ph sz="half" idx="2"/>
          </p:nvPr>
        </p:nvPicPr>
        <p:blipFill>
          <a:blip r:embed="rId2"/>
          <a:stretch>
            <a:fillRect/>
          </a:stretch>
        </p:blipFill>
        <p:spPr>
          <a:xfrm>
            <a:off x="7327917" y="2222695"/>
            <a:ext cx="4864083" cy="3137095"/>
          </a:xfrm>
          <a:prstGeom prst="rect">
            <a:avLst/>
          </a:prstGeom>
        </p:spPr>
      </p:pic>
      <p:sp>
        <p:nvSpPr>
          <p:cNvPr id="7" name="Footer Placeholder 6">
            <a:extLst>
              <a:ext uri="{FF2B5EF4-FFF2-40B4-BE49-F238E27FC236}">
                <a16:creationId xmlns:a16="http://schemas.microsoft.com/office/drawing/2014/main" id="{F3BF3318-4D6A-4CA1-91EE-6D78CB1B85A4}"/>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E5379734-0706-42EB-A76F-685AB770D814}"/>
              </a:ext>
            </a:extLst>
          </p:cNvPr>
          <p:cNvSpPr>
            <a:spLocks noGrp="1"/>
          </p:cNvSpPr>
          <p:nvPr>
            <p:ph type="sldNum" sz="quarter" idx="12"/>
          </p:nvPr>
        </p:nvSpPr>
        <p:spPr/>
        <p:txBody>
          <a:bodyPr/>
          <a:lstStyle/>
          <a:p>
            <a:fld id="{99DD7854-44FB-44E0-95A2-F323E40DB6E9}" type="slidenum">
              <a:rPr lang="en-US" smtClean="0"/>
              <a:t>27</a:t>
            </a:fld>
            <a:endParaRPr lang="en-US"/>
          </a:p>
        </p:txBody>
      </p:sp>
      <p:sp>
        <p:nvSpPr>
          <p:cNvPr id="4" name="Date Placeholder 3">
            <a:extLst>
              <a:ext uri="{FF2B5EF4-FFF2-40B4-BE49-F238E27FC236}">
                <a16:creationId xmlns:a16="http://schemas.microsoft.com/office/drawing/2014/main" id="{EA1861FA-1579-42CC-AAAF-3E749F10941B}"/>
              </a:ext>
            </a:extLst>
          </p:cNvPr>
          <p:cNvSpPr>
            <a:spLocks noGrp="1"/>
          </p:cNvSpPr>
          <p:nvPr>
            <p:ph type="dt" sz="half" idx="10"/>
          </p:nvPr>
        </p:nvSpPr>
        <p:spPr/>
        <p:txBody>
          <a:bodyPr/>
          <a:lstStyle/>
          <a:p>
            <a:fld id="{96DEB922-8FB8-4A69-A1B4-BCBD96CB04D2}" type="datetime1">
              <a:rPr lang="en-US" smtClean="0"/>
              <a:t>3/10/2024</a:t>
            </a:fld>
            <a:endParaRPr lang="en-US"/>
          </a:p>
        </p:txBody>
      </p:sp>
    </p:spTree>
    <p:extLst>
      <p:ext uri="{BB962C8B-B14F-4D97-AF65-F5344CB8AC3E}">
        <p14:creationId xmlns:p14="http://schemas.microsoft.com/office/powerpoint/2010/main" val="59938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85C9C-7566-5F28-8E5A-8FA2685A0A5F}"/>
              </a:ext>
            </a:extLst>
          </p:cNvPr>
          <p:cNvSpPr>
            <a:spLocks noGrp="1"/>
          </p:cNvSpPr>
          <p:nvPr>
            <p:ph type="title"/>
          </p:nvPr>
        </p:nvSpPr>
        <p:spPr/>
        <p:txBody>
          <a:bodyPr/>
          <a:lstStyle/>
          <a:p>
            <a:r>
              <a:rPr lang="en-US" b="1" dirty="0"/>
              <a:t>Positional Isomers</a:t>
            </a:r>
          </a:p>
        </p:txBody>
      </p:sp>
      <p:sp>
        <p:nvSpPr>
          <p:cNvPr id="3" name="Content Placeholder 2">
            <a:extLst>
              <a:ext uri="{FF2B5EF4-FFF2-40B4-BE49-F238E27FC236}">
                <a16:creationId xmlns:a16="http://schemas.microsoft.com/office/drawing/2014/main" id="{CFEAABF0-749D-82D8-68FA-29AB82F84764}"/>
              </a:ext>
            </a:extLst>
          </p:cNvPr>
          <p:cNvSpPr>
            <a:spLocks noGrp="1"/>
          </p:cNvSpPr>
          <p:nvPr>
            <p:ph idx="1"/>
          </p:nvPr>
        </p:nvSpPr>
        <p:spPr>
          <a:xfrm>
            <a:off x="838199" y="1825625"/>
            <a:ext cx="10725443" cy="4351338"/>
          </a:xfrm>
        </p:spPr>
        <p:txBody>
          <a:bodyPr/>
          <a:lstStyle/>
          <a:p>
            <a:pPr algn="just"/>
            <a:r>
              <a:rPr lang="en-US" dirty="0"/>
              <a:t>A variation in the location of the double bonds along the unsaturated fatty acids chain produces an isomer of that compound. Thus, oleic acid could have 15 different positional isomers.</a:t>
            </a:r>
          </a:p>
        </p:txBody>
      </p:sp>
      <p:sp>
        <p:nvSpPr>
          <p:cNvPr id="4" name="Date Placeholder 3">
            <a:extLst>
              <a:ext uri="{FF2B5EF4-FFF2-40B4-BE49-F238E27FC236}">
                <a16:creationId xmlns:a16="http://schemas.microsoft.com/office/drawing/2014/main" id="{AFBF949C-4C08-F45C-AD24-BA8E9A32F3E9}"/>
              </a:ext>
            </a:extLst>
          </p:cNvPr>
          <p:cNvSpPr>
            <a:spLocks noGrp="1"/>
          </p:cNvSpPr>
          <p:nvPr>
            <p:ph type="dt" sz="half" idx="10"/>
          </p:nvPr>
        </p:nvSpPr>
        <p:spPr/>
        <p:txBody>
          <a:bodyPr/>
          <a:lstStyle/>
          <a:p>
            <a:fld id="{6D090996-7765-45B7-8C7F-5DB39B776697}" type="datetime1">
              <a:rPr lang="en-US" smtClean="0"/>
              <a:t>3/10/2024</a:t>
            </a:fld>
            <a:endParaRPr lang="en-US"/>
          </a:p>
        </p:txBody>
      </p:sp>
      <p:sp>
        <p:nvSpPr>
          <p:cNvPr id="5" name="Footer Placeholder 4">
            <a:extLst>
              <a:ext uri="{FF2B5EF4-FFF2-40B4-BE49-F238E27FC236}">
                <a16:creationId xmlns:a16="http://schemas.microsoft.com/office/drawing/2014/main" id="{4B88A28A-2474-62CE-38B8-0338EDBFD827}"/>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1E4045D3-4B33-0356-F95B-4D89DA3A28A6}"/>
              </a:ext>
            </a:extLst>
          </p:cNvPr>
          <p:cNvSpPr>
            <a:spLocks noGrp="1"/>
          </p:cNvSpPr>
          <p:nvPr>
            <p:ph type="sldNum" sz="quarter" idx="12"/>
          </p:nvPr>
        </p:nvSpPr>
        <p:spPr/>
        <p:txBody>
          <a:bodyPr/>
          <a:lstStyle/>
          <a:p>
            <a:fld id="{99DD7854-44FB-44E0-95A2-F323E40DB6E9}" type="slidenum">
              <a:rPr lang="en-US" smtClean="0"/>
              <a:t>28</a:t>
            </a:fld>
            <a:endParaRPr lang="en-US"/>
          </a:p>
        </p:txBody>
      </p:sp>
    </p:spTree>
    <p:extLst>
      <p:ext uri="{BB962C8B-B14F-4D97-AF65-F5344CB8AC3E}">
        <p14:creationId xmlns:p14="http://schemas.microsoft.com/office/powerpoint/2010/main" val="1785876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A7468-CF09-44BB-93B9-C621A6FA7082}"/>
              </a:ext>
            </a:extLst>
          </p:cNvPr>
          <p:cNvSpPr>
            <a:spLocks noGrp="1"/>
          </p:cNvSpPr>
          <p:nvPr>
            <p:ph type="title"/>
          </p:nvPr>
        </p:nvSpPr>
        <p:spPr>
          <a:xfrm>
            <a:off x="838200" y="1"/>
            <a:ext cx="10515600" cy="928467"/>
          </a:xfrm>
        </p:spPr>
        <p:txBody>
          <a:bodyPr>
            <a:normAutofit/>
          </a:bodyPr>
          <a:lstStyle/>
          <a:p>
            <a:r>
              <a:rPr lang="en-US" sz="3200" b="1" dirty="0"/>
              <a:t>Hydroxy fatty acids</a:t>
            </a:r>
          </a:p>
        </p:txBody>
      </p:sp>
      <p:sp>
        <p:nvSpPr>
          <p:cNvPr id="3" name="Content Placeholder 2">
            <a:extLst>
              <a:ext uri="{FF2B5EF4-FFF2-40B4-BE49-F238E27FC236}">
                <a16:creationId xmlns:a16="http://schemas.microsoft.com/office/drawing/2014/main" id="{C1A47911-4493-4D3D-B1AC-63DFB4F1813D}"/>
              </a:ext>
            </a:extLst>
          </p:cNvPr>
          <p:cNvSpPr>
            <a:spLocks noGrp="1"/>
          </p:cNvSpPr>
          <p:nvPr>
            <p:ph idx="1"/>
          </p:nvPr>
        </p:nvSpPr>
        <p:spPr>
          <a:xfrm>
            <a:off x="838200" y="1026942"/>
            <a:ext cx="10515600" cy="5150021"/>
          </a:xfrm>
        </p:spPr>
        <p:txBody>
          <a:bodyPr>
            <a:normAutofit/>
          </a:bodyPr>
          <a:lstStyle/>
          <a:p>
            <a:pPr algn="just">
              <a:lnSpc>
                <a:spcPct val="150000"/>
              </a:lnSpc>
            </a:pPr>
            <a:r>
              <a:rPr lang="en-US" sz="2400" dirty="0"/>
              <a:t>Some of the fatty acids are hydroxylated</a:t>
            </a:r>
          </a:p>
          <a:p>
            <a:pPr algn="just">
              <a:lnSpc>
                <a:spcPct val="150000"/>
              </a:lnSpc>
            </a:pPr>
            <a:r>
              <a:rPr lang="en-US" sz="2400" b="1" dirty="0"/>
              <a:t>Beta-Hydroxybutyric acid,</a:t>
            </a:r>
            <a:r>
              <a:rPr lang="en-US" sz="2400" dirty="0"/>
              <a:t> one of the ketone bodies produced in metabolism, is a simple example of hydroxy fatty acids. </a:t>
            </a:r>
          </a:p>
          <a:p>
            <a:pPr algn="just">
              <a:lnSpc>
                <a:spcPct val="150000"/>
              </a:lnSpc>
            </a:pPr>
            <a:r>
              <a:rPr lang="en-US" sz="2400" b="1" dirty="0" err="1"/>
              <a:t>Cerebronic</a:t>
            </a:r>
            <a:r>
              <a:rPr lang="en-US" sz="2400" b="1" dirty="0"/>
              <a:t> acid and </a:t>
            </a:r>
            <a:r>
              <a:rPr lang="en-US" sz="2400" b="1" dirty="0" err="1"/>
              <a:t>recinoleic</a:t>
            </a:r>
            <a:r>
              <a:rPr lang="en-US" sz="2400" b="1" dirty="0"/>
              <a:t> acid </a:t>
            </a:r>
            <a:r>
              <a:rPr lang="en-US" sz="2400" dirty="0"/>
              <a:t>are long chain hydroxy fatty acids.</a:t>
            </a:r>
          </a:p>
        </p:txBody>
      </p:sp>
      <p:sp>
        <p:nvSpPr>
          <p:cNvPr id="5" name="Footer Placeholder 4">
            <a:extLst>
              <a:ext uri="{FF2B5EF4-FFF2-40B4-BE49-F238E27FC236}">
                <a16:creationId xmlns:a16="http://schemas.microsoft.com/office/drawing/2014/main" id="{6F1A2ED1-DBD8-4F50-A960-11FFC1A2A16E}"/>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126EAE82-E729-4150-933E-3D4EE92233DA}"/>
              </a:ext>
            </a:extLst>
          </p:cNvPr>
          <p:cNvSpPr>
            <a:spLocks noGrp="1"/>
          </p:cNvSpPr>
          <p:nvPr>
            <p:ph type="sldNum" sz="quarter" idx="12"/>
          </p:nvPr>
        </p:nvSpPr>
        <p:spPr/>
        <p:txBody>
          <a:bodyPr/>
          <a:lstStyle/>
          <a:p>
            <a:fld id="{99DD7854-44FB-44E0-95A2-F323E40DB6E9}" type="slidenum">
              <a:rPr lang="en-US" smtClean="0"/>
              <a:t>29</a:t>
            </a:fld>
            <a:endParaRPr lang="en-US"/>
          </a:p>
        </p:txBody>
      </p:sp>
      <p:sp>
        <p:nvSpPr>
          <p:cNvPr id="4" name="Date Placeholder 3">
            <a:extLst>
              <a:ext uri="{FF2B5EF4-FFF2-40B4-BE49-F238E27FC236}">
                <a16:creationId xmlns:a16="http://schemas.microsoft.com/office/drawing/2014/main" id="{74D465C4-00B8-4AA1-A122-61603752D8B5}"/>
              </a:ext>
            </a:extLst>
          </p:cNvPr>
          <p:cNvSpPr>
            <a:spLocks noGrp="1"/>
          </p:cNvSpPr>
          <p:nvPr>
            <p:ph type="dt" sz="half" idx="10"/>
          </p:nvPr>
        </p:nvSpPr>
        <p:spPr/>
        <p:txBody>
          <a:bodyPr/>
          <a:lstStyle/>
          <a:p>
            <a:fld id="{63B817C8-AD5C-456C-85A0-A9444C494C4C}" type="datetime1">
              <a:rPr lang="en-US" smtClean="0"/>
              <a:t>3/10/2024</a:t>
            </a:fld>
            <a:endParaRPr lang="en-US"/>
          </a:p>
        </p:txBody>
      </p:sp>
      <p:pic>
        <p:nvPicPr>
          <p:cNvPr id="1026" name="Picture 2">
            <a:extLst>
              <a:ext uri="{FF2B5EF4-FFF2-40B4-BE49-F238E27FC236}">
                <a16:creationId xmlns:a16="http://schemas.microsoft.com/office/drawing/2014/main" id="{B63F7A04-71D3-1E8A-3499-3AB33562A0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961" y="3692037"/>
            <a:ext cx="5735735" cy="2484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160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FEB-07E1-45DB-9F6C-A32635E017E5}"/>
              </a:ext>
            </a:extLst>
          </p:cNvPr>
          <p:cNvSpPr>
            <a:spLocks noGrp="1"/>
          </p:cNvSpPr>
          <p:nvPr>
            <p:ph type="title"/>
          </p:nvPr>
        </p:nvSpPr>
        <p:spPr>
          <a:xfrm>
            <a:off x="838200" y="1"/>
            <a:ext cx="10515600" cy="801857"/>
          </a:xfrm>
        </p:spPr>
        <p:txBody>
          <a:bodyPr>
            <a:normAutofit/>
          </a:bodyPr>
          <a:lstStyle/>
          <a:p>
            <a:r>
              <a:rPr lang="en-US" sz="3200" b="1" dirty="0"/>
              <a:t>Triacylglycerols</a:t>
            </a:r>
          </a:p>
        </p:txBody>
      </p:sp>
      <p:sp>
        <p:nvSpPr>
          <p:cNvPr id="3" name="Content Placeholder 2">
            <a:extLst>
              <a:ext uri="{FF2B5EF4-FFF2-40B4-BE49-F238E27FC236}">
                <a16:creationId xmlns:a16="http://schemas.microsoft.com/office/drawing/2014/main" id="{46EA88ED-7D67-42B5-9FAB-38ABB6A1F8FF}"/>
              </a:ext>
            </a:extLst>
          </p:cNvPr>
          <p:cNvSpPr>
            <a:spLocks noGrp="1"/>
          </p:cNvSpPr>
          <p:nvPr>
            <p:ph idx="1"/>
          </p:nvPr>
        </p:nvSpPr>
        <p:spPr>
          <a:xfrm>
            <a:off x="838200" y="914400"/>
            <a:ext cx="10515600" cy="5262563"/>
          </a:xfrm>
        </p:spPr>
        <p:txBody>
          <a:bodyPr>
            <a:normAutofit/>
          </a:bodyPr>
          <a:lstStyle/>
          <a:p>
            <a:pPr algn="just">
              <a:lnSpc>
                <a:spcPct val="150000"/>
              </a:lnSpc>
            </a:pPr>
            <a:r>
              <a:rPr lang="en-US" sz="2400" dirty="0"/>
              <a:t>Triacylglycerols (triglycerides) are the </a:t>
            </a:r>
            <a:r>
              <a:rPr lang="en-US" sz="2400" b="1" dirty="0"/>
              <a:t>esters of glycerol with fatty acids.</a:t>
            </a:r>
            <a:r>
              <a:rPr lang="en-US" sz="2400" dirty="0"/>
              <a:t> </a:t>
            </a:r>
          </a:p>
          <a:p>
            <a:pPr algn="just">
              <a:lnSpc>
                <a:spcPct val="150000"/>
              </a:lnSpc>
            </a:pPr>
            <a:r>
              <a:rPr lang="en-US" sz="2400" dirty="0"/>
              <a:t>The </a:t>
            </a:r>
            <a:r>
              <a:rPr lang="en-US" sz="2400" b="1" dirty="0"/>
              <a:t>fats and oils that are widely distributed in both plants and animals are chemically triacylglycerols.</a:t>
            </a:r>
            <a:r>
              <a:rPr lang="en-US" sz="2400" dirty="0"/>
              <a:t> </a:t>
            </a:r>
          </a:p>
          <a:p>
            <a:pPr algn="just">
              <a:lnSpc>
                <a:spcPct val="150000"/>
              </a:lnSpc>
            </a:pPr>
            <a:r>
              <a:rPr lang="en-US" sz="2400" dirty="0"/>
              <a:t>They are insoluble in water and non-polar in character and commonly known as neutral fats.</a:t>
            </a:r>
          </a:p>
          <a:p>
            <a:pPr algn="just">
              <a:lnSpc>
                <a:spcPct val="150000"/>
              </a:lnSpc>
            </a:pPr>
            <a:r>
              <a:rPr lang="en-US" sz="2400" b="1" dirty="0"/>
              <a:t>Fats as stored fuel:</a:t>
            </a:r>
            <a:r>
              <a:rPr lang="en-US" sz="2400" dirty="0"/>
              <a:t> Triacylglycerols are the most abundant group of lipids that primarily function as fuel reserves of animals. </a:t>
            </a:r>
          </a:p>
        </p:txBody>
      </p:sp>
      <p:sp>
        <p:nvSpPr>
          <p:cNvPr id="5" name="Footer Placeholder 4">
            <a:extLst>
              <a:ext uri="{FF2B5EF4-FFF2-40B4-BE49-F238E27FC236}">
                <a16:creationId xmlns:a16="http://schemas.microsoft.com/office/drawing/2014/main" id="{E2185760-4C29-4D40-9ABA-43F5698565EA}"/>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29703F98-460D-4792-9BF9-5CBEF0978BC3}"/>
              </a:ext>
            </a:extLst>
          </p:cNvPr>
          <p:cNvSpPr>
            <a:spLocks noGrp="1"/>
          </p:cNvSpPr>
          <p:nvPr>
            <p:ph type="sldNum" sz="quarter" idx="12"/>
          </p:nvPr>
        </p:nvSpPr>
        <p:spPr/>
        <p:txBody>
          <a:bodyPr/>
          <a:lstStyle/>
          <a:p>
            <a:fld id="{99DD7854-44FB-44E0-95A2-F323E40DB6E9}" type="slidenum">
              <a:rPr lang="en-US" smtClean="0"/>
              <a:t>30</a:t>
            </a:fld>
            <a:endParaRPr lang="en-US"/>
          </a:p>
        </p:txBody>
      </p:sp>
      <p:sp>
        <p:nvSpPr>
          <p:cNvPr id="4" name="Date Placeholder 3">
            <a:extLst>
              <a:ext uri="{FF2B5EF4-FFF2-40B4-BE49-F238E27FC236}">
                <a16:creationId xmlns:a16="http://schemas.microsoft.com/office/drawing/2014/main" id="{D9885F3B-4A90-4535-8BE5-AC4F2F1C12C0}"/>
              </a:ext>
            </a:extLst>
          </p:cNvPr>
          <p:cNvSpPr>
            <a:spLocks noGrp="1"/>
          </p:cNvSpPr>
          <p:nvPr>
            <p:ph type="dt" sz="half" idx="10"/>
          </p:nvPr>
        </p:nvSpPr>
        <p:spPr/>
        <p:txBody>
          <a:bodyPr/>
          <a:lstStyle/>
          <a:p>
            <a:fld id="{34B21097-5FD3-454C-BC45-197236034DE2}" type="datetime1">
              <a:rPr lang="en-US" smtClean="0"/>
              <a:t>3/10/2024</a:t>
            </a:fld>
            <a:endParaRPr lang="en-US"/>
          </a:p>
        </p:txBody>
      </p:sp>
    </p:spTree>
    <p:extLst>
      <p:ext uri="{BB962C8B-B14F-4D97-AF65-F5344CB8AC3E}">
        <p14:creationId xmlns:p14="http://schemas.microsoft.com/office/powerpoint/2010/main" val="1367869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AC74D-7E49-49A2-809C-AC67BA23D43C}"/>
              </a:ext>
            </a:extLst>
          </p:cNvPr>
          <p:cNvSpPr>
            <a:spLocks noGrp="1"/>
          </p:cNvSpPr>
          <p:nvPr>
            <p:ph type="title"/>
          </p:nvPr>
        </p:nvSpPr>
        <p:spPr>
          <a:xfrm>
            <a:off x="838200" y="1"/>
            <a:ext cx="10515600" cy="829993"/>
          </a:xfrm>
        </p:spPr>
        <p:txBody>
          <a:bodyPr>
            <a:normAutofit/>
          </a:bodyPr>
          <a:lstStyle/>
          <a:p>
            <a:r>
              <a:rPr lang="en-US" sz="3200" b="1" dirty="0"/>
              <a:t>Triacylglycerols</a:t>
            </a:r>
            <a:endParaRPr lang="en-US" sz="3200" dirty="0"/>
          </a:p>
        </p:txBody>
      </p:sp>
      <p:sp>
        <p:nvSpPr>
          <p:cNvPr id="3" name="Content Placeholder 2">
            <a:extLst>
              <a:ext uri="{FF2B5EF4-FFF2-40B4-BE49-F238E27FC236}">
                <a16:creationId xmlns:a16="http://schemas.microsoft.com/office/drawing/2014/main" id="{71152943-FF51-4293-9F23-7735AAF9700C}"/>
              </a:ext>
            </a:extLst>
          </p:cNvPr>
          <p:cNvSpPr>
            <a:spLocks noGrp="1"/>
          </p:cNvSpPr>
          <p:nvPr>
            <p:ph idx="1"/>
          </p:nvPr>
        </p:nvSpPr>
        <p:spPr>
          <a:xfrm>
            <a:off x="838200" y="1012874"/>
            <a:ext cx="10515600" cy="5164089"/>
          </a:xfrm>
        </p:spPr>
        <p:txBody>
          <a:bodyPr>
            <a:normAutofit/>
          </a:bodyPr>
          <a:lstStyle/>
          <a:p>
            <a:pPr algn="just">
              <a:lnSpc>
                <a:spcPct val="150000"/>
              </a:lnSpc>
            </a:pPr>
            <a:r>
              <a:rPr lang="en-US" sz="2400" b="1" dirty="0"/>
              <a:t>Adipocytes of adipose tissue—predominantly found in the subcutaneous layer and in the abdominal cavity—are specialized for storage of triacylglycerols.</a:t>
            </a:r>
            <a:r>
              <a:rPr lang="en-US" sz="2400" dirty="0"/>
              <a:t> </a:t>
            </a:r>
          </a:p>
          <a:p>
            <a:pPr algn="just">
              <a:lnSpc>
                <a:spcPct val="150000"/>
              </a:lnSpc>
            </a:pPr>
            <a:r>
              <a:rPr lang="en-US" sz="2400" dirty="0"/>
              <a:t>The fat is stored in the form of globules dispersed in the entire cytoplasm. </a:t>
            </a:r>
          </a:p>
          <a:p>
            <a:pPr algn="just">
              <a:lnSpc>
                <a:spcPct val="150000"/>
              </a:lnSpc>
            </a:pPr>
            <a:r>
              <a:rPr lang="en-US" sz="2400" dirty="0"/>
              <a:t>And surprisingly, triacylglycerols are not the structural components of biological membranes.</a:t>
            </a:r>
          </a:p>
        </p:txBody>
      </p:sp>
      <p:sp>
        <p:nvSpPr>
          <p:cNvPr id="5" name="Footer Placeholder 4">
            <a:extLst>
              <a:ext uri="{FF2B5EF4-FFF2-40B4-BE49-F238E27FC236}">
                <a16:creationId xmlns:a16="http://schemas.microsoft.com/office/drawing/2014/main" id="{F8B9B8C9-F4D1-4909-BB22-65436A03E7A6}"/>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05D44093-A854-4885-ACC1-B1FD4692FE12}"/>
              </a:ext>
            </a:extLst>
          </p:cNvPr>
          <p:cNvSpPr>
            <a:spLocks noGrp="1"/>
          </p:cNvSpPr>
          <p:nvPr>
            <p:ph type="sldNum" sz="quarter" idx="12"/>
          </p:nvPr>
        </p:nvSpPr>
        <p:spPr/>
        <p:txBody>
          <a:bodyPr/>
          <a:lstStyle/>
          <a:p>
            <a:fld id="{99DD7854-44FB-44E0-95A2-F323E40DB6E9}" type="slidenum">
              <a:rPr lang="en-US" smtClean="0"/>
              <a:t>31</a:t>
            </a:fld>
            <a:endParaRPr lang="en-US"/>
          </a:p>
        </p:txBody>
      </p:sp>
      <p:sp>
        <p:nvSpPr>
          <p:cNvPr id="4" name="Date Placeholder 3">
            <a:extLst>
              <a:ext uri="{FF2B5EF4-FFF2-40B4-BE49-F238E27FC236}">
                <a16:creationId xmlns:a16="http://schemas.microsoft.com/office/drawing/2014/main" id="{46011BCD-5556-464E-9761-D61584F08B11}"/>
              </a:ext>
            </a:extLst>
          </p:cNvPr>
          <p:cNvSpPr>
            <a:spLocks noGrp="1"/>
          </p:cNvSpPr>
          <p:nvPr>
            <p:ph type="dt" sz="half" idx="10"/>
          </p:nvPr>
        </p:nvSpPr>
        <p:spPr/>
        <p:txBody>
          <a:bodyPr/>
          <a:lstStyle/>
          <a:p>
            <a:fld id="{3AC3D844-8063-4DEE-9174-47E1A434B058}" type="datetime1">
              <a:rPr lang="en-US" smtClean="0"/>
              <a:t>3/10/2024</a:t>
            </a:fld>
            <a:endParaRPr lang="en-US"/>
          </a:p>
        </p:txBody>
      </p:sp>
    </p:spTree>
    <p:extLst>
      <p:ext uri="{BB962C8B-B14F-4D97-AF65-F5344CB8AC3E}">
        <p14:creationId xmlns:p14="http://schemas.microsoft.com/office/powerpoint/2010/main" val="1795742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2860-1ADE-4A61-AA96-66B89CF25BC4}"/>
              </a:ext>
            </a:extLst>
          </p:cNvPr>
          <p:cNvSpPr>
            <a:spLocks noGrp="1"/>
          </p:cNvSpPr>
          <p:nvPr>
            <p:ph type="title"/>
          </p:nvPr>
        </p:nvSpPr>
        <p:spPr>
          <a:xfrm>
            <a:off x="838200" y="1"/>
            <a:ext cx="10515600" cy="801857"/>
          </a:xfrm>
        </p:spPr>
        <p:txBody>
          <a:bodyPr>
            <a:normAutofit/>
          </a:bodyPr>
          <a:lstStyle/>
          <a:p>
            <a:r>
              <a:rPr lang="en-US" sz="3200" b="1" dirty="0"/>
              <a:t>Structures of acylglycerols</a:t>
            </a:r>
          </a:p>
        </p:txBody>
      </p:sp>
      <p:sp>
        <p:nvSpPr>
          <p:cNvPr id="3" name="Content Placeholder 2">
            <a:extLst>
              <a:ext uri="{FF2B5EF4-FFF2-40B4-BE49-F238E27FC236}">
                <a16:creationId xmlns:a16="http://schemas.microsoft.com/office/drawing/2014/main" id="{73E8C85A-C703-4EF6-850A-65EA22305885}"/>
              </a:ext>
            </a:extLst>
          </p:cNvPr>
          <p:cNvSpPr>
            <a:spLocks noGrp="1"/>
          </p:cNvSpPr>
          <p:nvPr>
            <p:ph idx="1"/>
          </p:nvPr>
        </p:nvSpPr>
        <p:spPr>
          <a:xfrm>
            <a:off x="838200" y="914400"/>
            <a:ext cx="10515600" cy="5262563"/>
          </a:xfrm>
        </p:spPr>
        <p:txBody>
          <a:bodyPr>
            <a:normAutofit/>
          </a:bodyPr>
          <a:lstStyle/>
          <a:p>
            <a:pPr algn="just">
              <a:lnSpc>
                <a:spcPct val="150000"/>
              </a:lnSpc>
            </a:pPr>
            <a:r>
              <a:rPr lang="en-US" sz="2400" dirty="0"/>
              <a:t>Monoacylglycerols, diacylglycerols and triacylglycerols, respectively consisting of one, two and three molecules of fatty acids esterified to a molecule of glycerol</a:t>
            </a:r>
          </a:p>
          <a:p>
            <a:pPr algn="just">
              <a:lnSpc>
                <a:spcPct val="150000"/>
              </a:lnSpc>
            </a:pPr>
            <a:r>
              <a:rPr lang="en-US" sz="2400" b="1" dirty="0"/>
              <a:t>Simple triacylglycerols </a:t>
            </a:r>
            <a:r>
              <a:rPr lang="en-US" sz="2400" dirty="0"/>
              <a:t>contain the same type of fatty acid residue at all the three carbons e.g., tristearoyl glycerol or tristearin.</a:t>
            </a:r>
          </a:p>
          <a:p>
            <a:pPr algn="just">
              <a:lnSpc>
                <a:spcPct val="150000"/>
              </a:lnSpc>
            </a:pPr>
            <a:r>
              <a:rPr lang="en-US" sz="2400" b="1" dirty="0"/>
              <a:t>Mixed triacylglycerols </a:t>
            </a:r>
            <a:r>
              <a:rPr lang="en-US" sz="2400" dirty="0"/>
              <a:t>are more common. </a:t>
            </a:r>
          </a:p>
          <a:p>
            <a:pPr algn="just">
              <a:lnSpc>
                <a:spcPct val="150000"/>
              </a:lnSpc>
            </a:pPr>
            <a:r>
              <a:rPr lang="en-US" sz="2400" dirty="0"/>
              <a:t>They contain 2 or 3 different  types of fatty acid residues. </a:t>
            </a:r>
          </a:p>
          <a:p>
            <a:pPr algn="just">
              <a:lnSpc>
                <a:spcPct val="150000"/>
              </a:lnSpc>
            </a:pPr>
            <a:r>
              <a:rPr lang="en-US" sz="2400" dirty="0"/>
              <a:t>In general, fatty acid attached to C1 is saturated, that attached to C2 is unsaturated while that on C3 can be either. </a:t>
            </a:r>
          </a:p>
        </p:txBody>
      </p:sp>
      <p:sp>
        <p:nvSpPr>
          <p:cNvPr id="5" name="Footer Placeholder 4">
            <a:extLst>
              <a:ext uri="{FF2B5EF4-FFF2-40B4-BE49-F238E27FC236}">
                <a16:creationId xmlns:a16="http://schemas.microsoft.com/office/drawing/2014/main" id="{7BE13C72-3D4C-452F-B66D-FECE0CC04E2E}"/>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4A9FB3B7-E8BB-4C5C-871E-A663BCE47DD8}"/>
              </a:ext>
            </a:extLst>
          </p:cNvPr>
          <p:cNvSpPr>
            <a:spLocks noGrp="1"/>
          </p:cNvSpPr>
          <p:nvPr>
            <p:ph type="sldNum" sz="quarter" idx="12"/>
          </p:nvPr>
        </p:nvSpPr>
        <p:spPr/>
        <p:txBody>
          <a:bodyPr/>
          <a:lstStyle/>
          <a:p>
            <a:fld id="{99DD7854-44FB-44E0-95A2-F323E40DB6E9}" type="slidenum">
              <a:rPr lang="en-US" smtClean="0"/>
              <a:t>32</a:t>
            </a:fld>
            <a:endParaRPr lang="en-US"/>
          </a:p>
        </p:txBody>
      </p:sp>
      <p:sp>
        <p:nvSpPr>
          <p:cNvPr id="4" name="Date Placeholder 3">
            <a:extLst>
              <a:ext uri="{FF2B5EF4-FFF2-40B4-BE49-F238E27FC236}">
                <a16:creationId xmlns:a16="http://schemas.microsoft.com/office/drawing/2014/main" id="{D643677B-FAAC-4112-9291-51DDE11E4E17}"/>
              </a:ext>
            </a:extLst>
          </p:cNvPr>
          <p:cNvSpPr>
            <a:spLocks noGrp="1"/>
          </p:cNvSpPr>
          <p:nvPr>
            <p:ph type="dt" sz="half" idx="10"/>
          </p:nvPr>
        </p:nvSpPr>
        <p:spPr/>
        <p:txBody>
          <a:bodyPr/>
          <a:lstStyle/>
          <a:p>
            <a:fld id="{04A9264B-898E-4735-9702-93DEB1CFBD51}" type="datetime1">
              <a:rPr lang="en-US" smtClean="0"/>
              <a:t>3/10/2024</a:t>
            </a:fld>
            <a:endParaRPr lang="en-US"/>
          </a:p>
        </p:txBody>
      </p:sp>
    </p:spTree>
    <p:extLst>
      <p:ext uri="{BB962C8B-B14F-4D97-AF65-F5344CB8AC3E}">
        <p14:creationId xmlns:p14="http://schemas.microsoft.com/office/powerpoint/2010/main" val="2495709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43585-D09D-4D77-841C-5CCD3ADF5835}"/>
              </a:ext>
            </a:extLst>
          </p:cNvPr>
          <p:cNvSpPr>
            <a:spLocks noGrp="1"/>
          </p:cNvSpPr>
          <p:nvPr>
            <p:ph type="title"/>
          </p:nvPr>
        </p:nvSpPr>
        <p:spPr>
          <a:xfrm>
            <a:off x="838200" y="1"/>
            <a:ext cx="10515600" cy="872196"/>
          </a:xfrm>
        </p:spPr>
        <p:txBody>
          <a:bodyPr>
            <a:normAutofit/>
          </a:bodyPr>
          <a:lstStyle/>
          <a:p>
            <a:r>
              <a:rPr lang="en-US" sz="3200" b="1" dirty="0"/>
              <a:t>Properties of triacylglycerols</a:t>
            </a:r>
          </a:p>
        </p:txBody>
      </p:sp>
      <p:sp>
        <p:nvSpPr>
          <p:cNvPr id="3" name="Content Placeholder 2">
            <a:extLst>
              <a:ext uri="{FF2B5EF4-FFF2-40B4-BE49-F238E27FC236}">
                <a16:creationId xmlns:a16="http://schemas.microsoft.com/office/drawing/2014/main" id="{CF1BB084-4E99-4A24-94F3-FD08DA1DA182}"/>
              </a:ext>
            </a:extLst>
          </p:cNvPr>
          <p:cNvSpPr>
            <a:spLocks noGrp="1"/>
          </p:cNvSpPr>
          <p:nvPr>
            <p:ph idx="1"/>
          </p:nvPr>
        </p:nvSpPr>
        <p:spPr>
          <a:xfrm>
            <a:off x="838200" y="998806"/>
            <a:ext cx="10515600" cy="5178157"/>
          </a:xfrm>
        </p:spPr>
        <p:txBody>
          <a:bodyPr>
            <a:normAutofit/>
          </a:bodyPr>
          <a:lstStyle/>
          <a:p>
            <a:pPr marL="514350" indent="-514350" algn="just">
              <a:lnSpc>
                <a:spcPct val="150000"/>
              </a:lnSpc>
              <a:buFont typeface="+mj-lt"/>
              <a:buAutoNum type="arabicPeriod"/>
            </a:pPr>
            <a:r>
              <a:rPr lang="en-US" sz="2400" b="1" dirty="0"/>
              <a:t>Hydrolysis:</a:t>
            </a:r>
            <a:r>
              <a:rPr lang="en-US" sz="2400" dirty="0"/>
              <a:t> Triacylglycerols undergo stepwise enzymatic hydrolysis to finally liberate free fatty acids and glycerol. </a:t>
            </a:r>
          </a:p>
          <a:p>
            <a:pPr algn="just">
              <a:lnSpc>
                <a:spcPct val="150000"/>
              </a:lnSpc>
            </a:pPr>
            <a:r>
              <a:rPr lang="en-US" sz="2400" dirty="0"/>
              <a:t>The process of hydrolysis, catalyzed by lipases is important for digestion of fat in the gastrointestinal tract and fat mobilization from the adipose tissues.</a:t>
            </a:r>
          </a:p>
          <a:p>
            <a:pPr marL="514350" indent="-514350" algn="just">
              <a:lnSpc>
                <a:spcPct val="150000"/>
              </a:lnSpc>
              <a:buFont typeface="+mj-lt"/>
              <a:buAutoNum type="arabicPeriod" startAt="2"/>
            </a:pPr>
            <a:r>
              <a:rPr lang="en-US" sz="2400" b="1" dirty="0"/>
              <a:t>Saponification:</a:t>
            </a:r>
            <a:r>
              <a:rPr lang="en-US" sz="2400" dirty="0"/>
              <a:t> The hydrolysis of triacylglycerols by alkali to produce glycerol and soaps is known as saponification.</a:t>
            </a:r>
          </a:p>
          <a:p>
            <a:pPr algn="just">
              <a:lnSpc>
                <a:spcPct val="150000"/>
              </a:lnSpc>
            </a:pPr>
            <a:r>
              <a:rPr lang="en-US" sz="2400" dirty="0"/>
              <a:t>Triacylglycerol + 3 NaOH                    Glycerol + 3 R-</a:t>
            </a:r>
            <a:r>
              <a:rPr lang="en-US" sz="2400" dirty="0" err="1"/>
              <a:t>COONa</a:t>
            </a:r>
            <a:r>
              <a:rPr lang="en-US" sz="2400" dirty="0"/>
              <a:t> (soaps)</a:t>
            </a:r>
          </a:p>
        </p:txBody>
      </p:sp>
      <p:sp>
        <p:nvSpPr>
          <p:cNvPr id="4" name="Arrow: Right 3">
            <a:extLst>
              <a:ext uri="{FF2B5EF4-FFF2-40B4-BE49-F238E27FC236}">
                <a16:creationId xmlns:a16="http://schemas.microsoft.com/office/drawing/2014/main" id="{B0D98408-55D7-4F92-A7D0-333D095B3E9F}"/>
              </a:ext>
            </a:extLst>
          </p:cNvPr>
          <p:cNvSpPr/>
          <p:nvPr/>
        </p:nvSpPr>
        <p:spPr>
          <a:xfrm>
            <a:off x="4403188" y="4965896"/>
            <a:ext cx="978408" cy="15474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7F5B880-4E69-4C09-AE0B-3D886A9E1DD3}"/>
              </a:ext>
            </a:extLst>
          </p:cNvPr>
          <p:cNvSpPr>
            <a:spLocks noGrp="1"/>
          </p:cNvSpPr>
          <p:nvPr>
            <p:ph type="ftr" sz="quarter" idx="11"/>
          </p:nvPr>
        </p:nvSpPr>
        <p:spPr/>
        <p:txBody>
          <a:bodyPr/>
          <a:lstStyle/>
          <a:p>
            <a:r>
              <a:rPr lang="en-US"/>
              <a:t>Zakir Ahmad</a:t>
            </a:r>
          </a:p>
        </p:txBody>
      </p:sp>
      <p:sp>
        <p:nvSpPr>
          <p:cNvPr id="7" name="Slide Number Placeholder 6">
            <a:extLst>
              <a:ext uri="{FF2B5EF4-FFF2-40B4-BE49-F238E27FC236}">
                <a16:creationId xmlns:a16="http://schemas.microsoft.com/office/drawing/2014/main" id="{D71B2C92-9557-40B4-A074-CC75148881C0}"/>
              </a:ext>
            </a:extLst>
          </p:cNvPr>
          <p:cNvSpPr>
            <a:spLocks noGrp="1"/>
          </p:cNvSpPr>
          <p:nvPr>
            <p:ph type="sldNum" sz="quarter" idx="12"/>
          </p:nvPr>
        </p:nvSpPr>
        <p:spPr/>
        <p:txBody>
          <a:bodyPr/>
          <a:lstStyle/>
          <a:p>
            <a:fld id="{99DD7854-44FB-44E0-95A2-F323E40DB6E9}" type="slidenum">
              <a:rPr lang="en-US" smtClean="0"/>
              <a:t>33</a:t>
            </a:fld>
            <a:endParaRPr lang="en-US"/>
          </a:p>
        </p:txBody>
      </p:sp>
      <p:sp>
        <p:nvSpPr>
          <p:cNvPr id="5" name="Date Placeholder 4">
            <a:extLst>
              <a:ext uri="{FF2B5EF4-FFF2-40B4-BE49-F238E27FC236}">
                <a16:creationId xmlns:a16="http://schemas.microsoft.com/office/drawing/2014/main" id="{1E1B2D65-FA3E-4E5B-82A6-AF19E5640A26}"/>
              </a:ext>
            </a:extLst>
          </p:cNvPr>
          <p:cNvSpPr>
            <a:spLocks noGrp="1"/>
          </p:cNvSpPr>
          <p:nvPr>
            <p:ph type="dt" sz="half" idx="10"/>
          </p:nvPr>
        </p:nvSpPr>
        <p:spPr/>
        <p:txBody>
          <a:bodyPr/>
          <a:lstStyle/>
          <a:p>
            <a:fld id="{0F82EB51-29D0-4A3B-866A-B9BE2465B6F5}" type="datetime1">
              <a:rPr lang="en-US" smtClean="0"/>
              <a:t>3/10/2024</a:t>
            </a:fld>
            <a:endParaRPr lang="en-US"/>
          </a:p>
        </p:txBody>
      </p:sp>
    </p:spTree>
    <p:extLst>
      <p:ext uri="{BB962C8B-B14F-4D97-AF65-F5344CB8AC3E}">
        <p14:creationId xmlns:p14="http://schemas.microsoft.com/office/powerpoint/2010/main" val="405676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337C0-1EDA-421D-972B-4BA1DE644517}"/>
              </a:ext>
            </a:extLst>
          </p:cNvPr>
          <p:cNvSpPr>
            <a:spLocks noGrp="1"/>
          </p:cNvSpPr>
          <p:nvPr>
            <p:ph type="title"/>
          </p:nvPr>
        </p:nvSpPr>
        <p:spPr>
          <a:xfrm>
            <a:off x="838200" y="1"/>
            <a:ext cx="10515600" cy="829993"/>
          </a:xfrm>
        </p:spPr>
        <p:txBody>
          <a:bodyPr>
            <a:normAutofit/>
          </a:bodyPr>
          <a:lstStyle/>
          <a:p>
            <a:r>
              <a:rPr lang="en-US" sz="3200" b="1" dirty="0"/>
              <a:t>Properties of triacylglycerols</a:t>
            </a:r>
            <a:endParaRPr lang="en-US" sz="3200" dirty="0"/>
          </a:p>
        </p:txBody>
      </p:sp>
      <p:sp>
        <p:nvSpPr>
          <p:cNvPr id="3" name="Content Placeholder 2">
            <a:extLst>
              <a:ext uri="{FF2B5EF4-FFF2-40B4-BE49-F238E27FC236}">
                <a16:creationId xmlns:a16="http://schemas.microsoft.com/office/drawing/2014/main" id="{17AD8A9C-371C-4069-85B2-DA10C4646566}"/>
              </a:ext>
            </a:extLst>
          </p:cNvPr>
          <p:cNvSpPr>
            <a:spLocks noGrp="1"/>
          </p:cNvSpPr>
          <p:nvPr>
            <p:ph idx="1"/>
          </p:nvPr>
        </p:nvSpPr>
        <p:spPr>
          <a:xfrm>
            <a:off x="838200" y="928468"/>
            <a:ext cx="10515600" cy="5248495"/>
          </a:xfrm>
        </p:spPr>
        <p:txBody>
          <a:bodyPr>
            <a:normAutofit fontScale="92500" lnSpcReduction="20000"/>
          </a:bodyPr>
          <a:lstStyle/>
          <a:p>
            <a:pPr marL="514350" indent="-514350" algn="just">
              <a:lnSpc>
                <a:spcPct val="150000"/>
              </a:lnSpc>
              <a:buFont typeface="+mj-lt"/>
              <a:buAutoNum type="arabicPeriod" startAt="3"/>
            </a:pPr>
            <a:r>
              <a:rPr lang="en-US" sz="2400" b="1" dirty="0"/>
              <a:t>Rancidity:</a:t>
            </a:r>
            <a:r>
              <a:rPr lang="en-US" sz="2400" dirty="0"/>
              <a:t> </a:t>
            </a:r>
            <a:r>
              <a:rPr lang="en-US" sz="2400" b="1" dirty="0"/>
              <a:t>Rancidity is the term used to represent the deterioration of fats and oils resulting in an unpleasant taste. </a:t>
            </a:r>
          </a:p>
          <a:p>
            <a:pPr algn="just">
              <a:lnSpc>
                <a:spcPct val="150000"/>
              </a:lnSpc>
            </a:pPr>
            <a:r>
              <a:rPr lang="en-US" sz="2400" dirty="0"/>
              <a:t>Fats containing unsaturated fatty acids are more susceptible to rancidity.</a:t>
            </a:r>
          </a:p>
          <a:p>
            <a:pPr algn="just">
              <a:lnSpc>
                <a:spcPct val="150000"/>
              </a:lnSpc>
            </a:pPr>
            <a:r>
              <a:rPr lang="en-US" sz="2400" dirty="0"/>
              <a:t>Rancidity occurs when fats and oils are exposed to air, moisture, light, bacteria etc. </a:t>
            </a:r>
          </a:p>
          <a:p>
            <a:pPr algn="just">
              <a:lnSpc>
                <a:spcPct val="150000"/>
              </a:lnSpc>
            </a:pPr>
            <a:r>
              <a:rPr lang="en-US" sz="2400" b="1" dirty="0"/>
              <a:t>Hydrolytic rancidity</a:t>
            </a:r>
            <a:r>
              <a:rPr lang="en-US" sz="2400" dirty="0"/>
              <a:t> occurs due to partial hydrolysis of triacylglycerols by bacterial enzymes. </a:t>
            </a:r>
          </a:p>
          <a:p>
            <a:pPr algn="just">
              <a:lnSpc>
                <a:spcPct val="150000"/>
              </a:lnSpc>
            </a:pPr>
            <a:r>
              <a:rPr lang="en-US" sz="2400" b="1" dirty="0"/>
              <a:t>Oxidative rancidity </a:t>
            </a:r>
            <a:r>
              <a:rPr lang="en-US" sz="2400" dirty="0"/>
              <a:t>is due to oxidation of unsaturated fatty acids. </a:t>
            </a:r>
          </a:p>
          <a:p>
            <a:pPr algn="just">
              <a:lnSpc>
                <a:spcPct val="150000"/>
              </a:lnSpc>
            </a:pPr>
            <a:r>
              <a:rPr lang="en-US" sz="2400" dirty="0"/>
              <a:t>This results in the formation of unpleasant products such as dicarboxylic acids, aldehydes, ketones etc. </a:t>
            </a:r>
          </a:p>
          <a:p>
            <a:pPr algn="just">
              <a:lnSpc>
                <a:spcPct val="150000"/>
              </a:lnSpc>
            </a:pPr>
            <a:r>
              <a:rPr lang="en-US" sz="2400" dirty="0"/>
              <a:t>Rancid fats and oils are unsuitable for human consumption.</a:t>
            </a:r>
          </a:p>
        </p:txBody>
      </p:sp>
      <p:sp>
        <p:nvSpPr>
          <p:cNvPr id="5" name="Footer Placeholder 4">
            <a:extLst>
              <a:ext uri="{FF2B5EF4-FFF2-40B4-BE49-F238E27FC236}">
                <a16:creationId xmlns:a16="http://schemas.microsoft.com/office/drawing/2014/main" id="{5F65D43E-60E7-4991-B511-01CF2B7AA973}"/>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817FF350-A366-4C0C-8CC6-49B5F6C37E20}"/>
              </a:ext>
            </a:extLst>
          </p:cNvPr>
          <p:cNvSpPr>
            <a:spLocks noGrp="1"/>
          </p:cNvSpPr>
          <p:nvPr>
            <p:ph type="sldNum" sz="quarter" idx="12"/>
          </p:nvPr>
        </p:nvSpPr>
        <p:spPr/>
        <p:txBody>
          <a:bodyPr/>
          <a:lstStyle/>
          <a:p>
            <a:fld id="{99DD7854-44FB-44E0-95A2-F323E40DB6E9}" type="slidenum">
              <a:rPr lang="en-US" smtClean="0"/>
              <a:t>34</a:t>
            </a:fld>
            <a:endParaRPr lang="en-US"/>
          </a:p>
        </p:txBody>
      </p:sp>
      <p:sp>
        <p:nvSpPr>
          <p:cNvPr id="4" name="Date Placeholder 3">
            <a:extLst>
              <a:ext uri="{FF2B5EF4-FFF2-40B4-BE49-F238E27FC236}">
                <a16:creationId xmlns:a16="http://schemas.microsoft.com/office/drawing/2014/main" id="{811F163A-212A-4BA9-AB88-475FE48DD535}"/>
              </a:ext>
            </a:extLst>
          </p:cNvPr>
          <p:cNvSpPr>
            <a:spLocks noGrp="1"/>
          </p:cNvSpPr>
          <p:nvPr>
            <p:ph type="dt" sz="half" idx="10"/>
          </p:nvPr>
        </p:nvSpPr>
        <p:spPr/>
        <p:txBody>
          <a:bodyPr/>
          <a:lstStyle/>
          <a:p>
            <a:fld id="{6C6E396A-7C9C-4950-A402-01C910175268}" type="datetime1">
              <a:rPr lang="en-US" smtClean="0"/>
              <a:t>3/10/2024</a:t>
            </a:fld>
            <a:endParaRPr lang="en-US"/>
          </a:p>
        </p:txBody>
      </p:sp>
    </p:spTree>
    <p:extLst>
      <p:ext uri="{BB962C8B-B14F-4D97-AF65-F5344CB8AC3E}">
        <p14:creationId xmlns:p14="http://schemas.microsoft.com/office/powerpoint/2010/main" val="352710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27DD4-50ED-4BC7-A945-0AD31902101A}"/>
              </a:ext>
            </a:extLst>
          </p:cNvPr>
          <p:cNvSpPr>
            <a:spLocks noGrp="1"/>
          </p:cNvSpPr>
          <p:nvPr>
            <p:ph type="title"/>
          </p:nvPr>
        </p:nvSpPr>
        <p:spPr>
          <a:xfrm>
            <a:off x="838200" y="1"/>
            <a:ext cx="10515600" cy="900331"/>
          </a:xfrm>
        </p:spPr>
        <p:txBody>
          <a:bodyPr>
            <a:normAutofit/>
          </a:bodyPr>
          <a:lstStyle/>
          <a:p>
            <a:r>
              <a:rPr lang="en-US" sz="3200" b="1" dirty="0"/>
              <a:t>Properties of triacylglycerols</a:t>
            </a:r>
            <a:endParaRPr lang="en-US" sz="3200" dirty="0"/>
          </a:p>
        </p:txBody>
      </p:sp>
      <p:sp>
        <p:nvSpPr>
          <p:cNvPr id="3" name="Content Placeholder 2">
            <a:extLst>
              <a:ext uri="{FF2B5EF4-FFF2-40B4-BE49-F238E27FC236}">
                <a16:creationId xmlns:a16="http://schemas.microsoft.com/office/drawing/2014/main" id="{CBA23865-DC86-41F4-A649-56BD67C29EA6}"/>
              </a:ext>
            </a:extLst>
          </p:cNvPr>
          <p:cNvSpPr>
            <a:spLocks noGrp="1"/>
          </p:cNvSpPr>
          <p:nvPr>
            <p:ph idx="1"/>
          </p:nvPr>
        </p:nvSpPr>
        <p:spPr>
          <a:xfrm>
            <a:off x="838200" y="1012874"/>
            <a:ext cx="10515600" cy="5164089"/>
          </a:xfrm>
        </p:spPr>
        <p:txBody>
          <a:bodyPr>
            <a:normAutofit/>
          </a:bodyPr>
          <a:lstStyle/>
          <a:p>
            <a:pPr algn="just">
              <a:lnSpc>
                <a:spcPct val="150000"/>
              </a:lnSpc>
            </a:pPr>
            <a:r>
              <a:rPr lang="en-US" sz="2400" dirty="0"/>
              <a:t>Trace amounts of antioxidants such as tocopherols (vitamin E), hydroquinone, gallic acid and alpha-naphthol are added to the commercial preparations of fats and oils to prevent rancidity. </a:t>
            </a:r>
          </a:p>
          <a:p>
            <a:pPr algn="just">
              <a:lnSpc>
                <a:spcPct val="150000"/>
              </a:lnSpc>
            </a:pPr>
            <a:r>
              <a:rPr lang="en-US" sz="2400" b="1" dirty="0"/>
              <a:t>Propyl gallate, butylated hydroxy anisole (BHA) and butylated hydroxy-toluene (BHT) </a:t>
            </a:r>
            <a:r>
              <a:rPr lang="en-US" sz="2400" dirty="0"/>
              <a:t>are the antioxidants used in food preservation.</a:t>
            </a:r>
          </a:p>
        </p:txBody>
      </p:sp>
      <p:sp>
        <p:nvSpPr>
          <p:cNvPr id="5" name="Footer Placeholder 4">
            <a:extLst>
              <a:ext uri="{FF2B5EF4-FFF2-40B4-BE49-F238E27FC236}">
                <a16:creationId xmlns:a16="http://schemas.microsoft.com/office/drawing/2014/main" id="{1B10CBB3-AAFE-4DAE-9E8A-41CD384DA1D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A609120C-2EFA-4850-8CA1-CC479DD4EDD8}"/>
              </a:ext>
            </a:extLst>
          </p:cNvPr>
          <p:cNvSpPr>
            <a:spLocks noGrp="1"/>
          </p:cNvSpPr>
          <p:nvPr>
            <p:ph type="sldNum" sz="quarter" idx="12"/>
          </p:nvPr>
        </p:nvSpPr>
        <p:spPr/>
        <p:txBody>
          <a:bodyPr/>
          <a:lstStyle/>
          <a:p>
            <a:fld id="{99DD7854-44FB-44E0-95A2-F323E40DB6E9}" type="slidenum">
              <a:rPr lang="en-US" smtClean="0"/>
              <a:t>35</a:t>
            </a:fld>
            <a:endParaRPr lang="en-US"/>
          </a:p>
        </p:txBody>
      </p:sp>
      <p:sp>
        <p:nvSpPr>
          <p:cNvPr id="4" name="Date Placeholder 3">
            <a:extLst>
              <a:ext uri="{FF2B5EF4-FFF2-40B4-BE49-F238E27FC236}">
                <a16:creationId xmlns:a16="http://schemas.microsoft.com/office/drawing/2014/main" id="{E1C51305-EBEF-4F00-BEBF-F64D9EDDEFE3}"/>
              </a:ext>
            </a:extLst>
          </p:cNvPr>
          <p:cNvSpPr>
            <a:spLocks noGrp="1"/>
          </p:cNvSpPr>
          <p:nvPr>
            <p:ph type="dt" sz="half" idx="10"/>
          </p:nvPr>
        </p:nvSpPr>
        <p:spPr/>
        <p:txBody>
          <a:bodyPr/>
          <a:lstStyle/>
          <a:p>
            <a:fld id="{DE1F12DF-0774-40C8-84E9-FFFCC0C8DE35}" type="datetime1">
              <a:rPr lang="en-US" smtClean="0"/>
              <a:t>3/10/2024</a:t>
            </a:fld>
            <a:endParaRPr lang="en-US"/>
          </a:p>
        </p:txBody>
      </p:sp>
    </p:spTree>
    <p:extLst>
      <p:ext uri="{BB962C8B-B14F-4D97-AF65-F5344CB8AC3E}">
        <p14:creationId xmlns:p14="http://schemas.microsoft.com/office/powerpoint/2010/main" val="1233551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94EF-F476-491A-A87C-7E31EF7E583E}"/>
              </a:ext>
            </a:extLst>
          </p:cNvPr>
          <p:cNvSpPr>
            <a:spLocks noGrp="1"/>
          </p:cNvSpPr>
          <p:nvPr>
            <p:ph type="title"/>
          </p:nvPr>
        </p:nvSpPr>
        <p:spPr>
          <a:xfrm>
            <a:off x="838200" y="1"/>
            <a:ext cx="10515600" cy="844061"/>
          </a:xfrm>
        </p:spPr>
        <p:txBody>
          <a:bodyPr>
            <a:normAutofit/>
          </a:bodyPr>
          <a:lstStyle/>
          <a:p>
            <a:r>
              <a:rPr lang="en-US" sz="3200" b="1" dirty="0"/>
              <a:t>Properties of triacylglycerols</a:t>
            </a:r>
            <a:endParaRPr lang="en-US" sz="3200" dirty="0"/>
          </a:p>
        </p:txBody>
      </p:sp>
      <p:sp>
        <p:nvSpPr>
          <p:cNvPr id="3" name="Content Placeholder 2">
            <a:extLst>
              <a:ext uri="{FF2B5EF4-FFF2-40B4-BE49-F238E27FC236}">
                <a16:creationId xmlns:a16="http://schemas.microsoft.com/office/drawing/2014/main" id="{2105A4B0-1764-4120-B076-7AC3601F270A}"/>
              </a:ext>
            </a:extLst>
          </p:cNvPr>
          <p:cNvSpPr>
            <a:spLocks noGrp="1"/>
          </p:cNvSpPr>
          <p:nvPr>
            <p:ph idx="1"/>
          </p:nvPr>
        </p:nvSpPr>
        <p:spPr>
          <a:xfrm>
            <a:off x="838200" y="984738"/>
            <a:ext cx="10515600" cy="5192225"/>
          </a:xfrm>
        </p:spPr>
        <p:txBody>
          <a:bodyPr>
            <a:normAutofit/>
          </a:bodyPr>
          <a:lstStyle/>
          <a:p>
            <a:pPr marL="514350" indent="-514350" algn="just">
              <a:lnSpc>
                <a:spcPct val="150000"/>
              </a:lnSpc>
              <a:buFont typeface="+mj-lt"/>
              <a:buAutoNum type="arabicPeriod" startAt="4"/>
            </a:pPr>
            <a:r>
              <a:rPr lang="en-US" sz="2400" b="1" dirty="0"/>
              <a:t>Lipid peroxidation in vivo:</a:t>
            </a:r>
            <a:r>
              <a:rPr lang="en-US" sz="2400" dirty="0"/>
              <a:t> In the living cells, lipids undergo oxidation to produce peroxides and free radicals which can damage the tissue. </a:t>
            </a:r>
          </a:p>
          <a:p>
            <a:pPr algn="just">
              <a:lnSpc>
                <a:spcPct val="150000"/>
              </a:lnSpc>
            </a:pPr>
            <a:r>
              <a:rPr lang="en-US" sz="2400" dirty="0"/>
              <a:t>The free radicals are believed to </a:t>
            </a:r>
            <a:r>
              <a:rPr lang="en-US" sz="2400" b="1" dirty="0"/>
              <a:t>cause inflammatory diseases, ageing, cancer, atherosclerosis etc. </a:t>
            </a:r>
          </a:p>
          <a:p>
            <a:pPr algn="just">
              <a:lnSpc>
                <a:spcPct val="150000"/>
              </a:lnSpc>
            </a:pPr>
            <a:r>
              <a:rPr lang="en-US" sz="2400" dirty="0"/>
              <a:t>It is fortunate that the cells possess antioxidants such as </a:t>
            </a:r>
            <a:r>
              <a:rPr lang="en-US" sz="2400" b="1" dirty="0"/>
              <a:t>vitamin E and superoxide dismutase to prevent in vivo lipid peroxidation</a:t>
            </a:r>
          </a:p>
        </p:txBody>
      </p:sp>
      <p:sp>
        <p:nvSpPr>
          <p:cNvPr id="5" name="Footer Placeholder 4">
            <a:extLst>
              <a:ext uri="{FF2B5EF4-FFF2-40B4-BE49-F238E27FC236}">
                <a16:creationId xmlns:a16="http://schemas.microsoft.com/office/drawing/2014/main" id="{D4C51800-7556-40D5-8F19-3D64ED93B7FC}"/>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D703E8AE-DE5E-43A2-B587-8FAB74A2994E}"/>
              </a:ext>
            </a:extLst>
          </p:cNvPr>
          <p:cNvSpPr>
            <a:spLocks noGrp="1"/>
          </p:cNvSpPr>
          <p:nvPr>
            <p:ph type="sldNum" sz="quarter" idx="12"/>
          </p:nvPr>
        </p:nvSpPr>
        <p:spPr/>
        <p:txBody>
          <a:bodyPr/>
          <a:lstStyle/>
          <a:p>
            <a:fld id="{99DD7854-44FB-44E0-95A2-F323E40DB6E9}" type="slidenum">
              <a:rPr lang="en-US" smtClean="0"/>
              <a:t>36</a:t>
            </a:fld>
            <a:endParaRPr lang="en-US"/>
          </a:p>
        </p:txBody>
      </p:sp>
      <p:sp>
        <p:nvSpPr>
          <p:cNvPr id="4" name="Date Placeholder 3">
            <a:extLst>
              <a:ext uri="{FF2B5EF4-FFF2-40B4-BE49-F238E27FC236}">
                <a16:creationId xmlns:a16="http://schemas.microsoft.com/office/drawing/2014/main" id="{FA010137-C14E-4CCA-A581-B34EA2DBC829}"/>
              </a:ext>
            </a:extLst>
          </p:cNvPr>
          <p:cNvSpPr>
            <a:spLocks noGrp="1"/>
          </p:cNvSpPr>
          <p:nvPr>
            <p:ph type="dt" sz="half" idx="10"/>
          </p:nvPr>
        </p:nvSpPr>
        <p:spPr/>
        <p:txBody>
          <a:bodyPr/>
          <a:lstStyle/>
          <a:p>
            <a:fld id="{3C5FA15B-33F5-476C-974F-6ECEA3E944C8}" type="datetime1">
              <a:rPr lang="en-US" smtClean="0"/>
              <a:t>3/10/2024</a:t>
            </a:fld>
            <a:endParaRPr lang="en-US"/>
          </a:p>
        </p:txBody>
      </p:sp>
    </p:spTree>
    <p:extLst>
      <p:ext uri="{BB962C8B-B14F-4D97-AF65-F5344CB8AC3E}">
        <p14:creationId xmlns:p14="http://schemas.microsoft.com/office/powerpoint/2010/main" val="1196758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4BB1A-0254-46AF-996F-000F64199484}"/>
              </a:ext>
            </a:extLst>
          </p:cNvPr>
          <p:cNvSpPr>
            <a:spLocks noGrp="1"/>
          </p:cNvSpPr>
          <p:nvPr>
            <p:ph type="title"/>
          </p:nvPr>
        </p:nvSpPr>
        <p:spPr>
          <a:xfrm>
            <a:off x="838200" y="1"/>
            <a:ext cx="10515600" cy="801857"/>
          </a:xfrm>
        </p:spPr>
        <p:txBody>
          <a:bodyPr>
            <a:normAutofit/>
          </a:bodyPr>
          <a:lstStyle/>
          <a:p>
            <a:r>
              <a:rPr lang="en-US" sz="3200" b="1" dirty="0"/>
              <a:t>Tests to check purity of fats and oils</a:t>
            </a:r>
          </a:p>
        </p:txBody>
      </p:sp>
      <p:sp>
        <p:nvSpPr>
          <p:cNvPr id="3" name="Content Placeholder 2">
            <a:extLst>
              <a:ext uri="{FF2B5EF4-FFF2-40B4-BE49-F238E27FC236}">
                <a16:creationId xmlns:a16="http://schemas.microsoft.com/office/drawing/2014/main" id="{8D5D8695-2ADF-4C00-8EDC-9A3074D2E487}"/>
              </a:ext>
            </a:extLst>
          </p:cNvPr>
          <p:cNvSpPr>
            <a:spLocks noGrp="1"/>
          </p:cNvSpPr>
          <p:nvPr>
            <p:ph sz="half" idx="1"/>
          </p:nvPr>
        </p:nvSpPr>
        <p:spPr>
          <a:xfrm>
            <a:off x="351692" y="998806"/>
            <a:ext cx="6839522" cy="5178157"/>
          </a:xfrm>
        </p:spPr>
        <p:txBody>
          <a:bodyPr>
            <a:normAutofit/>
          </a:bodyPr>
          <a:lstStyle/>
          <a:p>
            <a:pPr algn="just"/>
            <a:r>
              <a:rPr lang="en-US" sz="2400" b="1" dirty="0"/>
              <a:t>Iodine number:</a:t>
            </a:r>
            <a:r>
              <a:rPr lang="en-US" sz="2400" dirty="0"/>
              <a:t> It is the </a:t>
            </a:r>
            <a:r>
              <a:rPr lang="en-US" sz="2400" b="1" dirty="0"/>
              <a:t>number grams of iodine absorbed by 100 g of fat or oil.</a:t>
            </a:r>
            <a:r>
              <a:rPr lang="en-US" sz="2400" dirty="0"/>
              <a:t> </a:t>
            </a:r>
          </a:p>
          <a:p>
            <a:pPr algn="just"/>
            <a:r>
              <a:rPr lang="en-US" sz="2400" b="1" dirty="0"/>
              <a:t>Iodine number is useful to know the relative unsaturation of fats and is directly proportional to the content of unsaturated fatty acids. </a:t>
            </a:r>
          </a:p>
          <a:p>
            <a:pPr algn="just"/>
            <a:r>
              <a:rPr lang="en-US" sz="2400" dirty="0"/>
              <a:t>Thus lower is the iodine number, less is the degree of unsaturation. </a:t>
            </a:r>
          </a:p>
          <a:p>
            <a:pPr algn="just"/>
            <a:r>
              <a:rPr lang="en-US" sz="2400" dirty="0"/>
              <a:t>Determination of iodine number will help to </a:t>
            </a:r>
            <a:r>
              <a:rPr lang="en-US" sz="2400" b="1" dirty="0"/>
              <a:t>know the degree of adulteration of a given oil.</a:t>
            </a:r>
          </a:p>
        </p:txBody>
      </p:sp>
      <p:pic>
        <p:nvPicPr>
          <p:cNvPr id="6" name="Content Placeholder 5">
            <a:extLst>
              <a:ext uri="{FF2B5EF4-FFF2-40B4-BE49-F238E27FC236}">
                <a16:creationId xmlns:a16="http://schemas.microsoft.com/office/drawing/2014/main" id="{A2382E00-318C-4B72-8E60-6957B700C0ED}"/>
              </a:ext>
            </a:extLst>
          </p:cNvPr>
          <p:cNvPicPr>
            <a:picLocks noGrp="1" noChangeAspect="1"/>
          </p:cNvPicPr>
          <p:nvPr>
            <p:ph sz="half" idx="2"/>
          </p:nvPr>
        </p:nvPicPr>
        <p:blipFill>
          <a:blip r:embed="rId2"/>
          <a:stretch>
            <a:fillRect/>
          </a:stretch>
        </p:blipFill>
        <p:spPr>
          <a:xfrm>
            <a:off x="7408190" y="801858"/>
            <a:ext cx="4432118" cy="4529559"/>
          </a:xfrm>
          <a:prstGeom prst="rect">
            <a:avLst/>
          </a:prstGeom>
        </p:spPr>
      </p:pic>
      <p:sp>
        <p:nvSpPr>
          <p:cNvPr id="8" name="Footer Placeholder 7">
            <a:extLst>
              <a:ext uri="{FF2B5EF4-FFF2-40B4-BE49-F238E27FC236}">
                <a16:creationId xmlns:a16="http://schemas.microsoft.com/office/drawing/2014/main" id="{DDC0B2E9-4782-419D-99D3-7B10800696B4}"/>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7D7FA97D-48D3-4B72-840F-B0A929824F04}"/>
              </a:ext>
            </a:extLst>
          </p:cNvPr>
          <p:cNvSpPr>
            <a:spLocks noGrp="1"/>
          </p:cNvSpPr>
          <p:nvPr>
            <p:ph type="sldNum" sz="quarter" idx="12"/>
          </p:nvPr>
        </p:nvSpPr>
        <p:spPr/>
        <p:txBody>
          <a:bodyPr/>
          <a:lstStyle/>
          <a:p>
            <a:fld id="{99DD7854-44FB-44E0-95A2-F323E40DB6E9}" type="slidenum">
              <a:rPr lang="en-US" smtClean="0"/>
              <a:t>37</a:t>
            </a:fld>
            <a:endParaRPr lang="en-US"/>
          </a:p>
        </p:txBody>
      </p:sp>
      <p:sp>
        <p:nvSpPr>
          <p:cNvPr id="4" name="Date Placeholder 3">
            <a:extLst>
              <a:ext uri="{FF2B5EF4-FFF2-40B4-BE49-F238E27FC236}">
                <a16:creationId xmlns:a16="http://schemas.microsoft.com/office/drawing/2014/main" id="{39C867C2-E70C-4D61-A6C7-AB823C638B7B}"/>
              </a:ext>
            </a:extLst>
          </p:cNvPr>
          <p:cNvSpPr>
            <a:spLocks noGrp="1"/>
          </p:cNvSpPr>
          <p:nvPr>
            <p:ph type="dt" sz="half" idx="10"/>
          </p:nvPr>
        </p:nvSpPr>
        <p:spPr/>
        <p:txBody>
          <a:bodyPr/>
          <a:lstStyle/>
          <a:p>
            <a:fld id="{D4102B43-DC48-42F7-A7BE-3404DA8C69A2}" type="datetime1">
              <a:rPr lang="en-US" smtClean="0"/>
              <a:t>3/10/2024</a:t>
            </a:fld>
            <a:endParaRPr lang="en-US"/>
          </a:p>
        </p:txBody>
      </p:sp>
    </p:spTree>
    <p:extLst>
      <p:ext uri="{BB962C8B-B14F-4D97-AF65-F5344CB8AC3E}">
        <p14:creationId xmlns:p14="http://schemas.microsoft.com/office/powerpoint/2010/main" val="566643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8B87A-1124-4A5F-AA33-AEB30E6FE241}"/>
              </a:ext>
            </a:extLst>
          </p:cNvPr>
          <p:cNvSpPr>
            <a:spLocks noGrp="1"/>
          </p:cNvSpPr>
          <p:nvPr>
            <p:ph type="title"/>
          </p:nvPr>
        </p:nvSpPr>
        <p:spPr>
          <a:xfrm>
            <a:off x="838200" y="1"/>
            <a:ext cx="10515600" cy="914399"/>
          </a:xfrm>
        </p:spPr>
        <p:txBody>
          <a:bodyPr>
            <a:normAutofit/>
          </a:bodyPr>
          <a:lstStyle/>
          <a:p>
            <a:r>
              <a:rPr lang="en-US" sz="3200" b="1" dirty="0"/>
              <a:t>Saponification number</a:t>
            </a:r>
          </a:p>
        </p:txBody>
      </p:sp>
      <p:sp>
        <p:nvSpPr>
          <p:cNvPr id="3" name="Content Placeholder 2">
            <a:extLst>
              <a:ext uri="{FF2B5EF4-FFF2-40B4-BE49-F238E27FC236}">
                <a16:creationId xmlns:a16="http://schemas.microsoft.com/office/drawing/2014/main" id="{6E58ECA6-61C4-40E2-8D85-CEBBB0199C98}"/>
              </a:ext>
            </a:extLst>
          </p:cNvPr>
          <p:cNvSpPr>
            <a:spLocks noGrp="1"/>
          </p:cNvSpPr>
          <p:nvPr>
            <p:ph idx="1"/>
          </p:nvPr>
        </p:nvSpPr>
        <p:spPr>
          <a:xfrm>
            <a:off x="838200" y="1026942"/>
            <a:ext cx="10515600" cy="5150021"/>
          </a:xfrm>
        </p:spPr>
        <p:txBody>
          <a:bodyPr>
            <a:normAutofit fontScale="92500"/>
          </a:bodyPr>
          <a:lstStyle/>
          <a:p>
            <a:pPr algn="just">
              <a:lnSpc>
                <a:spcPct val="150000"/>
              </a:lnSpc>
            </a:pPr>
            <a:r>
              <a:rPr lang="en-US" sz="2400" dirty="0"/>
              <a:t>The </a:t>
            </a:r>
            <a:r>
              <a:rPr lang="en-US" sz="2400" b="1" dirty="0"/>
              <a:t>number of mg of KOH required to hydrolyze (saponify) one gram of fat or oil. </a:t>
            </a:r>
          </a:p>
          <a:p>
            <a:pPr algn="just">
              <a:lnSpc>
                <a:spcPct val="150000"/>
              </a:lnSpc>
            </a:pPr>
            <a:r>
              <a:rPr lang="en-US" sz="2400" dirty="0"/>
              <a:t>Saponification number is a </a:t>
            </a:r>
            <a:r>
              <a:rPr lang="en-US" sz="2400" b="1" dirty="0"/>
              <a:t>measure of the average molecular size of the fatty acids present. </a:t>
            </a:r>
          </a:p>
          <a:p>
            <a:pPr algn="just">
              <a:lnSpc>
                <a:spcPct val="150000"/>
              </a:lnSpc>
            </a:pPr>
            <a:r>
              <a:rPr lang="en-US" sz="2400" dirty="0"/>
              <a:t>The value is higher for fats containing short chain fatty acids. </a:t>
            </a:r>
          </a:p>
          <a:p>
            <a:pPr algn="just">
              <a:lnSpc>
                <a:spcPct val="150000"/>
              </a:lnSpc>
            </a:pPr>
            <a:r>
              <a:rPr lang="en-US" sz="2400" dirty="0"/>
              <a:t>The saponification numbers of a few fats and oils are given below</a:t>
            </a:r>
          </a:p>
          <a:p>
            <a:pPr algn="just">
              <a:lnSpc>
                <a:spcPct val="150000"/>
              </a:lnSpc>
            </a:pPr>
            <a:r>
              <a:rPr lang="en-US" sz="2400" b="1" dirty="0"/>
              <a:t>Human fat: 195–200</a:t>
            </a:r>
            <a:r>
              <a:rPr lang="en-US" sz="2400" dirty="0"/>
              <a:t> </a:t>
            </a:r>
          </a:p>
          <a:p>
            <a:pPr algn="just">
              <a:lnSpc>
                <a:spcPct val="150000"/>
              </a:lnSpc>
            </a:pPr>
            <a:r>
              <a:rPr lang="en-US" sz="2400" b="1" dirty="0"/>
              <a:t>Butter: 230–240</a:t>
            </a:r>
            <a:r>
              <a:rPr lang="en-US" sz="2400" dirty="0"/>
              <a:t> </a:t>
            </a:r>
          </a:p>
          <a:p>
            <a:pPr algn="just">
              <a:lnSpc>
                <a:spcPct val="150000"/>
              </a:lnSpc>
            </a:pPr>
            <a:r>
              <a:rPr lang="en-US" sz="2400" b="1" dirty="0"/>
              <a:t>Coconut oil: 250–260</a:t>
            </a:r>
          </a:p>
        </p:txBody>
      </p:sp>
      <p:sp>
        <p:nvSpPr>
          <p:cNvPr id="5" name="Footer Placeholder 4">
            <a:extLst>
              <a:ext uri="{FF2B5EF4-FFF2-40B4-BE49-F238E27FC236}">
                <a16:creationId xmlns:a16="http://schemas.microsoft.com/office/drawing/2014/main" id="{4E8453B7-81A8-4046-9250-32A071C4EFFC}"/>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724F4E77-7EFF-4384-9D9D-1F601F779841}"/>
              </a:ext>
            </a:extLst>
          </p:cNvPr>
          <p:cNvSpPr>
            <a:spLocks noGrp="1"/>
          </p:cNvSpPr>
          <p:nvPr>
            <p:ph type="sldNum" sz="quarter" idx="12"/>
          </p:nvPr>
        </p:nvSpPr>
        <p:spPr/>
        <p:txBody>
          <a:bodyPr/>
          <a:lstStyle/>
          <a:p>
            <a:fld id="{99DD7854-44FB-44E0-95A2-F323E40DB6E9}" type="slidenum">
              <a:rPr lang="en-US" smtClean="0"/>
              <a:t>38</a:t>
            </a:fld>
            <a:endParaRPr lang="en-US"/>
          </a:p>
        </p:txBody>
      </p:sp>
      <p:sp>
        <p:nvSpPr>
          <p:cNvPr id="4" name="Date Placeholder 3">
            <a:extLst>
              <a:ext uri="{FF2B5EF4-FFF2-40B4-BE49-F238E27FC236}">
                <a16:creationId xmlns:a16="http://schemas.microsoft.com/office/drawing/2014/main" id="{7682FED2-726A-40FB-B5CF-1BDDFB6D1870}"/>
              </a:ext>
            </a:extLst>
          </p:cNvPr>
          <p:cNvSpPr>
            <a:spLocks noGrp="1"/>
          </p:cNvSpPr>
          <p:nvPr>
            <p:ph type="dt" sz="half" idx="10"/>
          </p:nvPr>
        </p:nvSpPr>
        <p:spPr/>
        <p:txBody>
          <a:bodyPr/>
          <a:lstStyle/>
          <a:p>
            <a:fld id="{1C59A2E8-F84F-44A4-9A46-6E3A278EAA21}" type="datetime1">
              <a:rPr lang="en-US" smtClean="0"/>
              <a:t>3/10/2024</a:t>
            </a:fld>
            <a:endParaRPr lang="en-US"/>
          </a:p>
        </p:txBody>
      </p:sp>
    </p:spTree>
    <p:extLst>
      <p:ext uri="{BB962C8B-B14F-4D97-AF65-F5344CB8AC3E}">
        <p14:creationId xmlns:p14="http://schemas.microsoft.com/office/powerpoint/2010/main" val="2689021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76066-7967-4EEE-9774-CAF2F46CE881}"/>
              </a:ext>
            </a:extLst>
          </p:cNvPr>
          <p:cNvSpPr>
            <a:spLocks noGrp="1"/>
          </p:cNvSpPr>
          <p:nvPr>
            <p:ph type="title"/>
          </p:nvPr>
        </p:nvSpPr>
        <p:spPr>
          <a:xfrm>
            <a:off x="838200" y="1"/>
            <a:ext cx="10515600" cy="928467"/>
          </a:xfrm>
        </p:spPr>
        <p:txBody>
          <a:bodyPr>
            <a:normAutofit/>
          </a:bodyPr>
          <a:lstStyle/>
          <a:p>
            <a:r>
              <a:rPr lang="en-US" sz="3200" b="1" dirty="0"/>
              <a:t>Phospholipids</a:t>
            </a:r>
          </a:p>
        </p:txBody>
      </p:sp>
      <p:sp>
        <p:nvSpPr>
          <p:cNvPr id="3" name="Content Placeholder 2">
            <a:extLst>
              <a:ext uri="{FF2B5EF4-FFF2-40B4-BE49-F238E27FC236}">
                <a16:creationId xmlns:a16="http://schemas.microsoft.com/office/drawing/2014/main" id="{9F27E1BA-8677-46CB-86D2-CCAA304EA466}"/>
              </a:ext>
            </a:extLst>
          </p:cNvPr>
          <p:cNvSpPr>
            <a:spLocks noGrp="1"/>
          </p:cNvSpPr>
          <p:nvPr>
            <p:ph idx="1"/>
          </p:nvPr>
        </p:nvSpPr>
        <p:spPr>
          <a:xfrm>
            <a:off x="838200" y="1041009"/>
            <a:ext cx="10515600" cy="5135954"/>
          </a:xfrm>
        </p:spPr>
        <p:txBody>
          <a:bodyPr>
            <a:normAutofit/>
          </a:bodyPr>
          <a:lstStyle/>
          <a:p>
            <a:pPr algn="just">
              <a:lnSpc>
                <a:spcPct val="150000"/>
              </a:lnSpc>
            </a:pPr>
            <a:r>
              <a:rPr lang="en-US" sz="2400" dirty="0"/>
              <a:t>These are complex or compound lipids containing phosphoric acid, in addition to fatty acids, nitrogenous base and alcohol.</a:t>
            </a:r>
          </a:p>
          <a:p>
            <a:pPr algn="just">
              <a:lnSpc>
                <a:spcPct val="150000"/>
              </a:lnSpc>
            </a:pPr>
            <a:r>
              <a:rPr lang="en-US" sz="2400" dirty="0"/>
              <a:t>There are two classes of phospholipids</a:t>
            </a:r>
          </a:p>
          <a:p>
            <a:pPr marL="514350" indent="-514350" algn="just">
              <a:lnSpc>
                <a:spcPct val="150000"/>
              </a:lnSpc>
              <a:buFont typeface="+mj-lt"/>
              <a:buAutoNum type="arabicPeriod"/>
            </a:pPr>
            <a:r>
              <a:rPr lang="en-US" sz="2400" b="1" dirty="0"/>
              <a:t>Glycerophospholipids </a:t>
            </a:r>
            <a:r>
              <a:rPr lang="en-US" sz="2400" dirty="0"/>
              <a:t>(or Phosphoglycerides) that contain glycerol as the alcohol.</a:t>
            </a:r>
          </a:p>
          <a:p>
            <a:pPr marL="514350" indent="-514350" algn="just">
              <a:lnSpc>
                <a:spcPct val="150000"/>
              </a:lnSpc>
              <a:buFont typeface="+mj-lt"/>
              <a:buAutoNum type="arabicPeriod"/>
            </a:pPr>
            <a:r>
              <a:rPr lang="en-US" sz="2400" b="1" dirty="0"/>
              <a:t>Sphingophospholipids </a:t>
            </a:r>
            <a:r>
              <a:rPr lang="en-US" sz="2400" dirty="0"/>
              <a:t>(or sphingomyelins) that contain </a:t>
            </a:r>
            <a:r>
              <a:rPr lang="en-US" sz="2400" b="1" dirty="0"/>
              <a:t>sphingosine as the alcohol.</a:t>
            </a:r>
          </a:p>
        </p:txBody>
      </p:sp>
      <p:sp>
        <p:nvSpPr>
          <p:cNvPr id="5" name="Footer Placeholder 4">
            <a:extLst>
              <a:ext uri="{FF2B5EF4-FFF2-40B4-BE49-F238E27FC236}">
                <a16:creationId xmlns:a16="http://schemas.microsoft.com/office/drawing/2014/main" id="{34239D74-B701-41B5-AFE5-927558A9B1A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F7F5C59F-B8A6-4957-BC85-6349B9029173}"/>
              </a:ext>
            </a:extLst>
          </p:cNvPr>
          <p:cNvSpPr>
            <a:spLocks noGrp="1"/>
          </p:cNvSpPr>
          <p:nvPr>
            <p:ph type="sldNum" sz="quarter" idx="12"/>
          </p:nvPr>
        </p:nvSpPr>
        <p:spPr/>
        <p:txBody>
          <a:bodyPr/>
          <a:lstStyle/>
          <a:p>
            <a:fld id="{99DD7854-44FB-44E0-95A2-F323E40DB6E9}" type="slidenum">
              <a:rPr lang="en-US" smtClean="0"/>
              <a:t>39</a:t>
            </a:fld>
            <a:endParaRPr lang="en-US"/>
          </a:p>
        </p:txBody>
      </p:sp>
      <p:sp>
        <p:nvSpPr>
          <p:cNvPr id="4" name="Date Placeholder 3">
            <a:extLst>
              <a:ext uri="{FF2B5EF4-FFF2-40B4-BE49-F238E27FC236}">
                <a16:creationId xmlns:a16="http://schemas.microsoft.com/office/drawing/2014/main" id="{04917E00-301D-4AF1-AE6B-15AB98925780}"/>
              </a:ext>
            </a:extLst>
          </p:cNvPr>
          <p:cNvSpPr>
            <a:spLocks noGrp="1"/>
          </p:cNvSpPr>
          <p:nvPr>
            <p:ph type="dt" sz="half" idx="10"/>
          </p:nvPr>
        </p:nvSpPr>
        <p:spPr/>
        <p:txBody>
          <a:bodyPr/>
          <a:lstStyle/>
          <a:p>
            <a:fld id="{B23178AF-B027-4EAC-842D-167732AC5D95}" type="datetime1">
              <a:rPr lang="en-US" smtClean="0"/>
              <a:t>3/10/2024</a:t>
            </a:fld>
            <a:endParaRPr lang="en-US"/>
          </a:p>
        </p:txBody>
      </p:sp>
    </p:spTree>
    <p:extLst>
      <p:ext uri="{BB962C8B-B14F-4D97-AF65-F5344CB8AC3E}">
        <p14:creationId xmlns:p14="http://schemas.microsoft.com/office/powerpoint/2010/main" val="946615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110F1D1-4D15-4EA6-9081-468C3FC00F74}"/>
              </a:ext>
            </a:extLst>
          </p:cNvPr>
          <p:cNvPicPr>
            <a:picLocks noGrp="1" noChangeAspect="1"/>
          </p:cNvPicPr>
          <p:nvPr>
            <p:ph idx="4294967295"/>
          </p:nvPr>
        </p:nvPicPr>
        <p:blipFill>
          <a:blip r:embed="rId2"/>
          <a:stretch>
            <a:fillRect/>
          </a:stretch>
        </p:blipFill>
        <p:spPr>
          <a:xfrm>
            <a:off x="216976" y="136526"/>
            <a:ext cx="11794210" cy="6078008"/>
          </a:xfrm>
          <a:prstGeom prst="rect">
            <a:avLst/>
          </a:prstGeom>
        </p:spPr>
      </p:pic>
      <p:sp>
        <p:nvSpPr>
          <p:cNvPr id="5" name="Footer Placeholder 4">
            <a:extLst>
              <a:ext uri="{FF2B5EF4-FFF2-40B4-BE49-F238E27FC236}">
                <a16:creationId xmlns:a16="http://schemas.microsoft.com/office/drawing/2014/main" id="{1711D11B-7583-484A-9733-6729E7D8B62F}"/>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737EF455-DFDB-48EF-BDDE-E8127FB79176}"/>
              </a:ext>
            </a:extLst>
          </p:cNvPr>
          <p:cNvSpPr>
            <a:spLocks noGrp="1"/>
          </p:cNvSpPr>
          <p:nvPr>
            <p:ph type="sldNum" sz="quarter" idx="12"/>
          </p:nvPr>
        </p:nvSpPr>
        <p:spPr/>
        <p:txBody>
          <a:bodyPr/>
          <a:lstStyle/>
          <a:p>
            <a:fld id="{99DD7854-44FB-44E0-95A2-F323E40DB6E9}" type="slidenum">
              <a:rPr lang="en-US" smtClean="0"/>
              <a:t>40</a:t>
            </a:fld>
            <a:endParaRPr lang="en-US"/>
          </a:p>
        </p:txBody>
      </p:sp>
      <p:sp>
        <p:nvSpPr>
          <p:cNvPr id="2" name="Date Placeholder 1">
            <a:extLst>
              <a:ext uri="{FF2B5EF4-FFF2-40B4-BE49-F238E27FC236}">
                <a16:creationId xmlns:a16="http://schemas.microsoft.com/office/drawing/2014/main" id="{A46EE5D4-CDDB-48BD-B0CF-02FF9D9E9B1F}"/>
              </a:ext>
            </a:extLst>
          </p:cNvPr>
          <p:cNvSpPr>
            <a:spLocks noGrp="1"/>
          </p:cNvSpPr>
          <p:nvPr>
            <p:ph type="dt" sz="half" idx="10"/>
          </p:nvPr>
        </p:nvSpPr>
        <p:spPr/>
        <p:txBody>
          <a:bodyPr/>
          <a:lstStyle/>
          <a:p>
            <a:fld id="{9D0A4D4C-56E7-4BBD-937B-620B1DA4274F}" type="datetime1">
              <a:rPr lang="en-US" smtClean="0"/>
              <a:t>3/10/2024</a:t>
            </a:fld>
            <a:endParaRPr lang="en-US"/>
          </a:p>
        </p:txBody>
      </p:sp>
    </p:spTree>
    <p:extLst>
      <p:ext uri="{BB962C8B-B14F-4D97-AF65-F5344CB8AC3E}">
        <p14:creationId xmlns:p14="http://schemas.microsoft.com/office/powerpoint/2010/main" val="1009832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358EF34-FCC2-4555-8BDD-1FD273B7F353}"/>
              </a:ext>
            </a:extLst>
          </p:cNvPr>
          <p:cNvPicPr>
            <a:picLocks noGrp="1" noChangeAspect="1"/>
          </p:cNvPicPr>
          <p:nvPr>
            <p:ph idx="4294967295"/>
          </p:nvPr>
        </p:nvPicPr>
        <p:blipFill>
          <a:blip r:embed="rId2"/>
          <a:stretch>
            <a:fillRect/>
          </a:stretch>
        </p:blipFill>
        <p:spPr>
          <a:xfrm>
            <a:off x="433953" y="643466"/>
            <a:ext cx="11267267" cy="5571067"/>
          </a:xfrm>
          <a:prstGeom prst="rect">
            <a:avLst/>
          </a:prstGeom>
        </p:spPr>
      </p:pic>
      <p:sp>
        <p:nvSpPr>
          <p:cNvPr id="5" name="Footer Placeholder 4">
            <a:extLst>
              <a:ext uri="{FF2B5EF4-FFF2-40B4-BE49-F238E27FC236}">
                <a16:creationId xmlns:a16="http://schemas.microsoft.com/office/drawing/2014/main" id="{2C6EA1C5-EFB0-4EB1-AAA3-3B1A1FE70C7D}"/>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1C69C90D-CD49-4E02-97D1-C6042D0D8371}"/>
              </a:ext>
            </a:extLst>
          </p:cNvPr>
          <p:cNvSpPr>
            <a:spLocks noGrp="1"/>
          </p:cNvSpPr>
          <p:nvPr>
            <p:ph type="sldNum" sz="quarter" idx="12"/>
          </p:nvPr>
        </p:nvSpPr>
        <p:spPr/>
        <p:txBody>
          <a:bodyPr/>
          <a:lstStyle/>
          <a:p>
            <a:fld id="{99DD7854-44FB-44E0-95A2-F323E40DB6E9}" type="slidenum">
              <a:rPr lang="en-US" smtClean="0"/>
              <a:t>41</a:t>
            </a:fld>
            <a:endParaRPr lang="en-US"/>
          </a:p>
        </p:txBody>
      </p:sp>
      <p:sp>
        <p:nvSpPr>
          <p:cNvPr id="2" name="Date Placeholder 1">
            <a:extLst>
              <a:ext uri="{FF2B5EF4-FFF2-40B4-BE49-F238E27FC236}">
                <a16:creationId xmlns:a16="http://schemas.microsoft.com/office/drawing/2014/main" id="{9F7AFEB0-8605-42D4-8B1F-755DCE0461A2}"/>
              </a:ext>
            </a:extLst>
          </p:cNvPr>
          <p:cNvSpPr>
            <a:spLocks noGrp="1"/>
          </p:cNvSpPr>
          <p:nvPr>
            <p:ph type="dt" sz="half" idx="10"/>
          </p:nvPr>
        </p:nvSpPr>
        <p:spPr/>
        <p:txBody>
          <a:bodyPr/>
          <a:lstStyle/>
          <a:p>
            <a:fld id="{DB6B27ED-1EDE-46B5-8B25-82A4C77446FC}" type="datetime1">
              <a:rPr lang="en-US" smtClean="0"/>
              <a:t>3/10/2024</a:t>
            </a:fld>
            <a:endParaRPr lang="en-US"/>
          </a:p>
        </p:txBody>
      </p:sp>
    </p:spTree>
    <p:extLst>
      <p:ext uri="{BB962C8B-B14F-4D97-AF65-F5344CB8AC3E}">
        <p14:creationId xmlns:p14="http://schemas.microsoft.com/office/powerpoint/2010/main" val="3908545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EFD6-3A1A-49A4-B5F9-AB190A59480C}"/>
              </a:ext>
            </a:extLst>
          </p:cNvPr>
          <p:cNvSpPr>
            <a:spLocks noGrp="1"/>
          </p:cNvSpPr>
          <p:nvPr>
            <p:ph type="title"/>
          </p:nvPr>
        </p:nvSpPr>
        <p:spPr>
          <a:xfrm>
            <a:off x="838200" y="1"/>
            <a:ext cx="10515600" cy="914399"/>
          </a:xfrm>
        </p:spPr>
        <p:txBody>
          <a:bodyPr>
            <a:normAutofit/>
          </a:bodyPr>
          <a:lstStyle/>
          <a:p>
            <a:r>
              <a:rPr lang="en-US" sz="3200" b="1" dirty="0"/>
              <a:t>Glycerophospholipids</a:t>
            </a:r>
          </a:p>
        </p:txBody>
      </p:sp>
      <p:sp>
        <p:nvSpPr>
          <p:cNvPr id="3" name="Content Placeholder 2">
            <a:extLst>
              <a:ext uri="{FF2B5EF4-FFF2-40B4-BE49-F238E27FC236}">
                <a16:creationId xmlns:a16="http://schemas.microsoft.com/office/drawing/2014/main" id="{FDA3C05E-B028-4601-BD80-3729BBC5175E}"/>
              </a:ext>
            </a:extLst>
          </p:cNvPr>
          <p:cNvSpPr>
            <a:spLocks noGrp="1"/>
          </p:cNvSpPr>
          <p:nvPr>
            <p:ph idx="1"/>
          </p:nvPr>
        </p:nvSpPr>
        <p:spPr>
          <a:xfrm>
            <a:off x="838200" y="914400"/>
            <a:ext cx="10515600" cy="5262563"/>
          </a:xfrm>
        </p:spPr>
        <p:txBody>
          <a:bodyPr>
            <a:normAutofit/>
          </a:bodyPr>
          <a:lstStyle/>
          <a:p>
            <a:pPr algn="just">
              <a:lnSpc>
                <a:spcPct val="150000"/>
              </a:lnSpc>
            </a:pPr>
            <a:r>
              <a:rPr lang="en-US" sz="2400" b="1" dirty="0"/>
              <a:t>Glycerophospholipids are the major lipids that occur in biological membranes. </a:t>
            </a:r>
          </a:p>
          <a:p>
            <a:pPr algn="just">
              <a:lnSpc>
                <a:spcPct val="150000"/>
              </a:lnSpc>
            </a:pPr>
            <a:r>
              <a:rPr lang="en-US" sz="2400" dirty="0"/>
              <a:t>They consist of glycerol 3-phosphate esterified at its C</a:t>
            </a:r>
            <a:r>
              <a:rPr lang="en-US" sz="2400" baseline="-25000" dirty="0"/>
              <a:t>1</a:t>
            </a:r>
            <a:r>
              <a:rPr lang="en-US" sz="2400" dirty="0"/>
              <a:t> and C</a:t>
            </a:r>
            <a:r>
              <a:rPr lang="en-US" sz="2400" baseline="-25000" dirty="0"/>
              <a:t>2</a:t>
            </a:r>
            <a:r>
              <a:rPr lang="en-US" sz="2400" dirty="0"/>
              <a:t> with fatty acids. </a:t>
            </a:r>
          </a:p>
          <a:p>
            <a:pPr algn="just">
              <a:lnSpc>
                <a:spcPct val="150000"/>
              </a:lnSpc>
            </a:pPr>
            <a:r>
              <a:rPr lang="en-US" sz="2400" dirty="0"/>
              <a:t>Usually, C</a:t>
            </a:r>
            <a:r>
              <a:rPr lang="en-US" sz="2400" baseline="-25000" dirty="0"/>
              <a:t>1</a:t>
            </a:r>
            <a:r>
              <a:rPr lang="en-US" sz="2400" dirty="0"/>
              <a:t> contains a saturated fatty acid while C</a:t>
            </a:r>
            <a:r>
              <a:rPr lang="en-US" sz="2400" baseline="-25000" dirty="0"/>
              <a:t>2</a:t>
            </a:r>
            <a:r>
              <a:rPr lang="en-US" sz="2400" dirty="0"/>
              <a:t> contains an unsaturated fatty acid.</a:t>
            </a:r>
          </a:p>
          <a:p>
            <a:pPr marL="514350" indent="-514350" algn="just">
              <a:lnSpc>
                <a:spcPct val="150000"/>
              </a:lnSpc>
              <a:buFont typeface="+mj-lt"/>
              <a:buAutoNum type="arabicPeriod"/>
            </a:pPr>
            <a:r>
              <a:rPr lang="en-US" sz="2400" b="1" dirty="0"/>
              <a:t>Phosphatidic acid:</a:t>
            </a:r>
            <a:r>
              <a:rPr lang="en-US" sz="2400" dirty="0"/>
              <a:t> This is the simplest phospholipid. </a:t>
            </a:r>
          </a:p>
          <a:p>
            <a:pPr algn="just">
              <a:lnSpc>
                <a:spcPct val="150000"/>
              </a:lnSpc>
            </a:pPr>
            <a:r>
              <a:rPr lang="en-US" sz="2400" dirty="0"/>
              <a:t>It does not occur in good concentration in the tissues. </a:t>
            </a:r>
          </a:p>
          <a:p>
            <a:pPr algn="just">
              <a:lnSpc>
                <a:spcPct val="150000"/>
              </a:lnSpc>
            </a:pPr>
            <a:r>
              <a:rPr lang="en-US" sz="2400" dirty="0"/>
              <a:t>Basically, phosphatidic acid is an intermediate in the synthesis of triacylglycerols and phospholipids. </a:t>
            </a:r>
          </a:p>
        </p:txBody>
      </p:sp>
      <p:sp>
        <p:nvSpPr>
          <p:cNvPr id="5" name="Footer Placeholder 4">
            <a:extLst>
              <a:ext uri="{FF2B5EF4-FFF2-40B4-BE49-F238E27FC236}">
                <a16:creationId xmlns:a16="http://schemas.microsoft.com/office/drawing/2014/main" id="{6907AADF-2781-4F5D-98AF-14C21D4321CD}"/>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684E72B-9581-42FA-AB1B-5401E669170B}"/>
              </a:ext>
            </a:extLst>
          </p:cNvPr>
          <p:cNvSpPr>
            <a:spLocks noGrp="1"/>
          </p:cNvSpPr>
          <p:nvPr>
            <p:ph type="sldNum" sz="quarter" idx="12"/>
          </p:nvPr>
        </p:nvSpPr>
        <p:spPr/>
        <p:txBody>
          <a:bodyPr/>
          <a:lstStyle/>
          <a:p>
            <a:fld id="{99DD7854-44FB-44E0-95A2-F323E40DB6E9}" type="slidenum">
              <a:rPr lang="en-US" smtClean="0"/>
              <a:t>42</a:t>
            </a:fld>
            <a:endParaRPr lang="en-US"/>
          </a:p>
        </p:txBody>
      </p:sp>
      <p:sp>
        <p:nvSpPr>
          <p:cNvPr id="4" name="Date Placeholder 3">
            <a:extLst>
              <a:ext uri="{FF2B5EF4-FFF2-40B4-BE49-F238E27FC236}">
                <a16:creationId xmlns:a16="http://schemas.microsoft.com/office/drawing/2014/main" id="{232CB56D-76BB-4AD6-BB8A-3F64EEDABE66}"/>
              </a:ext>
            </a:extLst>
          </p:cNvPr>
          <p:cNvSpPr>
            <a:spLocks noGrp="1"/>
          </p:cNvSpPr>
          <p:nvPr>
            <p:ph type="dt" sz="half" idx="10"/>
          </p:nvPr>
        </p:nvSpPr>
        <p:spPr/>
        <p:txBody>
          <a:bodyPr/>
          <a:lstStyle/>
          <a:p>
            <a:fld id="{FC89C2EA-B7A8-4ECB-87EE-1747F5A9E648}" type="datetime1">
              <a:rPr lang="en-US" smtClean="0"/>
              <a:t>3/10/2024</a:t>
            </a:fld>
            <a:endParaRPr lang="en-US"/>
          </a:p>
        </p:txBody>
      </p:sp>
    </p:spTree>
    <p:extLst>
      <p:ext uri="{BB962C8B-B14F-4D97-AF65-F5344CB8AC3E}">
        <p14:creationId xmlns:p14="http://schemas.microsoft.com/office/powerpoint/2010/main" val="4082287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7687D-5F2B-4539-8E6D-11F1A5AB3D58}"/>
              </a:ext>
            </a:extLst>
          </p:cNvPr>
          <p:cNvSpPr>
            <a:spLocks noGrp="1"/>
          </p:cNvSpPr>
          <p:nvPr>
            <p:ph type="title"/>
          </p:nvPr>
        </p:nvSpPr>
        <p:spPr>
          <a:xfrm>
            <a:off x="838200" y="1"/>
            <a:ext cx="10515600" cy="914399"/>
          </a:xfrm>
        </p:spPr>
        <p:txBody>
          <a:bodyPr>
            <a:normAutofit/>
          </a:bodyPr>
          <a:lstStyle/>
          <a:p>
            <a:r>
              <a:rPr lang="en-US" sz="3200" b="1" dirty="0"/>
              <a:t>Glycerophospholipids</a:t>
            </a:r>
            <a:endParaRPr lang="en-US" sz="3200" dirty="0"/>
          </a:p>
        </p:txBody>
      </p:sp>
      <p:sp>
        <p:nvSpPr>
          <p:cNvPr id="3" name="Content Placeholder 2">
            <a:extLst>
              <a:ext uri="{FF2B5EF4-FFF2-40B4-BE49-F238E27FC236}">
                <a16:creationId xmlns:a16="http://schemas.microsoft.com/office/drawing/2014/main" id="{05930C11-D4B3-4A48-B9DD-8D6F80363D3B}"/>
              </a:ext>
            </a:extLst>
          </p:cNvPr>
          <p:cNvSpPr>
            <a:spLocks noGrp="1"/>
          </p:cNvSpPr>
          <p:nvPr>
            <p:ph idx="1"/>
          </p:nvPr>
        </p:nvSpPr>
        <p:spPr>
          <a:xfrm>
            <a:off x="838200" y="1026942"/>
            <a:ext cx="10515600" cy="5150021"/>
          </a:xfrm>
        </p:spPr>
        <p:txBody>
          <a:bodyPr>
            <a:normAutofit/>
          </a:bodyPr>
          <a:lstStyle/>
          <a:p>
            <a:pPr marL="514350" indent="-514350" algn="just">
              <a:lnSpc>
                <a:spcPct val="100000"/>
              </a:lnSpc>
              <a:buFont typeface="+mj-lt"/>
              <a:buAutoNum type="arabicPeriod" startAt="2"/>
            </a:pPr>
            <a:r>
              <a:rPr lang="en-US" sz="2400" b="1" dirty="0"/>
              <a:t>Lecithins (phosphatidylcholine): (phosphoric acid, </a:t>
            </a:r>
            <a:r>
              <a:rPr lang="en-US" sz="2400" b="1" dirty="0" err="1"/>
              <a:t>Cholines</a:t>
            </a:r>
            <a:r>
              <a:rPr lang="en-US" sz="2400" b="1" dirty="0"/>
              <a:t>, esters of </a:t>
            </a:r>
            <a:r>
              <a:rPr lang="en-US" sz="2400" b="1" dirty="0" err="1"/>
              <a:t>glycerols</a:t>
            </a:r>
            <a:r>
              <a:rPr lang="en-US" sz="2400" b="1" dirty="0"/>
              <a:t> and 2 fatty acids)</a:t>
            </a:r>
            <a:r>
              <a:rPr lang="en-US" sz="2400" dirty="0"/>
              <a:t> These are the </a:t>
            </a:r>
            <a:r>
              <a:rPr lang="en-US" sz="2400" b="1" dirty="0"/>
              <a:t>most abundant group of phospholipids in the cell membranes. </a:t>
            </a:r>
          </a:p>
          <a:p>
            <a:pPr algn="just">
              <a:lnSpc>
                <a:spcPct val="100000"/>
              </a:lnSpc>
            </a:pPr>
            <a:r>
              <a:rPr lang="en-US" sz="2400" dirty="0"/>
              <a:t>Chemically, lecithin (Greek: </a:t>
            </a:r>
            <a:r>
              <a:rPr lang="en-US" sz="2400" i="1" dirty="0" err="1"/>
              <a:t>lecithos</a:t>
            </a:r>
            <a:r>
              <a:rPr lang="en-US" sz="2400" dirty="0"/>
              <a:t>—egg yolk) is a phosphatidic acid with choline( an essential nutrient) as the base. </a:t>
            </a:r>
          </a:p>
          <a:p>
            <a:pPr algn="just">
              <a:lnSpc>
                <a:spcPct val="100000"/>
              </a:lnSpc>
            </a:pPr>
            <a:r>
              <a:rPr lang="en-US" sz="2400" b="1" dirty="0"/>
              <a:t>Phosphatidylcholines represent the storage form of body’s choline.</a:t>
            </a:r>
          </a:p>
          <a:p>
            <a:pPr marL="514350" indent="-514350" algn="just">
              <a:lnSpc>
                <a:spcPct val="100000"/>
              </a:lnSpc>
              <a:buFont typeface="+mj-lt"/>
              <a:buAutoNum type="alphaLcPeriod"/>
            </a:pPr>
            <a:r>
              <a:rPr lang="en-US" sz="2400" b="1" dirty="0"/>
              <a:t>Dipalmitoyl lecithin ( </a:t>
            </a:r>
            <a:r>
              <a:rPr lang="en-US" sz="2400" b="1" dirty="0" err="1"/>
              <a:t>dipalmitoylphosphatdylcholine</a:t>
            </a:r>
            <a:r>
              <a:rPr lang="en-US" sz="2400" b="1" dirty="0"/>
              <a:t>) </a:t>
            </a:r>
            <a:r>
              <a:rPr lang="en-US" sz="2400" dirty="0"/>
              <a:t>is an important phosphatidylcholine found in lungs.  It is a surface-active agent and prevents the adherence of inner surface of the lungs due to surface tension. </a:t>
            </a:r>
            <a:r>
              <a:rPr lang="en-US" sz="2400" b="1" dirty="0"/>
              <a:t>Respiratory distress syndrome </a:t>
            </a:r>
            <a:r>
              <a:rPr lang="en-US" sz="2400" dirty="0"/>
              <a:t>in infants is a disorder characterized by the absence of dipalmitoyl lecithin.</a:t>
            </a:r>
          </a:p>
          <a:p>
            <a:pPr marL="514350" indent="-514350" algn="just">
              <a:lnSpc>
                <a:spcPct val="100000"/>
              </a:lnSpc>
              <a:buFont typeface="+mj-lt"/>
              <a:buAutoNum type="alphaLcPeriod" startAt="2"/>
            </a:pPr>
            <a:r>
              <a:rPr lang="en-US" sz="2400" b="1" dirty="0"/>
              <a:t>Lysolecithin </a:t>
            </a:r>
            <a:r>
              <a:rPr lang="en-US" sz="2400" dirty="0"/>
              <a:t>is formed by removal of a single fatty acid from lecithin.</a:t>
            </a:r>
          </a:p>
        </p:txBody>
      </p:sp>
      <p:sp>
        <p:nvSpPr>
          <p:cNvPr id="5" name="Footer Placeholder 4">
            <a:extLst>
              <a:ext uri="{FF2B5EF4-FFF2-40B4-BE49-F238E27FC236}">
                <a16:creationId xmlns:a16="http://schemas.microsoft.com/office/drawing/2014/main" id="{3EACC2D5-9FF2-4A28-A862-40591D74B9B9}"/>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4F8D14EF-4219-4367-880A-41B576710AFE}"/>
              </a:ext>
            </a:extLst>
          </p:cNvPr>
          <p:cNvSpPr>
            <a:spLocks noGrp="1"/>
          </p:cNvSpPr>
          <p:nvPr>
            <p:ph type="sldNum" sz="quarter" idx="12"/>
          </p:nvPr>
        </p:nvSpPr>
        <p:spPr/>
        <p:txBody>
          <a:bodyPr/>
          <a:lstStyle/>
          <a:p>
            <a:fld id="{99DD7854-44FB-44E0-95A2-F323E40DB6E9}" type="slidenum">
              <a:rPr lang="en-US" smtClean="0"/>
              <a:t>43</a:t>
            </a:fld>
            <a:endParaRPr lang="en-US"/>
          </a:p>
        </p:txBody>
      </p:sp>
      <p:sp>
        <p:nvSpPr>
          <p:cNvPr id="4" name="Date Placeholder 3">
            <a:extLst>
              <a:ext uri="{FF2B5EF4-FFF2-40B4-BE49-F238E27FC236}">
                <a16:creationId xmlns:a16="http://schemas.microsoft.com/office/drawing/2014/main" id="{B12F45C5-0B82-41B7-B469-F846427764A0}"/>
              </a:ext>
            </a:extLst>
          </p:cNvPr>
          <p:cNvSpPr>
            <a:spLocks noGrp="1"/>
          </p:cNvSpPr>
          <p:nvPr>
            <p:ph type="dt" sz="half" idx="10"/>
          </p:nvPr>
        </p:nvSpPr>
        <p:spPr/>
        <p:txBody>
          <a:bodyPr/>
          <a:lstStyle/>
          <a:p>
            <a:fld id="{1A94149E-EB59-415D-B76E-BE1A27A89FD6}" type="datetime1">
              <a:rPr lang="en-US" smtClean="0"/>
              <a:t>3/10/2024</a:t>
            </a:fld>
            <a:endParaRPr lang="en-US"/>
          </a:p>
        </p:txBody>
      </p:sp>
    </p:spTree>
    <p:extLst>
      <p:ext uri="{BB962C8B-B14F-4D97-AF65-F5344CB8AC3E}">
        <p14:creationId xmlns:p14="http://schemas.microsoft.com/office/powerpoint/2010/main" val="23514156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D2853-92EB-4B7F-8C29-F47755AFFED1}"/>
              </a:ext>
            </a:extLst>
          </p:cNvPr>
          <p:cNvSpPr>
            <a:spLocks noGrp="1"/>
          </p:cNvSpPr>
          <p:nvPr>
            <p:ph type="title"/>
          </p:nvPr>
        </p:nvSpPr>
        <p:spPr>
          <a:xfrm>
            <a:off x="838200" y="1"/>
            <a:ext cx="10515600" cy="844061"/>
          </a:xfrm>
        </p:spPr>
        <p:txBody>
          <a:bodyPr>
            <a:normAutofit/>
          </a:bodyPr>
          <a:lstStyle/>
          <a:p>
            <a:r>
              <a:rPr lang="en-US" sz="3200" b="1" dirty="0"/>
              <a:t>Glycerophospholipids</a:t>
            </a:r>
            <a:endParaRPr lang="en-US" sz="3200" dirty="0"/>
          </a:p>
        </p:txBody>
      </p:sp>
      <p:sp>
        <p:nvSpPr>
          <p:cNvPr id="3" name="Content Placeholder 2">
            <a:extLst>
              <a:ext uri="{FF2B5EF4-FFF2-40B4-BE49-F238E27FC236}">
                <a16:creationId xmlns:a16="http://schemas.microsoft.com/office/drawing/2014/main" id="{3A6462C7-8017-4859-9227-185A3559CD96}"/>
              </a:ext>
            </a:extLst>
          </p:cNvPr>
          <p:cNvSpPr>
            <a:spLocks noGrp="1"/>
          </p:cNvSpPr>
          <p:nvPr>
            <p:ph idx="1"/>
          </p:nvPr>
        </p:nvSpPr>
        <p:spPr>
          <a:xfrm>
            <a:off x="838200" y="970671"/>
            <a:ext cx="10515600" cy="5206292"/>
          </a:xfrm>
        </p:spPr>
        <p:txBody>
          <a:bodyPr>
            <a:normAutofit/>
          </a:bodyPr>
          <a:lstStyle/>
          <a:p>
            <a:pPr marL="514350" indent="-514350" algn="just">
              <a:lnSpc>
                <a:spcPct val="150000"/>
              </a:lnSpc>
              <a:buFont typeface="+mj-lt"/>
              <a:buAutoNum type="arabicPeriod" startAt="3"/>
            </a:pPr>
            <a:r>
              <a:rPr lang="en-US" sz="2400" b="1" dirty="0"/>
              <a:t>Cephalins (phosphatidylethanolamine):</a:t>
            </a:r>
            <a:r>
              <a:rPr lang="en-US" sz="2400" dirty="0"/>
              <a:t> Ethanolamine is the nitrogenous base present in cephalins. Thus, lecithin and cephalin differ about the base.</a:t>
            </a:r>
          </a:p>
          <a:p>
            <a:pPr marL="514350" indent="-514350" algn="just">
              <a:lnSpc>
                <a:spcPct val="150000"/>
              </a:lnSpc>
              <a:buFont typeface="+mj-lt"/>
              <a:buAutoNum type="arabicPeriod" startAt="3"/>
            </a:pPr>
            <a:r>
              <a:rPr lang="en-US" sz="2400" b="1" dirty="0"/>
              <a:t>Phosphatidylinositol: </a:t>
            </a:r>
            <a:r>
              <a:rPr lang="en-US" sz="2400" dirty="0"/>
              <a:t>This is an important component of cell membranes. The action of certain hormones (e.g. oxytocin, vasopressin) is mediated through PI.</a:t>
            </a:r>
          </a:p>
          <a:p>
            <a:pPr marL="514350" indent="-514350" algn="just">
              <a:lnSpc>
                <a:spcPct val="150000"/>
              </a:lnSpc>
              <a:buFont typeface="+mj-lt"/>
              <a:buAutoNum type="arabicPeriod" startAt="5"/>
            </a:pPr>
            <a:r>
              <a:rPr lang="en-US" sz="2400" b="1" dirty="0"/>
              <a:t>Phosphatidylserine: </a:t>
            </a:r>
            <a:r>
              <a:rPr lang="en-US" sz="2400" dirty="0"/>
              <a:t>The amino acid serine is present in this group of glycerophospholipids. </a:t>
            </a:r>
          </a:p>
        </p:txBody>
      </p:sp>
      <p:sp>
        <p:nvSpPr>
          <p:cNvPr id="5" name="Footer Placeholder 4">
            <a:extLst>
              <a:ext uri="{FF2B5EF4-FFF2-40B4-BE49-F238E27FC236}">
                <a16:creationId xmlns:a16="http://schemas.microsoft.com/office/drawing/2014/main" id="{8A0F0D26-BF7C-44B7-B925-FD6AF4C778FE}"/>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3B397C0B-47B3-48A5-ACBE-BB5465458750}"/>
              </a:ext>
            </a:extLst>
          </p:cNvPr>
          <p:cNvSpPr>
            <a:spLocks noGrp="1"/>
          </p:cNvSpPr>
          <p:nvPr>
            <p:ph type="sldNum" sz="quarter" idx="12"/>
          </p:nvPr>
        </p:nvSpPr>
        <p:spPr/>
        <p:txBody>
          <a:bodyPr/>
          <a:lstStyle/>
          <a:p>
            <a:fld id="{99DD7854-44FB-44E0-95A2-F323E40DB6E9}" type="slidenum">
              <a:rPr lang="en-US" smtClean="0"/>
              <a:t>44</a:t>
            </a:fld>
            <a:endParaRPr lang="en-US"/>
          </a:p>
        </p:txBody>
      </p:sp>
      <p:sp>
        <p:nvSpPr>
          <p:cNvPr id="4" name="Date Placeholder 3">
            <a:extLst>
              <a:ext uri="{FF2B5EF4-FFF2-40B4-BE49-F238E27FC236}">
                <a16:creationId xmlns:a16="http://schemas.microsoft.com/office/drawing/2014/main" id="{29E052C2-76DD-4746-891A-27AB1EB7C015}"/>
              </a:ext>
            </a:extLst>
          </p:cNvPr>
          <p:cNvSpPr>
            <a:spLocks noGrp="1"/>
          </p:cNvSpPr>
          <p:nvPr>
            <p:ph type="dt" sz="half" idx="10"/>
          </p:nvPr>
        </p:nvSpPr>
        <p:spPr/>
        <p:txBody>
          <a:bodyPr/>
          <a:lstStyle/>
          <a:p>
            <a:fld id="{048ADCDE-59E8-4E19-AA5C-73CDBA26883E}" type="datetime1">
              <a:rPr lang="en-US" smtClean="0"/>
              <a:t>3/10/2024</a:t>
            </a:fld>
            <a:endParaRPr lang="en-US"/>
          </a:p>
        </p:txBody>
      </p:sp>
    </p:spTree>
    <p:extLst>
      <p:ext uri="{BB962C8B-B14F-4D97-AF65-F5344CB8AC3E}">
        <p14:creationId xmlns:p14="http://schemas.microsoft.com/office/powerpoint/2010/main" val="2586029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96E47-3A31-4294-9935-CD196F16323C}"/>
              </a:ext>
            </a:extLst>
          </p:cNvPr>
          <p:cNvSpPr>
            <a:spLocks noGrp="1"/>
          </p:cNvSpPr>
          <p:nvPr>
            <p:ph type="title"/>
          </p:nvPr>
        </p:nvSpPr>
        <p:spPr>
          <a:xfrm>
            <a:off x="838200" y="1"/>
            <a:ext cx="10515600" cy="815925"/>
          </a:xfrm>
        </p:spPr>
        <p:txBody>
          <a:bodyPr>
            <a:normAutofit/>
          </a:bodyPr>
          <a:lstStyle/>
          <a:p>
            <a:r>
              <a:rPr lang="en-US" sz="3200" b="1" dirty="0"/>
              <a:t>Glycerophospholipids</a:t>
            </a:r>
            <a:endParaRPr lang="en-US" sz="3200" dirty="0"/>
          </a:p>
        </p:txBody>
      </p:sp>
      <p:sp>
        <p:nvSpPr>
          <p:cNvPr id="3" name="Content Placeholder 2">
            <a:extLst>
              <a:ext uri="{FF2B5EF4-FFF2-40B4-BE49-F238E27FC236}">
                <a16:creationId xmlns:a16="http://schemas.microsoft.com/office/drawing/2014/main" id="{385A4D0A-99C2-4306-9D0A-17129AE5E8B3}"/>
              </a:ext>
            </a:extLst>
          </p:cNvPr>
          <p:cNvSpPr>
            <a:spLocks noGrp="1"/>
          </p:cNvSpPr>
          <p:nvPr>
            <p:ph idx="1"/>
          </p:nvPr>
        </p:nvSpPr>
        <p:spPr>
          <a:xfrm>
            <a:off x="838200" y="956603"/>
            <a:ext cx="10515600" cy="5220360"/>
          </a:xfrm>
        </p:spPr>
        <p:txBody>
          <a:bodyPr>
            <a:normAutofit/>
          </a:bodyPr>
          <a:lstStyle/>
          <a:p>
            <a:pPr marL="514350" indent="-514350" algn="just">
              <a:lnSpc>
                <a:spcPct val="150000"/>
              </a:lnSpc>
              <a:buFont typeface="+mj-lt"/>
              <a:buAutoNum type="arabicPeriod" startAt="6"/>
            </a:pPr>
            <a:r>
              <a:rPr lang="en-US" sz="2400" b="1" dirty="0"/>
              <a:t>Plasmalogens:</a:t>
            </a:r>
            <a:r>
              <a:rPr lang="en-US" sz="2400" dirty="0"/>
              <a:t> When a fatty acid is attached by an ether linkage at C</a:t>
            </a:r>
            <a:r>
              <a:rPr lang="en-US" sz="2400" baseline="-25000" dirty="0"/>
              <a:t>1</a:t>
            </a:r>
            <a:r>
              <a:rPr lang="en-US" sz="2400" dirty="0"/>
              <a:t> of glycerol in the glycerophospholipids, the resultant compound is plasmalogen. </a:t>
            </a:r>
          </a:p>
          <a:p>
            <a:pPr algn="just">
              <a:lnSpc>
                <a:spcPct val="150000"/>
              </a:lnSpc>
            </a:pPr>
            <a:r>
              <a:rPr lang="en-US" sz="2400" dirty="0"/>
              <a:t>Phosphatidylethanolamine is the most important one </a:t>
            </a:r>
          </a:p>
          <a:p>
            <a:pPr algn="just">
              <a:lnSpc>
                <a:spcPct val="150000"/>
              </a:lnSpc>
            </a:pPr>
            <a:r>
              <a:rPr lang="en-US" sz="2400" b="1" dirty="0"/>
              <a:t>Choline, inositol and serine</a:t>
            </a:r>
            <a:r>
              <a:rPr lang="en-US" sz="2400" dirty="0"/>
              <a:t> may substitute ethanolamine to give other plasmalogens.</a:t>
            </a:r>
          </a:p>
        </p:txBody>
      </p:sp>
      <p:sp>
        <p:nvSpPr>
          <p:cNvPr id="5" name="Footer Placeholder 4">
            <a:extLst>
              <a:ext uri="{FF2B5EF4-FFF2-40B4-BE49-F238E27FC236}">
                <a16:creationId xmlns:a16="http://schemas.microsoft.com/office/drawing/2014/main" id="{0B72A8DE-3AA0-4127-BA16-1AE15ECD580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51C408CA-8225-4DEE-ADB3-BA6F93D7821B}"/>
              </a:ext>
            </a:extLst>
          </p:cNvPr>
          <p:cNvSpPr>
            <a:spLocks noGrp="1"/>
          </p:cNvSpPr>
          <p:nvPr>
            <p:ph type="sldNum" sz="quarter" idx="12"/>
          </p:nvPr>
        </p:nvSpPr>
        <p:spPr/>
        <p:txBody>
          <a:bodyPr/>
          <a:lstStyle/>
          <a:p>
            <a:fld id="{99DD7854-44FB-44E0-95A2-F323E40DB6E9}" type="slidenum">
              <a:rPr lang="en-US" smtClean="0"/>
              <a:t>45</a:t>
            </a:fld>
            <a:endParaRPr lang="en-US"/>
          </a:p>
        </p:txBody>
      </p:sp>
      <p:sp>
        <p:nvSpPr>
          <p:cNvPr id="4" name="Date Placeholder 3">
            <a:extLst>
              <a:ext uri="{FF2B5EF4-FFF2-40B4-BE49-F238E27FC236}">
                <a16:creationId xmlns:a16="http://schemas.microsoft.com/office/drawing/2014/main" id="{D5873E07-72A0-4427-8019-BF93F181499A}"/>
              </a:ext>
            </a:extLst>
          </p:cNvPr>
          <p:cNvSpPr>
            <a:spLocks noGrp="1"/>
          </p:cNvSpPr>
          <p:nvPr>
            <p:ph type="dt" sz="half" idx="10"/>
          </p:nvPr>
        </p:nvSpPr>
        <p:spPr/>
        <p:txBody>
          <a:bodyPr/>
          <a:lstStyle/>
          <a:p>
            <a:fld id="{1C50E7C8-EC85-431F-A5D2-769E2B7662B8}" type="datetime1">
              <a:rPr lang="en-US" smtClean="0"/>
              <a:t>3/10/2024</a:t>
            </a:fld>
            <a:endParaRPr lang="en-US"/>
          </a:p>
        </p:txBody>
      </p:sp>
    </p:spTree>
    <p:extLst>
      <p:ext uri="{BB962C8B-B14F-4D97-AF65-F5344CB8AC3E}">
        <p14:creationId xmlns:p14="http://schemas.microsoft.com/office/powerpoint/2010/main" val="265018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3B3A2-77D0-4E2B-A7CA-5450B7078928}"/>
              </a:ext>
            </a:extLst>
          </p:cNvPr>
          <p:cNvSpPr>
            <a:spLocks noGrp="1"/>
          </p:cNvSpPr>
          <p:nvPr>
            <p:ph type="title"/>
          </p:nvPr>
        </p:nvSpPr>
        <p:spPr>
          <a:xfrm>
            <a:off x="838200" y="1"/>
            <a:ext cx="10515600" cy="858128"/>
          </a:xfrm>
        </p:spPr>
        <p:txBody>
          <a:bodyPr>
            <a:normAutofit/>
          </a:bodyPr>
          <a:lstStyle/>
          <a:p>
            <a:r>
              <a:rPr lang="en-US" sz="3200" b="1" dirty="0"/>
              <a:t>Glycerophospholipids</a:t>
            </a:r>
            <a:endParaRPr lang="en-US" sz="3200" dirty="0"/>
          </a:p>
        </p:txBody>
      </p:sp>
      <p:sp>
        <p:nvSpPr>
          <p:cNvPr id="3" name="Content Placeholder 2">
            <a:extLst>
              <a:ext uri="{FF2B5EF4-FFF2-40B4-BE49-F238E27FC236}">
                <a16:creationId xmlns:a16="http://schemas.microsoft.com/office/drawing/2014/main" id="{B23073AD-6D0E-4BB7-AFCB-68BAAE48F7E4}"/>
              </a:ext>
            </a:extLst>
          </p:cNvPr>
          <p:cNvSpPr>
            <a:spLocks noGrp="1"/>
          </p:cNvSpPr>
          <p:nvPr>
            <p:ph idx="1"/>
          </p:nvPr>
        </p:nvSpPr>
        <p:spPr>
          <a:xfrm>
            <a:off x="838200" y="858129"/>
            <a:ext cx="10515600" cy="5318834"/>
          </a:xfrm>
        </p:spPr>
        <p:txBody>
          <a:bodyPr>
            <a:normAutofit/>
          </a:bodyPr>
          <a:lstStyle/>
          <a:p>
            <a:pPr marL="514350" indent="-514350" algn="just">
              <a:lnSpc>
                <a:spcPct val="150000"/>
              </a:lnSpc>
              <a:buFont typeface="+mj-lt"/>
              <a:buAutoNum type="arabicPeriod" startAt="7"/>
            </a:pPr>
            <a:r>
              <a:rPr lang="en-US" sz="2400" b="1" dirty="0"/>
              <a:t>Cardiolipin:</a:t>
            </a:r>
            <a:r>
              <a:rPr lang="en-US" sz="2400" dirty="0"/>
              <a:t> It is so named as it was first isolated from </a:t>
            </a:r>
            <a:r>
              <a:rPr lang="en-US" sz="2400" b="1" dirty="0"/>
              <a:t>animal heart muscle.</a:t>
            </a:r>
            <a:r>
              <a:rPr lang="en-US" sz="2400" dirty="0"/>
              <a:t> </a:t>
            </a:r>
          </a:p>
          <a:p>
            <a:pPr algn="just">
              <a:lnSpc>
                <a:spcPct val="150000"/>
              </a:lnSpc>
            </a:pPr>
            <a:r>
              <a:rPr lang="en-US" sz="2400" dirty="0"/>
              <a:t>Structurally, a cardiolipin consists of two molecules of phosphatidic acid held by an additional glycerol through phosphate groups. </a:t>
            </a:r>
          </a:p>
          <a:p>
            <a:pPr algn="just">
              <a:lnSpc>
                <a:spcPct val="150000"/>
              </a:lnSpc>
            </a:pPr>
            <a:r>
              <a:rPr lang="en-US" sz="2400" dirty="0"/>
              <a:t>It is an</a:t>
            </a:r>
            <a:r>
              <a:rPr lang="en-US" sz="2400" b="1" dirty="0"/>
              <a:t> important component of inner mitochondrial membrane and essential for mitochondrial function.</a:t>
            </a:r>
            <a:r>
              <a:rPr lang="en-US" sz="2400" dirty="0"/>
              <a:t> </a:t>
            </a:r>
          </a:p>
          <a:p>
            <a:pPr algn="just">
              <a:lnSpc>
                <a:spcPct val="150000"/>
              </a:lnSpc>
            </a:pPr>
            <a:r>
              <a:rPr lang="en-US" sz="2400" dirty="0"/>
              <a:t>Decreased cardiolipin levels may result in </a:t>
            </a:r>
            <a:r>
              <a:rPr lang="en-US" sz="2400" b="1" dirty="0"/>
              <a:t>mitochondrial dysfunction, aging, hypothyroidism, cardioskeletal myopathy (Barth syndrome). </a:t>
            </a:r>
          </a:p>
          <a:p>
            <a:pPr algn="just">
              <a:lnSpc>
                <a:spcPct val="150000"/>
              </a:lnSpc>
            </a:pPr>
            <a:r>
              <a:rPr lang="en-US" sz="2400" dirty="0"/>
              <a:t>Cardiolipin is the only phosphoglyceride that possesses </a:t>
            </a:r>
            <a:r>
              <a:rPr lang="en-US" sz="2400" b="1" dirty="0"/>
              <a:t>antigenic properties.</a:t>
            </a:r>
          </a:p>
        </p:txBody>
      </p:sp>
      <p:sp>
        <p:nvSpPr>
          <p:cNvPr id="5" name="Footer Placeholder 4">
            <a:extLst>
              <a:ext uri="{FF2B5EF4-FFF2-40B4-BE49-F238E27FC236}">
                <a16:creationId xmlns:a16="http://schemas.microsoft.com/office/drawing/2014/main" id="{35414B0F-8E3C-42AE-BBFD-49E41287DB81}"/>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9117A523-9741-4D55-AC7E-DEB66C6839FC}"/>
              </a:ext>
            </a:extLst>
          </p:cNvPr>
          <p:cNvSpPr>
            <a:spLocks noGrp="1"/>
          </p:cNvSpPr>
          <p:nvPr>
            <p:ph type="sldNum" sz="quarter" idx="12"/>
          </p:nvPr>
        </p:nvSpPr>
        <p:spPr/>
        <p:txBody>
          <a:bodyPr/>
          <a:lstStyle/>
          <a:p>
            <a:fld id="{99DD7854-44FB-44E0-95A2-F323E40DB6E9}" type="slidenum">
              <a:rPr lang="en-US" smtClean="0"/>
              <a:t>46</a:t>
            </a:fld>
            <a:endParaRPr lang="en-US"/>
          </a:p>
        </p:txBody>
      </p:sp>
      <p:sp>
        <p:nvSpPr>
          <p:cNvPr id="4" name="Date Placeholder 3">
            <a:extLst>
              <a:ext uri="{FF2B5EF4-FFF2-40B4-BE49-F238E27FC236}">
                <a16:creationId xmlns:a16="http://schemas.microsoft.com/office/drawing/2014/main" id="{E77C59EC-3B2A-4E21-BA7A-C494CF4AA1F0}"/>
              </a:ext>
            </a:extLst>
          </p:cNvPr>
          <p:cNvSpPr>
            <a:spLocks noGrp="1"/>
          </p:cNvSpPr>
          <p:nvPr>
            <p:ph type="dt" sz="half" idx="10"/>
          </p:nvPr>
        </p:nvSpPr>
        <p:spPr/>
        <p:txBody>
          <a:bodyPr/>
          <a:lstStyle/>
          <a:p>
            <a:fld id="{86B5AEDE-A89D-45F3-A2F4-4547B8A208E9}" type="datetime1">
              <a:rPr lang="en-US" smtClean="0"/>
              <a:t>3/10/2024</a:t>
            </a:fld>
            <a:endParaRPr lang="en-US"/>
          </a:p>
        </p:txBody>
      </p:sp>
    </p:spTree>
    <p:extLst>
      <p:ext uri="{BB962C8B-B14F-4D97-AF65-F5344CB8AC3E}">
        <p14:creationId xmlns:p14="http://schemas.microsoft.com/office/powerpoint/2010/main" val="22009437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CFE5B-8164-4CBD-A374-22F25F050273}"/>
              </a:ext>
            </a:extLst>
          </p:cNvPr>
          <p:cNvSpPr>
            <a:spLocks noGrp="1"/>
          </p:cNvSpPr>
          <p:nvPr>
            <p:ph type="title"/>
          </p:nvPr>
        </p:nvSpPr>
        <p:spPr>
          <a:xfrm>
            <a:off x="838200" y="1"/>
            <a:ext cx="10515600" cy="829993"/>
          </a:xfrm>
        </p:spPr>
        <p:txBody>
          <a:bodyPr>
            <a:normAutofit/>
          </a:bodyPr>
          <a:lstStyle/>
          <a:p>
            <a:r>
              <a:rPr lang="en-US" sz="3200" b="1" dirty="0"/>
              <a:t>Sphingomyelins</a:t>
            </a:r>
          </a:p>
        </p:txBody>
      </p:sp>
      <p:sp>
        <p:nvSpPr>
          <p:cNvPr id="3" name="Content Placeholder 2">
            <a:extLst>
              <a:ext uri="{FF2B5EF4-FFF2-40B4-BE49-F238E27FC236}">
                <a16:creationId xmlns:a16="http://schemas.microsoft.com/office/drawing/2014/main" id="{22DA2AB0-9DFF-4741-86C5-42A5D86DB2DB}"/>
              </a:ext>
            </a:extLst>
          </p:cNvPr>
          <p:cNvSpPr>
            <a:spLocks noGrp="1"/>
          </p:cNvSpPr>
          <p:nvPr>
            <p:ph idx="1"/>
          </p:nvPr>
        </p:nvSpPr>
        <p:spPr>
          <a:xfrm>
            <a:off x="838200" y="942535"/>
            <a:ext cx="10515600" cy="5234428"/>
          </a:xfrm>
        </p:spPr>
        <p:txBody>
          <a:bodyPr>
            <a:normAutofit/>
          </a:bodyPr>
          <a:lstStyle/>
          <a:p>
            <a:pPr algn="just"/>
            <a:r>
              <a:rPr lang="en-US" sz="2400" b="1" dirty="0"/>
              <a:t>Sphingosine is an amino alcohol present in sphingomyelins (</a:t>
            </a:r>
            <a:r>
              <a:rPr lang="en-US" sz="2400" b="1" dirty="0" err="1"/>
              <a:t>sphingophospholipids</a:t>
            </a:r>
            <a:r>
              <a:rPr lang="en-US" sz="2400" b="1" dirty="0"/>
              <a:t>).</a:t>
            </a:r>
            <a:r>
              <a:rPr lang="en-US" sz="2400" dirty="0"/>
              <a:t> </a:t>
            </a:r>
          </a:p>
          <a:p>
            <a:pPr algn="just"/>
            <a:r>
              <a:rPr lang="en-US" sz="2400" dirty="0"/>
              <a:t>They do not contain glycerol at all. </a:t>
            </a:r>
          </a:p>
          <a:p>
            <a:pPr algn="just"/>
            <a:r>
              <a:rPr lang="en-US" sz="2400" dirty="0"/>
              <a:t>Sphingosine is attached by an amide linkage to a fatty acid to produce ceramide. </a:t>
            </a:r>
          </a:p>
          <a:p>
            <a:pPr algn="just"/>
            <a:r>
              <a:rPr lang="en-US" sz="2400" dirty="0"/>
              <a:t>The alcohol group of sphingosine is bound to phosphorylcholine in sphingomyelin structure (Fig.3.3). </a:t>
            </a:r>
          </a:p>
          <a:p>
            <a:pPr algn="just"/>
            <a:r>
              <a:rPr lang="en-US" sz="2400" b="1" dirty="0"/>
              <a:t>Sphingomyelins are important constituents of myelin and are found in good quantity in brain and nervous tissues.</a:t>
            </a:r>
          </a:p>
          <a:p>
            <a:pPr algn="just"/>
            <a:r>
              <a:rPr lang="en-US" sz="2400" b="1" dirty="0"/>
              <a:t>Ceramide, acts as a second messenger (signaling molecule) by regulating programmed cell death (apoptosis), cell cycle and cell differentiation. </a:t>
            </a:r>
          </a:p>
          <a:p>
            <a:pPr algn="just"/>
            <a:r>
              <a:rPr lang="en-US" sz="2400" b="1" dirty="0"/>
              <a:t>A ceramide containing a 30-carbon fatty acid is a major component of skin, and it regulates skin’s water permeability.</a:t>
            </a:r>
          </a:p>
        </p:txBody>
      </p:sp>
      <p:sp>
        <p:nvSpPr>
          <p:cNvPr id="5" name="Footer Placeholder 4">
            <a:extLst>
              <a:ext uri="{FF2B5EF4-FFF2-40B4-BE49-F238E27FC236}">
                <a16:creationId xmlns:a16="http://schemas.microsoft.com/office/drawing/2014/main" id="{D5F668FE-92C7-4CCF-B7BA-4FE37E61F9E5}"/>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2EE242AF-FDB2-45B8-83EA-380F8C1A5639}"/>
              </a:ext>
            </a:extLst>
          </p:cNvPr>
          <p:cNvSpPr>
            <a:spLocks noGrp="1"/>
          </p:cNvSpPr>
          <p:nvPr>
            <p:ph type="sldNum" sz="quarter" idx="12"/>
          </p:nvPr>
        </p:nvSpPr>
        <p:spPr/>
        <p:txBody>
          <a:bodyPr/>
          <a:lstStyle/>
          <a:p>
            <a:fld id="{99DD7854-44FB-44E0-95A2-F323E40DB6E9}" type="slidenum">
              <a:rPr lang="en-US" smtClean="0"/>
              <a:t>47</a:t>
            </a:fld>
            <a:endParaRPr lang="en-US"/>
          </a:p>
        </p:txBody>
      </p:sp>
      <p:sp>
        <p:nvSpPr>
          <p:cNvPr id="4" name="Date Placeholder 3">
            <a:extLst>
              <a:ext uri="{FF2B5EF4-FFF2-40B4-BE49-F238E27FC236}">
                <a16:creationId xmlns:a16="http://schemas.microsoft.com/office/drawing/2014/main" id="{A2AF75CF-ED1D-44B1-8606-86EE8ED85DD9}"/>
              </a:ext>
            </a:extLst>
          </p:cNvPr>
          <p:cNvSpPr>
            <a:spLocks noGrp="1"/>
          </p:cNvSpPr>
          <p:nvPr>
            <p:ph type="dt" sz="half" idx="10"/>
          </p:nvPr>
        </p:nvSpPr>
        <p:spPr/>
        <p:txBody>
          <a:bodyPr/>
          <a:lstStyle/>
          <a:p>
            <a:fld id="{087C47EB-1FA1-4169-8F0C-7627F1267647}" type="datetime1">
              <a:rPr lang="en-US" smtClean="0"/>
              <a:t>3/10/2024</a:t>
            </a:fld>
            <a:endParaRPr lang="en-US"/>
          </a:p>
        </p:txBody>
      </p:sp>
    </p:spTree>
    <p:extLst>
      <p:ext uri="{BB962C8B-B14F-4D97-AF65-F5344CB8AC3E}">
        <p14:creationId xmlns:p14="http://schemas.microsoft.com/office/powerpoint/2010/main" val="27938277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1955E-90DD-4E99-8B61-4C1645D5C887}"/>
              </a:ext>
            </a:extLst>
          </p:cNvPr>
          <p:cNvSpPr>
            <a:spLocks noGrp="1"/>
          </p:cNvSpPr>
          <p:nvPr>
            <p:ph type="title"/>
          </p:nvPr>
        </p:nvSpPr>
        <p:spPr>
          <a:xfrm>
            <a:off x="838200" y="1"/>
            <a:ext cx="10515600" cy="858128"/>
          </a:xfrm>
        </p:spPr>
        <p:txBody>
          <a:bodyPr>
            <a:normAutofit/>
          </a:bodyPr>
          <a:lstStyle/>
          <a:p>
            <a:r>
              <a:rPr lang="en-US" sz="3200" b="1" dirty="0"/>
              <a:t>Functions of phospholipids</a:t>
            </a:r>
          </a:p>
        </p:txBody>
      </p:sp>
      <p:sp>
        <p:nvSpPr>
          <p:cNvPr id="3" name="Content Placeholder 2">
            <a:extLst>
              <a:ext uri="{FF2B5EF4-FFF2-40B4-BE49-F238E27FC236}">
                <a16:creationId xmlns:a16="http://schemas.microsoft.com/office/drawing/2014/main" id="{8C800215-67BD-40D7-9DDB-ABE79D1EFD58}"/>
              </a:ext>
            </a:extLst>
          </p:cNvPr>
          <p:cNvSpPr>
            <a:spLocks noGrp="1"/>
          </p:cNvSpPr>
          <p:nvPr>
            <p:ph idx="1"/>
          </p:nvPr>
        </p:nvSpPr>
        <p:spPr>
          <a:xfrm>
            <a:off x="838200" y="858129"/>
            <a:ext cx="10515600" cy="5318834"/>
          </a:xfrm>
        </p:spPr>
        <p:txBody>
          <a:bodyPr>
            <a:normAutofit fontScale="92500"/>
          </a:bodyPr>
          <a:lstStyle/>
          <a:p>
            <a:pPr marL="514350" indent="-514350" algn="just">
              <a:lnSpc>
                <a:spcPct val="150000"/>
              </a:lnSpc>
              <a:buFont typeface="+mj-lt"/>
              <a:buAutoNum type="arabicPeriod"/>
            </a:pPr>
            <a:r>
              <a:rPr lang="en-US" sz="2400" dirty="0"/>
              <a:t>In association with proteins, phospholipids form the </a:t>
            </a:r>
            <a:r>
              <a:rPr lang="en-US" sz="2400" b="1" dirty="0"/>
              <a:t>structural components of membranes and regulate membrane permeability.</a:t>
            </a:r>
          </a:p>
          <a:p>
            <a:pPr marL="514350" indent="-514350" algn="just">
              <a:lnSpc>
                <a:spcPct val="150000"/>
              </a:lnSpc>
              <a:buFont typeface="+mj-lt"/>
              <a:buAutoNum type="arabicPeriod"/>
            </a:pPr>
            <a:r>
              <a:rPr lang="en-US" sz="2400" dirty="0"/>
              <a:t>Phospholipids </a:t>
            </a:r>
            <a:r>
              <a:rPr lang="en-US" sz="2400" b="1" dirty="0"/>
              <a:t>(lecithin, cephalin and cardiolipin) in the mitochondria maintain the conformation of electron transport chain components, and thus cellular respiration.</a:t>
            </a:r>
          </a:p>
          <a:p>
            <a:pPr marL="514350" indent="-514350" algn="just">
              <a:lnSpc>
                <a:spcPct val="150000"/>
              </a:lnSpc>
              <a:buFont typeface="+mj-lt"/>
              <a:buAutoNum type="arabicPeriod"/>
            </a:pPr>
            <a:r>
              <a:rPr lang="en-US" sz="2400" dirty="0"/>
              <a:t>Phospholipids participate in the absorption of fat from the intestine.</a:t>
            </a:r>
          </a:p>
          <a:p>
            <a:pPr marL="514350" indent="-514350" algn="just">
              <a:lnSpc>
                <a:spcPct val="150000"/>
              </a:lnSpc>
              <a:buFont typeface="+mj-lt"/>
              <a:buAutoNum type="arabicPeriod"/>
            </a:pPr>
            <a:r>
              <a:rPr lang="en-US" sz="2400" dirty="0"/>
              <a:t>Phospholipids are essential for the synthesis of different lipoproteins, and thus participate in the transport of lipids.</a:t>
            </a:r>
          </a:p>
          <a:p>
            <a:pPr marL="514350" indent="-514350" algn="just">
              <a:lnSpc>
                <a:spcPct val="150000"/>
              </a:lnSpc>
              <a:buFont typeface="+mj-lt"/>
              <a:buAutoNum type="arabicPeriod"/>
            </a:pPr>
            <a:r>
              <a:rPr lang="en-US" sz="2400" dirty="0"/>
              <a:t>Accumulation of fat in liver (fatty liver) can be prevented by phospholipids, hence they are regarded as lipotropic factors.</a:t>
            </a:r>
          </a:p>
        </p:txBody>
      </p:sp>
      <p:sp>
        <p:nvSpPr>
          <p:cNvPr id="5" name="Footer Placeholder 4">
            <a:extLst>
              <a:ext uri="{FF2B5EF4-FFF2-40B4-BE49-F238E27FC236}">
                <a16:creationId xmlns:a16="http://schemas.microsoft.com/office/drawing/2014/main" id="{59DEDAC3-A646-4E0E-88E0-73C7AB7EBAC5}"/>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9322E3C0-FC68-4C07-99C9-A86BAD7948EF}"/>
              </a:ext>
            </a:extLst>
          </p:cNvPr>
          <p:cNvSpPr>
            <a:spLocks noGrp="1"/>
          </p:cNvSpPr>
          <p:nvPr>
            <p:ph type="sldNum" sz="quarter" idx="12"/>
          </p:nvPr>
        </p:nvSpPr>
        <p:spPr/>
        <p:txBody>
          <a:bodyPr/>
          <a:lstStyle/>
          <a:p>
            <a:fld id="{99DD7854-44FB-44E0-95A2-F323E40DB6E9}" type="slidenum">
              <a:rPr lang="en-US" smtClean="0"/>
              <a:t>48</a:t>
            </a:fld>
            <a:endParaRPr lang="en-US"/>
          </a:p>
        </p:txBody>
      </p:sp>
      <p:sp>
        <p:nvSpPr>
          <p:cNvPr id="4" name="Date Placeholder 3">
            <a:extLst>
              <a:ext uri="{FF2B5EF4-FFF2-40B4-BE49-F238E27FC236}">
                <a16:creationId xmlns:a16="http://schemas.microsoft.com/office/drawing/2014/main" id="{865A06C9-8006-43BC-BD27-AA31AB79D5CD}"/>
              </a:ext>
            </a:extLst>
          </p:cNvPr>
          <p:cNvSpPr>
            <a:spLocks noGrp="1"/>
          </p:cNvSpPr>
          <p:nvPr>
            <p:ph type="dt" sz="half" idx="10"/>
          </p:nvPr>
        </p:nvSpPr>
        <p:spPr/>
        <p:txBody>
          <a:bodyPr/>
          <a:lstStyle/>
          <a:p>
            <a:fld id="{63794EC3-0295-40E6-9591-984B0539FDA1}" type="datetime1">
              <a:rPr lang="en-US" smtClean="0"/>
              <a:t>3/10/2024</a:t>
            </a:fld>
            <a:endParaRPr lang="en-US"/>
          </a:p>
        </p:txBody>
      </p:sp>
    </p:spTree>
    <p:extLst>
      <p:ext uri="{BB962C8B-B14F-4D97-AF65-F5344CB8AC3E}">
        <p14:creationId xmlns:p14="http://schemas.microsoft.com/office/powerpoint/2010/main" val="28740181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A12A-C590-4CDD-AF42-20157BB9D9ED}"/>
              </a:ext>
            </a:extLst>
          </p:cNvPr>
          <p:cNvSpPr>
            <a:spLocks noGrp="1"/>
          </p:cNvSpPr>
          <p:nvPr>
            <p:ph type="title"/>
          </p:nvPr>
        </p:nvSpPr>
        <p:spPr>
          <a:xfrm>
            <a:off x="838200" y="1"/>
            <a:ext cx="10515600" cy="844061"/>
          </a:xfrm>
        </p:spPr>
        <p:txBody>
          <a:bodyPr>
            <a:normAutofit/>
          </a:bodyPr>
          <a:lstStyle/>
          <a:p>
            <a:r>
              <a:rPr lang="en-US" sz="3200" b="1" dirty="0"/>
              <a:t>Functions of phospholipids</a:t>
            </a:r>
            <a:endParaRPr lang="en-US" sz="3200" dirty="0"/>
          </a:p>
        </p:txBody>
      </p:sp>
      <p:sp>
        <p:nvSpPr>
          <p:cNvPr id="3" name="Content Placeholder 2">
            <a:extLst>
              <a:ext uri="{FF2B5EF4-FFF2-40B4-BE49-F238E27FC236}">
                <a16:creationId xmlns:a16="http://schemas.microsoft.com/office/drawing/2014/main" id="{BC004557-ABE9-48ED-99AE-BE5A6F10C3CF}"/>
              </a:ext>
            </a:extLst>
          </p:cNvPr>
          <p:cNvSpPr>
            <a:spLocks noGrp="1"/>
          </p:cNvSpPr>
          <p:nvPr>
            <p:ph idx="1"/>
          </p:nvPr>
        </p:nvSpPr>
        <p:spPr>
          <a:xfrm>
            <a:off x="838200" y="970671"/>
            <a:ext cx="10515600" cy="5206292"/>
          </a:xfrm>
        </p:spPr>
        <p:txBody>
          <a:bodyPr>
            <a:normAutofit lnSpcReduction="10000"/>
          </a:bodyPr>
          <a:lstStyle/>
          <a:p>
            <a:pPr marL="514350" indent="-514350" algn="just">
              <a:lnSpc>
                <a:spcPct val="150000"/>
              </a:lnSpc>
              <a:buFont typeface="+mj-lt"/>
              <a:buAutoNum type="arabicPeriod" startAt="6"/>
            </a:pPr>
            <a:r>
              <a:rPr lang="en-US" sz="2400" dirty="0"/>
              <a:t>Arachidonic acid, an unsaturated fatty acid liberated from phospholipids, serves as a precursor for the synthesis of eicosanoids </a:t>
            </a:r>
            <a:r>
              <a:rPr lang="en-US" sz="2400" b="1" dirty="0"/>
              <a:t>(prostaglandins, prostacyclins, thromboxanes etc.)</a:t>
            </a:r>
            <a:r>
              <a:rPr lang="en-US" sz="2400" dirty="0"/>
              <a:t>.</a:t>
            </a:r>
          </a:p>
          <a:p>
            <a:pPr marL="514350" indent="-514350" algn="just">
              <a:lnSpc>
                <a:spcPct val="150000"/>
              </a:lnSpc>
              <a:buFont typeface="+mj-lt"/>
              <a:buAutoNum type="arabicPeriod" startAt="6"/>
            </a:pPr>
            <a:r>
              <a:rPr lang="en-US" sz="2400" dirty="0"/>
              <a:t>Phospholipids participate in the reverse cholesterol transport and thus help in the removal of cholesterol from the body.</a:t>
            </a:r>
          </a:p>
          <a:p>
            <a:pPr algn="just">
              <a:lnSpc>
                <a:spcPct val="150000"/>
              </a:lnSpc>
            </a:pPr>
            <a:r>
              <a:rPr lang="en-US" sz="2400" dirty="0"/>
              <a:t>Phospholipids act as surfactants (agents lowering surface tension). For instance, dipalmitoyl phosphatidylcholine is an important lung surfactant. </a:t>
            </a:r>
          </a:p>
          <a:p>
            <a:pPr algn="just">
              <a:lnSpc>
                <a:spcPct val="150000"/>
              </a:lnSpc>
            </a:pPr>
            <a:r>
              <a:rPr lang="en-US" sz="2400" dirty="0"/>
              <a:t>Respiratory distress syndrome in infants is associated with insufficient production of this surfactant.</a:t>
            </a:r>
          </a:p>
        </p:txBody>
      </p:sp>
      <p:sp>
        <p:nvSpPr>
          <p:cNvPr id="5" name="Footer Placeholder 4">
            <a:extLst>
              <a:ext uri="{FF2B5EF4-FFF2-40B4-BE49-F238E27FC236}">
                <a16:creationId xmlns:a16="http://schemas.microsoft.com/office/drawing/2014/main" id="{BA758B49-0AF8-40BD-9C3D-44687F2CB9CA}"/>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2FEAB2BB-6013-48B9-B581-968EE922EC2D}"/>
              </a:ext>
            </a:extLst>
          </p:cNvPr>
          <p:cNvSpPr>
            <a:spLocks noGrp="1"/>
          </p:cNvSpPr>
          <p:nvPr>
            <p:ph type="sldNum" sz="quarter" idx="12"/>
          </p:nvPr>
        </p:nvSpPr>
        <p:spPr/>
        <p:txBody>
          <a:bodyPr/>
          <a:lstStyle/>
          <a:p>
            <a:fld id="{99DD7854-44FB-44E0-95A2-F323E40DB6E9}" type="slidenum">
              <a:rPr lang="en-US" smtClean="0"/>
              <a:t>49</a:t>
            </a:fld>
            <a:endParaRPr lang="en-US"/>
          </a:p>
        </p:txBody>
      </p:sp>
      <p:sp>
        <p:nvSpPr>
          <p:cNvPr id="4" name="Date Placeholder 3">
            <a:extLst>
              <a:ext uri="{FF2B5EF4-FFF2-40B4-BE49-F238E27FC236}">
                <a16:creationId xmlns:a16="http://schemas.microsoft.com/office/drawing/2014/main" id="{89F6FF1A-2919-471F-ADA8-31EF32F49378}"/>
              </a:ext>
            </a:extLst>
          </p:cNvPr>
          <p:cNvSpPr>
            <a:spLocks noGrp="1"/>
          </p:cNvSpPr>
          <p:nvPr>
            <p:ph type="dt" sz="half" idx="10"/>
          </p:nvPr>
        </p:nvSpPr>
        <p:spPr/>
        <p:txBody>
          <a:bodyPr/>
          <a:lstStyle/>
          <a:p>
            <a:fld id="{391A93F4-AA35-4CCA-8ABD-8E0B57B66F04}" type="datetime1">
              <a:rPr lang="en-US" smtClean="0"/>
              <a:t>3/10/2024</a:t>
            </a:fld>
            <a:endParaRPr lang="en-US"/>
          </a:p>
        </p:txBody>
      </p:sp>
    </p:spTree>
    <p:extLst>
      <p:ext uri="{BB962C8B-B14F-4D97-AF65-F5344CB8AC3E}">
        <p14:creationId xmlns:p14="http://schemas.microsoft.com/office/powerpoint/2010/main" val="29390946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0C16E-E6AD-47CA-B6A4-6E80EF38B894}"/>
              </a:ext>
            </a:extLst>
          </p:cNvPr>
          <p:cNvSpPr>
            <a:spLocks noGrp="1"/>
          </p:cNvSpPr>
          <p:nvPr>
            <p:ph type="title"/>
          </p:nvPr>
        </p:nvSpPr>
        <p:spPr>
          <a:xfrm>
            <a:off x="838200" y="1"/>
            <a:ext cx="10515600" cy="872196"/>
          </a:xfrm>
        </p:spPr>
        <p:txBody>
          <a:bodyPr>
            <a:normAutofit/>
          </a:bodyPr>
          <a:lstStyle/>
          <a:p>
            <a:r>
              <a:rPr lang="en-US" sz="3200" b="1" dirty="0"/>
              <a:t>Functions of phospholipids</a:t>
            </a:r>
            <a:endParaRPr lang="en-US" sz="3200" dirty="0"/>
          </a:p>
        </p:txBody>
      </p:sp>
      <p:sp>
        <p:nvSpPr>
          <p:cNvPr id="3" name="Content Placeholder 2">
            <a:extLst>
              <a:ext uri="{FF2B5EF4-FFF2-40B4-BE49-F238E27FC236}">
                <a16:creationId xmlns:a16="http://schemas.microsoft.com/office/drawing/2014/main" id="{8A5B096C-354A-4EB3-BE3D-72F5963B3D49}"/>
              </a:ext>
            </a:extLst>
          </p:cNvPr>
          <p:cNvSpPr>
            <a:spLocks noGrp="1"/>
          </p:cNvSpPr>
          <p:nvPr>
            <p:ph idx="1"/>
          </p:nvPr>
        </p:nvSpPr>
        <p:spPr>
          <a:xfrm>
            <a:off x="838200" y="970671"/>
            <a:ext cx="10515600" cy="5206292"/>
          </a:xfrm>
        </p:spPr>
        <p:txBody>
          <a:bodyPr>
            <a:normAutofit/>
          </a:bodyPr>
          <a:lstStyle/>
          <a:p>
            <a:pPr marL="514350" indent="-514350" algn="just">
              <a:lnSpc>
                <a:spcPct val="150000"/>
              </a:lnSpc>
              <a:buFont typeface="+mj-lt"/>
              <a:buAutoNum type="arabicPeriod" startAt="8"/>
            </a:pPr>
            <a:r>
              <a:rPr lang="en-US" sz="2400" dirty="0"/>
              <a:t>Cephalins, an important group of phospholipids participate in blood clotting.</a:t>
            </a:r>
          </a:p>
          <a:p>
            <a:pPr marL="514350" indent="-514350" algn="just">
              <a:lnSpc>
                <a:spcPct val="150000"/>
              </a:lnSpc>
              <a:buFont typeface="+mj-lt"/>
              <a:buAutoNum type="arabicPeriod" startAt="8"/>
            </a:pPr>
            <a:r>
              <a:rPr lang="en-US" sz="2400" dirty="0"/>
              <a:t>Phosphatidylinositol is the source of second messengers—inositol triphosphate and diacylglycerol, that are involved in the action of some hormones.</a:t>
            </a:r>
          </a:p>
        </p:txBody>
      </p:sp>
      <p:sp>
        <p:nvSpPr>
          <p:cNvPr id="5" name="Footer Placeholder 4">
            <a:extLst>
              <a:ext uri="{FF2B5EF4-FFF2-40B4-BE49-F238E27FC236}">
                <a16:creationId xmlns:a16="http://schemas.microsoft.com/office/drawing/2014/main" id="{472A0150-07AF-47E0-A663-28147CD89441}"/>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4E86DFEB-87A2-44E9-BE57-A5F11FF18C23}"/>
              </a:ext>
            </a:extLst>
          </p:cNvPr>
          <p:cNvSpPr>
            <a:spLocks noGrp="1"/>
          </p:cNvSpPr>
          <p:nvPr>
            <p:ph type="sldNum" sz="quarter" idx="12"/>
          </p:nvPr>
        </p:nvSpPr>
        <p:spPr/>
        <p:txBody>
          <a:bodyPr/>
          <a:lstStyle/>
          <a:p>
            <a:fld id="{99DD7854-44FB-44E0-95A2-F323E40DB6E9}" type="slidenum">
              <a:rPr lang="en-US" smtClean="0"/>
              <a:t>50</a:t>
            </a:fld>
            <a:endParaRPr lang="en-US"/>
          </a:p>
        </p:txBody>
      </p:sp>
      <p:sp>
        <p:nvSpPr>
          <p:cNvPr id="4" name="Date Placeholder 3">
            <a:extLst>
              <a:ext uri="{FF2B5EF4-FFF2-40B4-BE49-F238E27FC236}">
                <a16:creationId xmlns:a16="http://schemas.microsoft.com/office/drawing/2014/main" id="{8FF15769-274B-4163-A7DE-374324FDA596}"/>
              </a:ext>
            </a:extLst>
          </p:cNvPr>
          <p:cNvSpPr>
            <a:spLocks noGrp="1"/>
          </p:cNvSpPr>
          <p:nvPr>
            <p:ph type="dt" sz="half" idx="10"/>
          </p:nvPr>
        </p:nvSpPr>
        <p:spPr/>
        <p:txBody>
          <a:bodyPr/>
          <a:lstStyle/>
          <a:p>
            <a:fld id="{D48BBC16-CF9F-483A-B6F5-C4A70D0AD33A}" type="datetime1">
              <a:rPr lang="en-US" smtClean="0"/>
              <a:t>3/10/2024</a:t>
            </a:fld>
            <a:endParaRPr lang="en-US"/>
          </a:p>
        </p:txBody>
      </p:sp>
    </p:spTree>
    <p:extLst>
      <p:ext uri="{BB962C8B-B14F-4D97-AF65-F5344CB8AC3E}">
        <p14:creationId xmlns:p14="http://schemas.microsoft.com/office/powerpoint/2010/main" val="42129025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EFE7F-EDB4-4EAE-BF1D-C497D39E4B2E}"/>
              </a:ext>
            </a:extLst>
          </p:cNvPr>
          <p:cNvSpPr>
            <a:spLocks noGrp="1"/>
          </p:cNvSpPr>
          <p:nvPr>
            <p:ph type="title"/>
          </p:nvPr>
        </p:nvSpPr>
        <p:spPr>
          <a:xfrm>
            <a:off x="838200" y="1"/>
            <a:ext cx="10515600" cy="956602"/>
          </a:xfrm>
        </p:spPr>
        <p:txBody>
          <a:bodyPr>
            <a:normAutofit/>
          </a:bodyPr>
          <a:lstStyle/>
          <a:p>
            <a:r>
              <a:rPr lang="en-US" sz="3200" b="1" dirty="0"/>
              <a:t>Steroids</a:t>
            </a:r>
          </a:p>
        </p:txBody>
      </p:sp>
      <p:sp>
        <p:nvSpPr>
          <p:cNvPr id="3" name="Content Placeholder 2">
            <a:extLst>
              <a:ext uri="{FF2B5EF4-FFF2-40B4-BE49-F238E27FC236}">
                <a16:creationId xmlns:a16="http://schemas.microsoft.com/office/drawing/2014/main" id="{CA613F64-2139-4193-A5F2-B82CEFFAE931}"/>
              </a:ext>
            </a:extLst>
          </p:cNvPr>
          <p:cNvSpPr>
            <a:spLocks noGrp="1"/>
          </p:cNvSpPr>
          <p:nvPr>
            <p:ph idx="1"/>
          </p:nvPr>
        </p:nvSpPr>
        <p:spPr>
          <a:xfrm>
            <a:off x="838200" y="956603"/>
            <a:ext cx="10515600" cy="5220360"/>
          </a:xfrm>
        </p:spPr>
        <p:txBody>
          <a:bodyPr>
            <a:normAutofit lnSpcReduction="10000"/>
          </a:bodyPr>
          <a:lstStyle/>
          <a:p>
            <a:pPr algn="just">
              <a:lnSpc>
                <a:spcPct val="150000"/>
              </a:lnSpc>
            </a:pPr>
            <a:r>
              <a:rPr lang="en-US" sz="2400" dirty="0"/>
              <a:t>Steroids are the compounds containing a cyclic steroid nucleus namely </a:t>
            </a:r>
            <a:r>
              <a:rPr lang="en-US" sz="2400" b="1" dirty="0"/>
              <a:t>cyclopentanoperhydrophenanthrene (CPPP).</a:t>
            </a:r>
            <a:r>
              <a:rPr lang="en-US" sz="2400" dirty="0"/>
              <a:t> </a:t>
            </a:r>
          </a:p>
          <a:p>
            <a:pPr algn="just">
              <a:lnSpc>
                <a:spcPct val="150000"/>
              </a:lnSpc>
            </a:pPr>
            <a:r>
              <a:rPr lang="en-US" sz="2400" dirty="0"/>
              <a:t>It consists of a </a:t>
            </a:r>
            <a:r>
              <a:rPr lang="en-US" sz="2400" b="1" dirty="0"/>
              <a:t>phenanthrene nucleus (rings A, B and C)</a:t>
            </a:r>
            <a:r>
              <a:rPr lang="en-US" sz="2400" dirty="0"/>
              <a:t> to which a </a:t>
            </a:r>
            <a:r>
              <a:rPr lang="en-US" sz="2400" b="1" dirty="0"/>
              <a:t>cyclopentane ring (D) is attached.</a:t>
            </a:r>
          </a:p>
          <a:p>
            <a:pPr algn="just">
              <a:lnSpc>
                <a:spcPct val="150000"/>
              </a:lnSpc>
            </a:pPr>
            <a:r>
              <a:rPr lang="en-US" sz="2400" dirty="0"/>
              <a:t>The steroid nucleus </a:t>
            </a:r>
            <a:r>
              <a:rPr lang="en-US" sz="2400" b="1" dirty="0"/>
              <a:t>represents saturated carbons, </a:t>
            </a:r>
            <a:r>
              <a:rPr lang="en-US" sz="2400" dirty="0"/>
              <a:t>unless specifically shown as double bonds. </a:t>
            </a:r>
          </a:p>
          <a:p>
            <a:pPr algn="just">
              <a:lnSpc>
                <a:spcPct val="150000"/>
              </a:lnSpc>
            </a:pPr>
            <a:r>
              <a:rPr lang="en-US" sz="2400" dirty="0"/>
              <a:t>The </a:t>
            </a:r>
            <a:r>
              <a:rPr lang="en-US" sz="2400" b="1" dirty="0"/>
              <a:t>methyl side chains (19 &amp; 18) attached to carbons 10 &amp; 13 are shown as single bonds.</a:t>
            </a:r>
            <a:r>
              <a:rPr lang="en-US" sz="2400" dirty="0"/>
              <a:t> </a:t>
            </a:r>
          </a:p>
          <a:p>
            <a:pPr algn="just">
              <a:lnSpc>
                <a:spcPct val="150000"/>
              </a:lnSpc>
            </a:pPr>
            <a:r>
              <a:rPr lang="en-US" sz="2400" dirty="0"/>
              <a:t>At </a:t>
            </a:r>
            <a:r>
              <a:rPr lang="en-US" sz="2400" b="1" dirty="0"/>
              <a:t>carbon 17, steroids usually contain a side chain.</a:t>
            </a:r>
          </a:p>
        </p:txBody>
      </p:sp>
      <p:sp>
        <p:nvSpPr>
          <p:cNvPr id="5" name="Footer Placeholder 4">
            <a:extLst>
              <a:ext uri="{FF2B5EF4-FFF2-40B4-BE49-F238E27FC236}">
                <a16:creationId xmlns:a16="http://schemas.microsoft.com/office/drawing/2014/main" id="{F691F3D3-3006-43F7-8061-856DC93D5DB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7397F444-2675-4683-AF57-2EE0BBE554D6}"/>
              </a:ext>
            </a:extLst>
          </p:cNvPr>
          <p:cNvSpPr>
            <a:spLocks noGrp="1"/>
          </p:cNvSpPr>
          <p:nvPr>
            <p:ph type="sldNum" sz="quarter" idx="12"/>
          </p:nvPr>
        </p:nvSpPr>
        <p:spPr/>
        <p:txBody>
          <a:bodyPr/>
          <a:lstStyle/>
          <a:p>
            <a:fld id="{99DD7854-44FB-44E0-95A2-F323E40DB6E9}" type="slidenum">
              <a:rPr lang="en-US" smtClean="0"/>
              <a:t>51</a:t>
            </a:fld>
            <a:endParaRPr lang="en-US"/>
          </a:p>
        </p:txBody>
      </p:sp>
      <p:sp>
        <p:nvSpPr>
          <p:cNvPr id="4" name="Date Placeholder 3">
            <a:extLst>
              <a:ext uri="{FF2B5EF4-FFF2-40B4-BE49-F238E27FC236}">
                <a16:creationId xmlns:a16="http://schemas.microsoft.com/office/drawing/2014/main" id="{157B796E-ACE3-43E4-8A74-D307BF36A263}"/>
              </a:ext>
            </a:extLst>
          </p:cNvPr>
          <p:cNvSpPr>
            <a:spLocks noGrp="1"/>
          </p:cNvSpPr>
          <p:nvPr>
            <p:ph type="dt" sz="half" idx="10"/>
          </p:nvPr>
        </p:nvSpPr>
        <p:spPr/>
        <p:txBody>
          <a:bodyPr/>
          <a:lstStyle/>
          <a:p>
            <a:fld id="{09037DE2-9EC5-41C9-A5A8-E269B20D7ECE}" type="datetime1">
              <a:rPr lang="en-US" smtClean="0"/>
              <a:t>3/10/2024</a:t>
            </a:fld>
            <a:endParaRPr lang="en-US"/>
          </a:p>
        </p:txBody>
      </p:sp>
    </p:spTree>
    <p:extLst>
      <p:ext uri="{BB962C8B-B14F-4D97-AF65-F5344CB8AC3E}">
        <p14:creationId xmlns:p14="http://schemas.microsoft.com/office/powerpoint/2010/main" val="12130217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38D0928-EEB8-4103-A257-1C7D33054C89}"/>
              </a:ext>
            </a:extLst>
          </p:cNvPr>
          <p:cNvPicPr>
            <a:picLocks noGrp="1" noChangeAspect="1"/>
          </p:cNvPicPr>
          <p:nvPr>
            <p:ph idx="4294967295"/>
          </p:nvPr>
        </p:nvPicPr>
        <p:blipFill>
          <a:blip r:embed="rId2"/>
          <a:stretch>
            <a:fillRect/>
          </a:stretch>
        </p:blipFill>
        <p:spPr>
          <a:xfrm>
            <a:off x="2071689" y="136525"/>
            <a:ext cx="7515224" cy="6219825"/>
          </a:xfrm>
          <a:prstGeom prst="rect">
            <a:avLst/>
          </a:prstGeom>
        </p:spPr>
      </p:pic>
      <p:sp>
        <p:nvSpPr>
          <p:cNvPr id="3" name="Footer Placeholder 2">
            <a:extLst>
              <a:ext uri="{FF2B5EF4-FFF2-40B4-BE49-F238E27FC236}">
                <a16:creationId xmlns:a16="http://schemas.microsoft.com/office/drawing/2014/main" id="{6CF03317-5696-4942-9D4B-F053DF0E6206}"/>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Zakir Ahmad</a:t>
            </a:r>
          </a:p>
        </p:txBody>
      </p:sp>
      <p:sp>
        <p:nvSpPr>
          <p:cNvPr id="5" name="Slide Number Placeholder 4">
            <a:extLst>
              <a:ext uri="{FF2B5EF4-FFF2-40B4-BE49-F238E27FC236}">
                <a16:creationId xmlns:a16="http://schemas.microsoft.com/office/drawing/2014/main" id="{F0CB8A6C-0AFC-41E8-9185-A2AC093CB7AC}"/>
              </a:ext>
            </a:extLst>
          </p:cNvPr>
          <p:cNvSpPr>
            <a:spLocks noGrp="1"/>
          </p:cNvSpPr>
          <p:nvPr>
            <p:ph type="sldNum" sz="quarter" idx="12"/>
          </p:nvPr>
        </p:nvSpPr>
        <p:spPr/>
        <p:txBody>
          <a:bodyPr/>
          <a:lstStyle/>
          <a:p>
            <a:fld id="{99DD7854-44FB-44E0-95A2-F323E40DB6E9}" type="slidenum">
              <a:rPr lang="en-US" smtClean="0"/>
              <a:t>52</a:t>
            </a:fld>
            <a:endParaRPr lang="en-US"/>
          </a:p>
        </p:txBody>
      </p:sp>
      <p:sp>
        <p:nvSpPr>
          <p:cNvPr id="2" name="Date Placeholder 1">
            <a:extLst>
              <a:ext uri="{FF2B5EF4-FFF2-40B4-BE49-F238E27FC236}">
                <a16:creationId xmlns:a16="http://schemas.microsoft.com/office/drawing/2014/main" id="{7E9B9242-C433-4D83-A370-0D872675DBD1}"/>
              </a:ext>
            </a:extLst>
          </p:cNvPr>
          <p:cNvSpPr>
            <a:spLocks noGrp="1"/>
          </p:cNvSpPr>
          <p:nvPr>
            <p:ph type="dt" sz="half" idx="10"/>
          </p:nvPr>
        </p:nvSpPr>
        <p:spPr/>
        <p:txBody>
          <a:bodyPr/>
          <a:lstStyle/>
          <a:p>
            <a:fld id="{0E96007F-02B0-4DE7-8146-CD67F23E5839}" type="datetime1">
              <a:rPr lang="en-US" smtClean="0"/>
              <a:t>3/10/2024</a:t>
            </a:fld>
            <a:endParaRPr lang="en-US"/>
          </a:p>
        </p:txBody>
      </p:sp>
    </p:spTree>
    <p:extLst>
      <p:ext uri="{BB962C8B-B14F-4D97-AF65-F5344CB8AC3E}">
        <p14:creationId xmlns:p14="http://schemas.microsoft.com/office/powerpoint/2010/main" val="39936490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EFA04-E933-4518-9746-0CF6C117387E}"/>
              </a:ext>
            </a:extLst>
          </p:cNvPr>
          <p:cNvSpPr>
            <a:spLocks noGrp="1"/>
          </p:cNvSpPr>
          <p:nvPr>
            <p:ph type="title"/>
          </p:nvPr>
        </p:nvSpPr>
        <p:spPr>
          <a:xfrm>
            <a:off x="838200" y="1"/>
            <a:ext cx="10515600" cy="928467"/>
          </a:xfrm>
        </p:spPr>
        <p:txBody>
          <a:bodyPr>
            <a:normAutofit/>
          </a:bodyPr>
          <a:lstStyle/>
          <a:p>
            <a:r>
              <a:rPr lang="en-US" sz="3200" b="1" dirty="0"/>
              <a:t>Steroids of biological importance</a:t>
            </a:r>
          </a:p>
        </p:txBody>
      </p:sp>
      <p:sp>
        <p:nvSpPr>
          <p:cNvPr id="3" name="Content Placeholder 2">
            <a:extLst>
              <a:ext uri="{FF2B5EF4-FFF2-40B4-BE49-F238E27FC236}">
                <a16:creationId xmlns:a16="http://schemas.microsoft.com/office/drawing/2014/main" id="{D6E56E82-FB2C-48FF-9E3B-49B949D983DE}"/>
              </a:ext>
            </a:extLst>
          </p:cNvPr>
          <p:cNvSpPr>
            <a:spLocks noGrp="1"/>
          </p:cNvSpPr>
          <p:nvPr>
            <p:ph idx="1"/>
          </p:nvPr>
        </p:nvSpPr>
        <p:spPr>
          <a:xfrm>
            <a:off x="838200" y="1026942"/>
            <a:ext cx="10515600" cy="5150021"/>
          </a:xfrm>
        </p:spPr>
        <p:txBody>
          <a:bodyPr>
            <a:normAutofit/>
          </a:bodyPr>
          <a:lstStyle/>
          <a:p>
            <a:pPr algn="just">
              <a:lnSpc>
                <a:spcPct val="150000"/>
              </a:lnSpc>
            </a:pPr>
            <a:r>
              <a:rPr lang="en-US" sz="2400" dirty="0"/>
              <a:t>Cholesterol, bile acids, vitamin D, sex hormones, adrenocortical hormones, sitosterol, cardiac glycosides and alkaloids. </a:t>
            </a:r>
          </a:p>
          <a:p>
            <a:pPr algn="just">
              <a:lnSpc>
                <a:spcPct val="150000"/>
              </a:lnSpc>
            </a:pPr>
            <a:r>
              <a:rPr lang="en-US" sz="2400" dirty="0"/>
              <a:t>If the steroid contains one or more hydroxyl groups it is commonly known as sterol.</a:t>
            </a:r>
          </a:p>
        </p:txBody>
      </p:sp>
      <p:sp>
        <p:nvSpPr>
          <p:cNvPr id="5" name="Footer Placeholder 4">
            <a:extLst>
              <a:ext uri="{FF2B5EF4-FFF2-40B4-BE49-F238E27FC236}">
                <a16:creationId xmlns:a16="http://schemas.microsoft.com/office/drawing/2014/main" id="{FC4097E1-A98D-4CAA-84C0-7B4733E00435}"/>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DA9ADE87-C028-466C-9FFD-F950DD72731A}"/>
              </a:ext>
            </a:extLst>
          </p:cNvPr>
          <p:cNvSpPr>
            <a:spLocks noGrp="1"/>
          </p:cNvSpPr>
          <p:nvPr>
            <p:ph type="sldNum" sz="quarter" idx="12"/>
          </p:nvPr>
        </p:nvSpPr>
        <p:spPr/>
        <p:txBody>
          <a:bodyPr/>
          <a:lstStyle/>
          <a:p>
            <a:fld id="{99DD7854-44FB-44E0-95A2-F323E40DB6E9}" type="slidenum">
              <a:rPr lang="en-US" smtClean="0"/>
              <a:t>53</a:t>
            </a:fld>
            <a:endParaRPr lang="en-US"/>
          </a:p>
        </p:txBody>
      </p:sp>
      <p:sp>
        <p:nvSpPr>
          <p:cNvPr id="4" name="Date Placeholder 3">
            <a:extLst>
              <a:ext uri="{FF2B5EF4-FFF2-40B4-BE49-F238E27FC236}">
                <a16:creationId xmlns:a16="http://schemas.microsoft.com/office/drawing/2014/main" id="{8B6794D9-652E-416F-8ED1-6EB2DA76E8CB}"/>
              </a:ext>
            </a:extLst>
          </p:cNvPr>
          <p:cNvSpPr>
            <a:spLocks noGrp="1"/>
          </p:cNvSpPr>
          <p:nvPr>
            <p:ph type="dt" sz="half" idx="10"/>
          </p:nvPr>
        </p:nvSpPr>
        <p:spPr/>
        <p:txBody>
          <a:bodyPr/>
          <a:lstStyle/>
          <a:p>
            <a:fld id="{058BAB45-350B-413F-856B-DF7C5D4FFE02}" type="datetime1">
              <a:rPr lang="en-US" smtClean="0"/>
              <a:t>3/10/2024</a:t>
            </a:fld>
            <a:endParaRPr lang="en-US"/>
          </a:p>
        </p:txBody>
      </p:sp>
    </p:spTree>
    <p:extLst>
      <p:ext uri="{BB962C8B-B14F-4D97-AF65-F5344CB8AC3E}">
        <p14:creationId xmlns:p14="http://schemas.microsoft.com/office/powerpoint/2010/main" val="10720929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B3D2B-7147-4986-9FA6-E94103C90942}"/>
              </a:ext>
            </a:extLst>
          </p:cNvPr>
          <p:cNvSpPr>
            <a:spLocks noGrp="1"/>
          </p:cNvSpPr>
          <p:nvPr>
            <p:ph type="title"/>
          </p:nvPr>
        </p:nvSpPr>
        <p:spPr>
          <a:xfrm>
            <a:off x="838200" y="1"/>
            <a:ext cx="10515600" cy="886264"/>
          </a:xfrm>
        </p:spPr>
        <p:txBody>
          <a:bodyPr>
            <a:normAutofit/>
          </a:bodyPr>
          <a:lstStyle/>
          <a:p>
            <a:r>
              <a:rPr lang="en-US" sz="3200" b="1" dirty="0"/>
              <a:t>Cholesterol</a:t>
            </a:r>
          </a:p>
        </p:txBody>
      </p:sp>
      <p:sp>
        <p:nvSpPr>
          <p:cNvPr id="3" name="Content Placeholder 2">
            <a:extLst>
              <a:ext uri="{FF2B5EF4-FFF2-40B4-BE49-F238E27FC236}">
                <a16:creationId xmlns:a16="http://schemas.microsoft.com/office/drawing/2014/main" id="{97B5A8F2-44FD-4CE2-851B-DFF1EB858DFB}"/>
              </a:ext>
            </a:extLst>
          </p:cNvPr>
          <p:cNvSpPr>
            <a:spLocks noGrp="1"/>
          </p:cNvSpPr>
          <p:nvPr>
            <p:ph idx="1"/>
          </p:nvPr>
        </p:nvSpPr>
        <p:spPr>
          <a:xfrm>
            <a:off x="838200" y="1012874"/>
            <a:ext cx="10515600" cy="5164089"/>
          </a:xfrm>
        </p:spPr>
        <p:txBody>
          <a:bodyPr>
            <a:normAutofit/>
          </a:bodyPr>
          <a:lstStyle/>
          <a:p>
            <a:pPr algn="just">
              <a:lnSpc>
                <a:spcPct val="150000"/>
              </a:lnSpc>
            </a:pPr>
            <a:r>
              <a:rPr lang="en-US" sz="2400" b="1" dirty="0"/>
              <a:t>Cholesterol, exclusively found in animals, is the most abundant animal sterol. </a:t>
            </a:r>
          </a:p>
          <a:p>
            <a:pPr algn="just">
              <a:lnSpc>
                <a:spcPct val="150000"/>
              </a:lnSpc>
            </a:pPr>
            <a:r>
              <a:rPr lang="en-US" sz="2400" dirty="0"/>
              <a:t>It is widely distributed in all cells and is a major component of cell membranes and lipoproteins. </a:t>
            </a:r>
          </a:p>
          <a:p>
            <a:pPr algn="just">
              <a:lnSpc>
                <a:spcPct val="150000"/>
              </a:lnSpc>
            </a:pPr>
            <a:r>
              <a:rPr lang="en-US" sz="2400" dirty="0"/>
              <a:t>Cholesterol (Greek : chole–bile) was first isolated from bile. </a:t>
            </a:r>
          </a:p>
          <a:p>
            <a:pPr algn="just">
              <a:lnSpc>
                <a:spcPct val="150000"/>
              </a:lnSpc>
            </a:pPr>
            <a:r>
              <a:rPr lang="en-US" sz="2400" b="1" dirty="0"/>
              <a:t>Structure and occurrence: </a:t>
            </a:r>
            <a:r>
              <a:rPr lang="en-US" sz="2400" dirty="0"/>
              <a:t>The structure of cholesterol </a:t>
            </a:r>
            <a:r>
              <a:rPr lang="en-US" sz="2400" b="1" dirty="0"/>
              <a:t>(C</a:t>
            </a:r>
            <a:r>
              <a:rPr lang="en-US" sz="2400" b="1" baseline="-25000" dirty="0"/>
              <a:t>27</a:t>
            </a:r>
            <a:r>
              <a:rPr lang="en-US" sz="2400" b="1" dirty="0"/>
              <a:t>H</a:t>
            </a:r>
            <a:r>
              <a:rPr lang="en-US" sz="2400" b="1" baseline="-25000" dirty="0"/>
              <a:t>46</a:t>
            </a:r>
            <a:r>
              <a:rPr lang="en-US" sz="2400" b="1" dirty="0"/>
              <a:t>O) </a:t>
            </a:r>
            <a:r>
              <a:rPr lang="en-US" sz="2400" dirty="0"/>
              <a:t>is depicted in Fig.3.5. </a:t>
            </a:r>
          </a:p>
        </p:txBody>
      </p:sp>
      <p:sp>
        <p:nvSpPr>
          <p:cNvPr id="5" name="Footer Placeholder 4">
            <a:extLst>
              <a:ext uri="{FF2B5EF4-FFF2-40B4-BE49-F238E27FC236}">
                <a16:creationId xmlns:a16="http://schemas.microsoft.com/office/drawing/2014/main" id="{102173FC-CF7E-46AA-9386-6D4A8EFE64CF}"/>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4DC94002-EF7F-41A9-8B54-F4898725A778}"/>
              </a:ext>
            </a:extLst>
          </p:cNvPr>
          <p:cNvSpPr>
            <a:spLocks noGrp="1"/>
          </p:cNvSpPr>
          <p:nvPr>
            <p:ph type="sldNum" sz="quarter" idx="12"/>
          </p:nvPr>
        </p:nvSpPr>
        <p:spPr/>
        <p:txBody>
          <a:bodyPr/>
          <a:lstStyle/>
          <a:p>
            <a:fld id="{99DD7854-44FB-44E0-95A2-F323E40DB6E9}" type="slidenum">
              <a:rPr lang="en-US" smtClean="0"/>
              <a:t>54</a:t>
            </a:fld>
            <a:endParaRPr lang="en-US"/>
          </a:p>
        </p:txBody>
      </p:sp>
      <p:sp>
        <p:nvSpPr>
          <p:cNvPr id="4" name="Date Placeholder 3">
            <a:extLst>
              <a:ext uri="{FF2B5EF4-FFF2-40B4-BE49-F238E27FC236}">
                <a16:creationId xmlns:a16="http://schemas.microsoft.com/office/drawing/2014/main" id="{FEE40242-16C8-43EB-B621-07A062112D32}"/>
              </a:ext>
            </a:extLst>
          </p:cNvPr>
          <p:cNvSpPr>
            <a:spLocks noGrp="1"/>
          </p:cNvSpPr>
          <p:nvPr>
            <p:ph type="dt" sz="half" idx="10"/>
          </p:nvPr>
        </p:nvSpPr>
        <p:spPr/>
        <p:txBody>
          <a:bodyPr/>
          <a:lstStyle/>
          <a:p>
            <a:fld id="{0892EDE1-F0F6-4865-8A10-CEE8D101F7AF}" type="datetime1">
              <a:rPr lang="en-US" smtClean="0"/>
              <a:t>3/10/2024</a:t>
            </a:fld>
            <a:endParaRPr lang="en-US"/>
          </a:p>
        </p:txBody>
      </p:sp>
    </p:spTree>
    <p:extLst>
      <p:ext uri="{BB962C8B-B14F-4D97-AF65-F5344CB8AC3E}">
        <p14:creationId xmlns:p14="http://schemas.microsoft.com/office/powerpoint/2010/main" val="3788281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323E4-7C75-4E33-9A20-1E8CBDC6AB91}"/>
              </a:ext>
            </a:extLst>
          </p:cNvPr>
          <p:cNvSpPr>
            <a:spLocks noGrp="1"/>
          </p:cNvSpPr>
          <p:nvPr>
            <p:ph type="title"/>
          </p:nvPr>
        </p:nvSpPr>
        <p:spPr>
          <a:xfrm>
            <a:off x="838200" y="1"/>
            <a:ext cx="10515600" cy="886264"/>
          </a:xfrm>
        </p:spPr>
        <p:txBody>
          <a:bodyPr>
            <a:normAutofit/>
          </a:bodyPr>
          <a:lstStyle/>
          <a:p>
            <a:r>
              <a:rPr lang="en-US" sz="3200" b="1" dirty="0"/>
              <a:t>Cholesterol</a:t>
            </a:r>
            <a:endParaRPr lang="en-US" sz="3200" dirty="0"/>
          </a:p>
        </p:txBody>
      </p:sp>
      <p:sp>
        <p:nvSpPr>
          <p:cNvPr id="3" name="Content Placeholder 2">
            <a:extLst>
              <a:ext uri="{FF2B5EF4-FFF2-40B4-BE49-F238E27FC236}">
                <a16:creationId xmlns:a16="http://schemas.microsoft.com/office/drawing/2014/main" id="{8C47B6BC-2BEC-46F0-ACAC-A1AF84CBF6D1}"/>
              </a:ext>
            </a:extLst>
          </p:cNvPr>
          <p:cNvSpPr>
            <a:spLocks noGrp="1"/>
          </p:cNvSpPr>
          <p:nvPr>
            <p:ph idx="1"/>
          </p:nvPr>
        </p:nvSpPr>
        <p:spPr>
          <a:xfrm>
            <a:off x="838200" y="1012874"/>
            <a:ext cx="10515600" cy="5164089"/>
          </a:xfrm>
        </p:spPr>
        <p:txBody>
          <a:bodyPr>
            <a:normAutofit/>
          </a:bodyPr>
          <a:lstStyle/>
          <a:p>
            <a:pPr algn="just">
              <a:lnSpc>
                <a:spcPct val="150000"/>
              </a:lnSpc>
            </a:pPr>
            <a:r>
              <a:rPr lang="en-US" sz="2400" dirty="0"/>
              <a:t>It has </a:t>
            </a:r>
            <a:r>
              <a:rPr lang="en-US" sz="2400" b="1" dirty="0"/>
              <a:t>one hydroxyl group at C</a:t>
            </a:r>
            <a:r>
              <a:rPr lang="en-US" sz="2400" b="1" baseline="-25000" dirty="0"/>
              <a:t>3</a:t>
            </a:r>
            <a:r>
              <a:rPr lang="en-US" sz="2400" b="1" dirty="0"/>
              <a:t> and a double bond between C</a:t>
            </a:r>
            <a:r>
              <a:rPr lang="en-US" sz="2400" b="1" baseline="-25000" dirty="0"/>
              <a:t>5</a:t>
            </a:r>
            <a:r>
              <a:rPr lang="en-US" sz="2400" b="1" dirty="0"/>
              <a:t> and C</a:t>
            </a:r>
            <a:r>
              <a:rPr lang="en-US" sz="2400" b="1" baseline="-25000" dirty="0"/>
              <a:t>6</a:t>
            </a:r>
            <a:r>
              <a:rPr lang="en-US" sz="2400" b="1" dirty="0"/>
              <a:t>.</a:t>
            </a:r>
            <a:r>
              <a:rPr lang="en-US" sz="2400" dirty="0"/>
              <a:t> </a:t>
            </a:r>
          </a:p>
          <a:p>
            <a:pPr algn="just">
              <a:lnSpc>
                <a:spcPct val="150000"/>
              </a:lnSpc>
            </a:pPr>
            <a:r>
              <a:rPr lang="en-US" sz="2400" dirty="0"/>
              <a:t>An 8-carbon aliphatic side chain is attached to C</a:t>
            </a:r>
            <a:r>
              <a:rPr lang="en-US" sz="2400" baseline="-25000" dirty="0"/>
              <a:t>17</a:t>
            </a:r>
            <a:r>
              <a:rPr lang="en-US" sz="2400" dirty="0"/>
              <a:t>. </a:t>
            </a:r>
          </a:p>
          <a:p>
            <a:pPr algn="just">
              <a:lnSpc>
                <a:spcPct val="150000"/>
              </a:lnSpc>
            </a:pPr>
            <a:r>
              <a:rPr lang="en-US" sz="2400" dirty="0"/>
              <a:t>Cholesterol contains a total of </a:t>
            </a:r>
            <a:r>
              <a:rPr lang="en-US" sz="2400" b="1" dirty="0"/>
              <a:t>5 methyl groups.</a:t>
            </a:r>
            <a:endParaRPr lang="en-US" sz="2400" dirty="0"/>
          </a:p>
          <a:p>
            <a:pPr algn="just">
              <a:lnSpc>
                <a:spcPct val="150000"/>
              </a:lnSpc>
            </a:pPr>
            <a:r>
              <a:rPr lang="en-US" sz="2400" dirty="0"/>
              <a:t>Due to the presence of an –OH group, </a:t>
            </a:r>
            <a:r>
              <a:rPr lang="en-US" sz="2400" b="1" dirty="0"/>
              <a:t>cholesterol is weakly amphiphilic. </a:t>
            </a:r>
          </a:p>
          <a:p>
            <a:pPr algn="just">
              <a:lnSpc>
                <a:spcPct val="150000"/>
              </a:lnSpc>
            </a:pPr>
            <a:r>
              <a:rPr lang="en-US" sz="2400" dirty="0"/>
              <a:t>As a structural component of plasma membranes, </a:t>
            </a:r>
            <a:r>
              <a:rPr lang="en-US" sz="2400" b="1" dirty="0"/>
              <a:t>cholesterol is an important determinant of membrane permeability properties.</a:t>
            </a:r>
            <a:r>
              <a:rPr lang="en-US" sz="2400" dirty="0"/>
              <a:t>  </a:t>
            </a:r>
          </a:p>
          <a:p>
            <a:pPr algn="just">
              <a:lnSpc>
                <a:spcPct val="150000"/>
              </a:lnSpc>
            </a:pPr>
            <a:r>
              <a:rPr lang="en-US" sz="2400" dirty="0"/>
              <a:t>The occurrence of cholesterol is much higher in the membranes of subcellular organelles.</a:t>
            </a:r>
          </a:p>
        </p:txBody>
      </p:sp>
      <p:sp>
        <p:nvSpPr>
          <p:cNvPr id="5" name="Footer Placeholder 4">
            <a:extLst>
              <a:ext uri="{FF2B5EF4-FFF2-40B4-BE49-F238E27FC236}">
                <a16:creationId xmlns:a16="http://schemas.microsoft.com/office/drawing/2014/main" id="{5C3337C9-7D4A-499F-856E-3DEEF3060DF0}"/>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D1819C58-A72B-41DE-83E2-CECED8C7E003}"/>
              </a:ext>
            </a:extLst>
          </p:cNvPr>
          <p:cNvSpPr>
            <a:spLocks noGrp="1"/>
          </p:cNvSpPr>
          <p:nvPr>
            <p:ph type="sldNum" sz="quarter" idx="12"/>
          </p:nvPr>
        </p:nvSpPr>
        <p:spPr/>
        <p:txBody>
          <a:bodyPr/>
          <a:lstStyle/>
          <a:p>
            <a:fld id="{99DD7854-44FB-44E0-95A2-F323E40DB6E9}" type="slidenum">
              <a:rPr lang="en-US" smtClean="0"/>
              <a:t>55</a:t>
            </a:fld>
            <a:endParaRPr lang="en-US"/>
          </a:p>
        </p:txBody>
      </p:sp>
      <p:sp>
        <p:nvSpPr>
          <p:cNvPr id="4" name="Date Placeholder 3">
            <a:extLst>
              <a:ext uri="{FF2B5EF4-FFF2-40B4-BE49-F238E27FC236}">
                <a16:creationId xmlns:a16="http://schemas.microsoft.com/office/drawing/2014/main" id="{2FF7D23E-1926-49B7-BE94-5FC4927885BF}"/>
              </a:ext>
            </a:extLst>
          </p:cNvPr>
          <p:cNvSpPr>
            <a:spLocks noGrp="1"/>
          </p:cNvSpPr>
          <p:nvPr>
            <p:ph type="dt" sz="half" idx="10"/>
          </p:nvPr>
        </p:nvSpPr>
        <p:spPr/>
        <p:txBody>
          <a:bodyPr/>
          <a:lstStyle/>
          <a:p>
            <a:fld id="{7B1F4910-5C3D-4187-B62F-5E77D80B6A5E}" type="datetime1">
              <a:rPr lang="en-US" smtClean="0"/>
              <a:t>3/10/2024</a:t>
            </a:fld>
            <a:endParaRPr lang="en-US"/>
          </a:p>
        </p:txBody>
      </p:sp>
    </p:spTree>
    <p:extLst>
      <p:ext uri="{BB962C8B-B14F-4D97-AF65-F5344CB8AC3E}">
        <p14:creationId xmlns:p14="http://schemas.microsoft.com/office/powerpoint/2010/main" val="15269732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04F61-E5D2-453D-8BC2-4399E53C6E9E}"/>
              </a:ext>
            </a:extLst>
          </p:cNvPr>
          <p:cNvSpPr>
            <a:spLocks noGrp="1"/>
          </p:cNvSpPr>
          <p:nvPr>
            <p:ph type="title"/>
          </p:nvPr>
        </p:nvSpPr>
        <p:spPr>
          <a:xfrm>
            <a:off x="838200" y="1"/>
            <a:ext cx="10515600" cy="872196"/>
          </a:xfrm>
        </p:spPr>
        <p:txBody>
          <a:bodyPr>
            <a:normAutofit/>
          </a:bodyPr>
          <a:lstStyle/>
          <a:p>
            <a:r>
              <a:rPr lang="en-US" sz="3200" b="1" dirty="0"/>
              <a:t>Cholesterol</a:t>
            </a:r>
            <a:endParaRPr lang="en-US" sz="3200" dirty="0"/>
          </a:p>
        </p:txBody>
      </p:sp>
      <p:sp>
        <p:nvSpPr>
          <p:cNvPr id="3" name="Content Placeholder 2">
            <a:extLst>
              <a:ext uri="{FF2B5EF4-FFF2-40B4-BE49-F238E27FC236}">
                <a16:creationId xmlns:a16="http://schemas.microsoft.com/office/drawing/2014/main" id="{0FC4377C-FBEB-412F-9750-1619F374B393}"/>
              </a:ext>
            </a:extLst>
          </p:cNvPr>
          <p:cNvSpPr>
            <a:spLocks noGrp="1"/>
          </p:cNvSpPr>
          <p:nvPr>
            <p:ph idx="1"/>
          </p:nvPr>
        </p:nvSpPr>
        <p:spPr>
          <a:xfrm>
            <a:off x="838200" y="970671"/>
            <a:ext cx="10515600" cy="5206292"/>
          </a:xfrm>
        </p:spPr>
        <p:txBody>
          <a:bodyPr>
            <a:normAutofit/>
          </a:bodyPr>
          <a:lstStyle/>
          <a:p>
            <a:pPr algn="just">
              <a:lnSpc>
                <a:spcPct val="150000"/>
              </a:lnSpc>
            </a:pPr>
            <a:r>
              <a:rPr lang="en-US" sz="2400" b="1" dirty="0"/>
              <a:t>Properties and reactions:</a:t>
            </a:r>
            <a:r>
              <a:rPr lang="en-US" sz="2400" dirty="0"/>
              <a:t> Cholesterol is a yellowish crystalline solid. </a:t>
            </a:r>
          </a:p>
          <a:p>
            <a:pPr algn="just">
              <a:lnSpc>
                <a:spcPct val="150000"/>
              </a:lnSpc>
            </a:pPr>
            <a:r>
              <a:rPr lang="en-US" sz="2400" dirty="0"/>
              <a:t>The crystals, under the microscope, show a notched appearance. </a:t>
            </a:r>
          </a:p>
          <a:p>
            <a:pPr algn="just">
              <a:lnSpc>
                <a:spcPct val="150000"/>
              </a:lnSpc>
            </a:pPr>
            <a:r>
              <a:rPr lang="en-US" sz="2400" b="1" dirty="0"/>
              <a:t>Cholesterol is insoluble in water and soluble in organic solvents such as chloroform, benzene, ether etc.</a:t>
            </a:r>
          </a:p>
          <a:p>
            <a:pPr algn="just">
              <a:lnSpc>
                <a:spcPct val="150000"/>
              </a:lnSpc>
            </a:pPr>
            <a:r>
              <a:rPr lang="en-US" sz="2400" dirty="0"/>
              <a:t>Several reactions given by cholesterol are useful for its qualitative identification and quantitative estimation. </a:t>
            </a:r>
          </a:p>
          <a:p>
            <a:pPr algn="just">
              <a:lnSpc>
                <a:spcPct val="150000"/>
              </a:lnSpc>
            </a:pPr>
            <a:r>
              <a:rPr lang="en-US" sz="2400" dirty="0"/>
              <a:t>These include </a:t>
            </a:r>
            <a:r>
              <a:rPr lang="en-US" sz="2400" b="1" dirty="0"/>
              <a:t>Salkowski’s test, Liebermann-Burchard reaction and Zak’s test.</a:t>
            </a:r>
          </a:p>
        </p:txBody>
      </p:sp>
      <p:sp>
        <p:nvSpPr>
          <p:cNvPr id="5" name="Footer Placeholder 4">
            <a:extLst>
              <a:ext uri="{FF2B5EF4-FFF2-40B4-BE49-F238E27FC236}">
                <a16:creationId xmlns:a16="http://schemas.microsoft.com/office/drawing/2014/main" id="{F0168D8C-4A89-41D9-A4D9-82F396789C8D}"/>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7D46A720-72FA-44DD-B851-16E5C544DBC8}"/>
              </a:ext>
            </a:extLst>
          </p:cNvPr>
          <p:cNvSpPr>
            <a:spLocks noGrp="1"/>
          </p:cNvSpPr>
          <p:nvPr>
            <p:ph type="sldNum" sz="quarter" idx="12"/>
          </p:nvPr>
        </p:nvSpPr>
        <p:spPr/>
        <p:txBody>
          <a:bodyPr/>
          <a:lstStyle/>
          <a:p>
            <a:fld id="{99DD7854-44FB-44E0-95A2-F323E40DB6E9}" type="slidenum">
              <a:rPr lang="en-US" smtClean="0"/>
              <a:t>56</a:t>
            </a:fld>
            <a:endParaRPr lang="en-US"/>
          </a:p>
        </p:txBody>
      </p:sp>
      <p:sp>
        <p:nvSpPr>
          <p:cNvPr id="4" name="Date Placeholder 3">
            <a:extLst>
              <a:ext uri="{FF2B5EF4-FFF2-40B4-BE49-F238E27FC236}">
                <a16:creationId xmlns:a16="http://schemas.microsoft.com/office/drawing/2014/main" id="{DC412B9E-6D8B-4BEF-906D-425221BA2712}"/>
              </a:ext>
            </a:extLst>
          </p:cNvPr>
          <p:cNvSpPr>
            <a:spLocks noGrp="1"/>
          </p:cNvSpPr>
          <p:nvPr>
            <p:ph type="dt" sz="half" idx="10"/>
          </p:nvPr>
        </p:nvSpPr>
        <p:spPr/>
        <p:txBody>
          <a:bodyPr/>
          <a:lstStyle/>
          <a:p>
            <a:fld id="{1AB3B3B8-B054-44AE-AD93-96C1EDDA2F96}" type="datetime1">
              <a:rPr lang="en-US" smtClean="0"/>
              <a:t>3/10/2024</a:t>
            </a:fld>
            <a:endParaRPr lang="en-US"/>
          </a:p>
        </p:txBody>
      </p:sp>
    </p:spTree>
    <p:extLst>
      <p:ext uri="{BB962C8B-B14F-4D97-AF65-F5344CB8AC3E}">
        <p14:creationId xmlns:p14="http://schemas.microsoft.com/office/powerpoint/2010/main" val="38041535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8FDD-EB2D-4E11-8C75-C626AFFEBA8A}"/>
              </a:ext>
            </a:extLst>
          </p:cNvPr>
          <p:cNvSpPr>
            <a:spLocks noGrp="1"/>
          </p:cNvSpPr>
          <p:nvPr>
            <p:ph type="title"/>
          </p:nvPr>
        </p:nvSpPr>
        <p:spPr>
          <a:xfrm>
            <a:off x="838200" y="1"/>
            <a:ext cx="10515600" cy="900331"/>
          </a:xfrm>
        </p:spPr>
        <p:txBody>
          <a:bodyPr>
            <a:normAutofit/>
          </a:bodyPr>
          <a:lstStyle/>
          <a:p>
            <a:r>
              <a:rPr lang="en-US" sz="3200" b="1" dirty="0"/>
              <a:t>Functions of cholesterol</a:t>
            </a:r>
          </a:p>
        </p:txBody>
      </p:sp>
      <p:sp>
        <p:nvSpPr>
          <p:cNvPr id="3" name="Content Placeholder 2">
            <a:extLst>
              <a:ext uri="{FF2B5EF4-FFF2-40B4-BE49-F238E27FC236}">
                <a16:creationId xmlns:a16="http://schemas.microsoft.com/office/drawing/2014/main" id="{BCAB7785-E92F-4DC9-A22D-149114CE7323}"/>
              </a:ext>
            </a:extLst>
          </p:cNvPr>
          <p:cNvSpPr>
            <a:spLocks noGrp="1"/>
          </p:cNvSpPr>
          <p:nvPr>
            <p:ph idx="1"/>
          </p:nvPr>
        </p:nvSpPr>
        <p:spPr>
          <a:xfrm>
            <a:off x="838200" y="1012874"/>
            <a:ext cx="10515600" cy="5164089"/>
          </a:xfrm>
        </p:spPr>
        <p:txBody>
          <a:bodyPr>
            <a:normAutofit/>
          </a:bodyPr>
          <a:lstStyle/>
          <a:p>
            <a:pPr algn="just">
              <a:lnSpc>
                <a:spcPct val="150000"/>
              </a:lnSpc>
            </a:pPr>
            <a:r>
              <a:rPr lang="en-US" sz="2400" dirty="0"/>
              <a:t>Cholesterol is a poor conductor of heat and electricity, since it has a high dielectric constant. </a:t>
            </a:r>
          </a:p>
          <a:p>
            <a:pPr algn="just">
              <a:lnSpc>
                <a:spcPct val="150000"/>
              </a:lnSpc>
            </a:pPr>
            <a:r>
              <a:rPr lang="en-US" sz="2400" dirty="0"/>
              <a:t>It is present in abundance in nervous tissues. </a:t>
            </a:r>
          </a:p>
          <a:p>
            <a:pPr algn="just">
              <a:lnSpc>
                <a:spcPct val="150000"/>
              </a:lnSpc>
            </a:pPr>
            <a:r>
              <a:rPr lang="en-US" sz="2400" dirty="0"/>
              <a:t>It appears that cholesterol functions as an insulating cover for the transmission of electrical impulses in the nervous tissue. </a:t>
            </a:r>
          </a:p>
          <a:p>
            <a:pPr algn="just">
              <a:lnSpc>
                <a:spcPct val="150000"/>
              </a:lnSpc>
            </a:pPr>
            <a:r>
              <a:rPr lang="en-US" sz="2400" dirty="0"/>
              <a:t>Cholesterol performs several other biochemical functions which include its role in membrane structure and function, in the synthesis of bile acids, hormones (sex and cortical) and vitamin D.</a:t>
            </a:r>
          </a:p>
        </p:txBody>
      </p:sp>
      <p:sp>
        <p:nvSpPr>
          <p:cNvPr id="5" name="Footer Placeholder 4">
            <a:extLst>
              <a:ext uri="{FF2B5EF4-FFF2-40B4-BE49-F238E27FC236}">
                <a16:creationId xmlns:a16="http://schemas.microsoft.com/office/drawing/2014/main" id="{BBFF1F76-4721-418E-B710-7399522DC418}"/>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2F03A976-B2F8-4E50-BD58-B19B4E0F0EAD}"/>
              </a:ext>
            </a:extLst>
          </p:cNvPr>
          <p:cNvSpPr>
            <a:spLocks noGrp="1"/>
          </p:cNvSpPr>
          <p:nvPr>
            <p:ph type="sldNum" sz="quarter" idx="12"/>
          </p:nvPr>
        </p:nvSpPr>
        <p:spPr/>
        <p:txBody>
          <a:bodyPr/>
          <a:lstStyle/>
          <a:p>
            <a:fld id="{99DD7854-44FB-44E0-95A2-F323E40DB6E9}" type="slidenum">
              <a:rPr lang="en-US" smtClean="0"/>
              <a:t>57</a:t>
            </a:fld>
            <a:endParaRPr lang="en-US"/>
          </a:p>
        </p:txBody>
      </p:sp>
      <p:sp>
        <p:nvSpPr>
          <p:cNvPr id="4" name="Date Placeholder 3">
            <a:extLst>
              <a:ext uri="{FF2B5EF4-FFF2-40B4-BE49-F238E27FC236}">
                <a16:creationId xmlns:a16="http://schemas.microsoft.com/office/drawing/2014/main" id="{7E87C34E-F582-4FE9-BD8C-F8A28A098A71}"/>
              </a:ext>
            </a:extLst>
          </p:cNvPr>
          <p:cNvSpPr>
            <a:spLocks noGrp="1"/>
          </p:cNvSpPr>
          <p:nvPr>
            <p:ph type="dt" sz="half" idx="10"/>
          </p:nvPr>
        </p:nvSpPr>
        <p:spPr/>
        <p:txBody>
          <a:bodyPr/>
          <a:lstStyle/>
          <a:p>
            <a:fld id="{61EBC128-9572-493B-AA42-E23E050C67CE}" type="datetime1">
              <a:rPr lang="en-US" smtClean="0"/>
              <a:t>3/10/2024</a:t>
            </a:fld>
            <a:endParaRPr lang="en-US"/>
          </a:p>
        </p:txBody>
      </p:sp>
    </p:spTree>
    <p:extLst>
      <p:ext uri="{BB962C8B-B14F-4D97-AF65-F5344CB8AC3E}">
        <p14:creationId xmlns:p14="http://schemas.microsoft.com/office/powerpoint/2010/main" val="24153108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DD943-1DEC-4CCC-A031-70211CB5E4E1}"/>
              </a:ext>
            </a:extLst>
          </p:cNvPr>
          <p:cNvSpPr>
            <a:spLocks noGrp="1"/>
          </p:cNvSpPr>
          <p:nvPr>
            <p:ph type="title"/>
          </p:nvPr>
        </p:nvSpPr>
        <p:spPr>
          <a:xfrm>
            <a:off x="838200" y="1"/>
            <a:ext cx="10515600" cy="900331"/>
          </a:xfrm>
        </p:spPr>
        <p:txBody>
          <a:bodyPr>
            <a:normAutofit/>
          </a:bodyPr>
          <a:lstStyle/>
          <a:p>
            <a:r>
              <a:rPr lang="en-US" sz="3200" b="1" dirty="0"/>
              <a:t>Ergosterol</a:t>
            </a:r>
          </a:p>
        </p:txBody>
      </p:sp>
      <p:sp>
        <p:nvSpPr>
          <p:cNvPr id="3" name="Content Placeholder 2">
            <a:extLst>
              <a:ext uri="{FF2B5EF4-FFF2-40B4-BE49-F238E27FC236}">
                <a16:creationId xmlns:a16="http://schemas.microsoft.com/office/drawing/2014/main" id="{F97BA147-5759-4BC6-8EE7-8F9DBB9487F0}"/>
              </a:ext>
            </a:extLst>
          </p:cNvPr>
          <p:cNvSpPr>
            <a:spLocks noGrp="1"/>
          </p:cNvSpPr>
          <p:nvPr>
            <p:ph idx="1"/>
          </p:nvPr>
        </p:nvSpPr>
        <p:spPr>
          <a:xfrm>
            <a:off x="838200" y="998806"/>
            <a:ext cx="10515600" cy="5178157"/>
          </a:xfrm>
        </p:spPr>
        <p:txBody>
          <a:bodyPr>
            <a:normAutofit/>
          </a:bodyPr>
          <a:lstStyle/>
          <a:p>
            <a:pPr algn="just">
              <a:lnSpc>
                <a:spcPct val="150000"/>
              </a:lnSpc>
            </a:pPr>
            <a:r>
              <a:rPr lang="en-US" sz="2400" b="1" dirty="0"/>
              <a:t>Ergosterol occurs in plants. ( it is the cholesterol of plants)</a:t>
            </a:r>
          </a:p>
          <a:p>
            <a:pPr algn="just">
              <a:lnSpc>
                <a:spcPct val="150000"/>
              </a:lnSpc>
            </a:pPr>
            <a:r>
              <a:rPr lang="en-US" sz="2400" dirty="0"/>
              <a:t>It is also found as a </a:t>
            </a:r>
            <a:r>
              <a:rPr lang="en-US" sz="2400" b="1" dirty="0"/>
              <a:t>structural constituent of membranes in yeast and fungi. </a:t>
            </a:r>
          </a:p>
          <a:p>
            <a:pPr algn="just">
              <a:lnSpc>
                <a:spcPct val="150000"/>
              </a:lnSpc>
            </a:pPr>
            <a:r>
              <a:rPr lang="en-US" sz="2400" dirty="0"/>
              <a:t>Ergosterol is an </a:t>
            </a:r>
            <a:r>
              <a:rPr lang="en-US" sz="2400" b="1" dirty="0"/>
              <a:t>important precursor for vitamin D.</a:t>
            </a:r>
            <a:r>
              <a:rPr lang="en-US" sz="2400" dirty="0"/>
              <a:t> </a:t>
            </a:r>
          </a:p>
          <a:p>
            <a:pPr algn="just">
              <a:lnSpc>
                <a:spcPct val="150000"/>
              </a:lnSpc>
            </a:pPr>
            <a:r>
              <a:rPr lang="en-US" sz="2400" b="1" dirty="0"/>
              <a:t>When exposed to light, the ring B of ergosterol opens and it is converted to ergocalciferol, a compound containing vitamin D activity.</a:t>
            </a:r>
          </a:p>
          <a:p>
            <a:pPr algn="just">
              <a:lnSpc>
                <a:spcPct val="150000"/>
              </a:lnSpc>
            </a:pPr>
            <a:r>
              <a:rPr lang="en-US" sz="2400" dirty="0"/>
              <a:t>The other sterols present in plant cells include stigmasterol and beta-sitosterol.</a:t>
            </a:r>
          </a:p>
        </p:txBody>
      </p:sp>
      <p:sp>
        <p:nvSpPr>
          <p:cNvPr id="5" name="Footer Placeholder 4">
            <a:extLst>
              <a:ext uri="{FF2B5EF4-FFF2-40B4-BE49-F238E27FC236}">
                <a16:creationId xmlns:a16="http://schemas.microsoft.com/office/drawing/2014/main" id="{D51A4B29-35DF-450E-8F1A-A6CD5F5E71BE}"/>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A2A1A00D-7A2B-4370-8838-A2671AC512A5}"/>
              </a:ext>
            </a:extLst>
          </p:cNvPr>
          <p:cNvSpPr>
            <a:spLocks noGrp="1"/>
          </p:cNvSpPr>
          <p:nvPr>
            <p:ph type="sldNum" sz="quarter" idx="12"/>
          </p:nvPr>
        </p:nvSpPr>
        <p:spPr/>
        <p:txBody>
          <a:bodyPr/>
          <a:lstStyle/>
          <a:p>
            <a:fld id="{99DD7854-44FB-44E0-95A2-F323E40DB6E9}" type="slidenum">
              <a:rPr lang="en-US" smtClean="0"/>
              <a:t>58</a:t>
            </a:fld>
            <a:endParaRPr lang="en-US"/>
          </a:p>
        </p:txBody>
      </p:sp>
      <p:sp>
        <p:nvSpPr>
          <p:cNvPr id="4" name="Date Placeholder 3">
            <a:extLst>
              <a:ext uri="{FF2B5EF4-FFF2-40B4-BE49-F238E27FC236}">
                <a16:creationId xmlns:a16="http://schemas.microsoft.com/office/drawing/2014/main" id="{C857B27D-6194-4334-BD86-BD084EA552E4}"/>
              </a:ext>
            </a:extLst>
          </p:cNvPr>
          <p:cNvSpPr>
            <a:spLocks noGrp="1"/>
          </p:cNvSpPr>
          <p:nvPr>
            <p:ph type="dt" sz="half" idx="10"/>
          </p:nvPr>
        </p:nvSpPr>
        <p:spPr/>
        <p:txBody>
          <a:bodyPr/>
          <a:lstStyle/>
          <a:p>
            <a:fld id="{5DFDA630-DEFC-49A7-96C5-A129D3C08732}" type="datetime1">
              <a:rPr lang="en-US" smtClean="0"/>
              <a:t>3/10/2024</a:t>
            </a:fld>
            <a:endParaRPr lang="en-US"/>
          </a:p>
        </p:txBody>
      </p:sp>
    </p:spTree>
    <p:extLst>
      <p:ext uri="{BB962C8B-B14F-4D97-AF65-F5344CB8AC3E}">
        <p14:creationId xmlns:p14="http://schemas.microsoft.com/office/powerpoint/2010/main" val="26272239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840EB-926E-4AF5-8985-83AA39356CDE}"/>
              </a:ext>
            </a:extLst>
          </p:cNvPr>
          <p:cNvSpPr>
            <a:spLocks noGrp="1"/>
          </p:cNvSpPr>
          <p:nvPr>
            <p:ph type="title"/>
          </p:nvPr>
        </p:nvSpPr>
        <p:spPr>
          <a:xfrm>
            <a:off x="838200" y="1"/>
            <a:ext cx="10515600" cy="914399"/>
          </a:xfrm>
        </p:spPr>
        <p:txBody>
          <a:bodyPr>
            <a:normAutofit/>
          </a:bodyPr>
          <a:lstStyle/>
          <a:p>
            <a:r>
              <a:rPr lang="en-US" sz="3200" b="1" dirty="0"/>
              <a:t>Amphipathic lipids</a:t>
            </a:r>
          </a:p>
        </p:txBody>
      </p:sp>
      <p:sp>
        <p:nvSpPr>
          <p:cNvPr id="3" name="Content Placeholder 2">
            <a:extLst>
              <a:ext uri="{FF2B5EF4-FFF2-40B4-BE49-F238E27FC236}">
                <a16:creationId xmlns:a16="http://schemas.microsoft.com/office/drawing/2014/main" id="{A6B80B45-977B-4790-B357-986A818B0408}"/>
              </a:ext>
            </a:extLst>
          </p:cNvPr>
          <p:cNvSpPr>
            <a:spLocks noGrp="1"/>
          </p:cNvSpPr>
          <p:nvPr>
            <p:ph idx="1"/>
          </p:nvPr>
        </p:nvSpPr>
        <p:spPr>
          <a:xfrm>
            <a:off x="838200" y="914400"/>
            <a:ext cx="10515600" cy="5262563"/>
          </a:xfrm>
        </p:spPr>
        <p:txBody>
          <a:bodyPr>
            <a:normAutofit/>
          </a:bodyPr>
          <a:lstStyle/>
          <a:p>
            <a:pPr algn="just">
              <a:lnSpc>
                <a:spcPct val="150000"/>
              </a:lnSpc>
            </a:pPr>
            <a:r>
              <a:rPr lang="en-US" sz="2400" dirty="0"/>
              <a:t>As per definition, lipids are insoluble (hydrophobic) in water. </a:t>
            </a:r>
          </a:p>
          <a:p>
            <a:pPr algn="just">
              <a:lnSpc>
                <a:spcPct val="150000"/>
              </a:lnSpc>
            </a:pPr>
            <a:r>
              <a:rPr lang="en-US" sz="2400" dirty="0"/>
              <a:t>However, some of the lipids possess polar or hydrophilic groups which tend to be soluble in water. </a:t>
            </a:r>
          </a:p>
          <a:p>
            <a:pPr algn="just">
              <a:lnSpc>
                <a:spcPct val="150000"/>
              </a:lnSpc>
            </a:pPr>
            <a:r>
              <a:rPr lang="en-US" sz="2400" b="1" dirty="0"/>
              <a:t>Molecules which contain both hydrophobic and hydrophilic groups are known as amphipathic (Greek : </a:t>
            </a:r>
            <a:r>
              <a:rPr lang="en-US" sz="2400" b="1" dirty="0" err="1"/>
              <a:t>amphi</a:t>
            </a:r>
            <a:r>
              <a:rPr lang="en-US" sz="2400" b="1" dirty="0"/>
              <a:t>-both, pathos—passion).</a:t>
            </a:r>
          </a:p>
          <a:p>
            <a:pPr algn="just">
              <a:lnSpc>
                <a:spcPct val="150000"/>
              </a:lnSpc>
            </a:pPr>
            <a:r>
              <a:rPr lang="en-US" sz="2400" b="1" dirty="0"/>
              <a:t>Examples of amphipathic lipids: F</a:t>
            </a:r>
            <a:r>
              <a:rPr lang="en-US" sz="2400" dirty="0"/>
              <a:t>atty acids, phospholipids, sphingolipids, bile salts and cholesterol (to some extent) are amphipathic in nature.</a:t>
            </a:r>
          </a:p>
        </p:txBody>
      </p:sp>
      <p:sp>
        <p:nvSpPr>
          <p:cNvPr id="5" name="Footer Placeholder 4">
            <a:extLst>
              <a:ext uri="{FF2B5EF4-FFF2-40B4-BE49-F238E27FC236}">
                <a16:creationId xmlns:a16="http://schemas.microsoft.com/office/drawing/2014/main" id="{2FFC4713-9BEB-497D-B8BA-D6FE7A089DA9}"/>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65B96F8D-09A8-488D-8FAB-437568B5A717}"/>
              </a:ext>
            </a:extLst>
          </p:cNvPr>
          <p:cNvSpPr>
            <a:spLocks noGrp="1"/>
          </p:cNvSpPr>
          <p:nvPr>
            <p:ph type="sldNum" sz="quarter" idx="12"/>
          </p:nvPr>
        </p:nvSpPr>
        <p:spPr/>
        <p:txBody>
          <a:bodyPr/>
          <a:lstStyle/>
          <a:p>
            <a:fld id="{99DD7854-44FB-44E0-95A2-F323E40DB6E9}" type="slidenum">
              <a:rPr lang="en-US" smtClean="0"/>
              <a:t>59</a:t>
            </a:fld>
            <a:endParaRPr lang="en-US"/>
          </a:p>
        </p:txBody>
      </p:sp>
      <p:sp>
        <p:nvSpPr>
          <p:cNvPr id="4" name="Date Placeholder 3">
            <a:extLst>
              <a:ext uri="{FF2B5EF4-FFF2-40B4-BE49-F238E27FC236}">
                <a16:creationId xmlns:a16="http://schemas.microsoft.com/office/drawing/2014/main" id="{EB1D22C8-BD18-4AE4-85B0-DDA17894E7B0}"/>
              </a:ext>
            </a:extLst>
          </p:cNvPr>
          <p:cNvSpPr>
            <a:spLocks noGrp="1"/>
          </p:cNvSpPr>
          <p:nvPr>
            <p:ph type="dt" sz="half" idx="10"/>
          </p:nvPr>
        </p:nvSpPr>
        <p:spPr/>
        <p:txBody>
          <a:bodyPr/>
          <a:lstStyle/>
          <a:p>
            <a:fld id="{B4C4C212-E241-450E-8AA3-013E22896847}" type="datetime1">
              <a:rPr lang="en-US" smtClean="0"/>
              <a:t>3/10/2024</a:t>
            </a:fld>
            <a:endParaRPr lang="en-US"/>
          </a:p>
        </p:txBody>
      </p:sp>
    </p:spTree>
    <p:extLst>
      <p:ext uri="{BB962C8B-B14F-4D97-AF65-F5344CB8AC3E}">
        <p14:creationId xmlns:p14="http://schemas.microsoft.com/office/powerpoint/2010/main" val="3738352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673EDC-3396-4B83-B2EC-5243AF500B43}"/>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6E6C6B3E-E52F-41F9-9C1D-E98145C2DEF5}"/>
              </a:ext>
            </a:extLst>
          </p:cNvPr>
          <p:cNvSpPr>
            <a:spLocks noGrp="1"/>
          </p:cNvSpPr>
          <p:nvPr>
            <p:ph type="sldNum" sz="quarter" idx="12"/>
          </p:nvPr>
        </p:nvSpPr>
        <p:spPr/>
        <p:txBody>
          <a:bodyPr/>
          <a:lstStyle/>
          <a:p>
            <a:fld id="{99DD7854-44FB-44E0-95A2-F323E40DB6E9}" type="slidenum">
              <a:rPr lang="en-US" smtClean="0"/>
              <a:t>60</a:t>
            </a:fld>
            <a:endParaRPr lang="en-US"/>
          </a:p>
        </p:txBody>
      </p:sp>
      <p:sp>
        <p:nvSpPr>
          <p:cNvPr id="2" name="Date Placeholder 1">
            <a:extLst>
              <a:ext uri="{FF2B5EF4-FFF2-40B4-BE49-F238E27FC236}">
                <a16:creationId xmlns:a16="http://schemas.microsoft.com/office/drawing/2014/main" id="{CC751AB9-5E4D-4665-A7AA-0A4103837248}"/>
              </a:ext>
            </a:extLst>
          </p:cNvPr>
          <p:cNvSpPr>
            <a:spLocks noGrp="1"/>
          </p:cNvSpPr>
          <p:nvPr>
            <p:ph type="dt" sz="half" idx="10"/>
          </p:nvPr>
        </p:nvSpPr>
        <p:spPr/>
        <p:txBody>
          <a:bodyPr/>
          <a:lstStyle/>
          <a:p>
            <a:fld id="{7A17DF67-9751-40B3-B8B1-BD0484BD827A}" type="datetime1">
              <a:rPr lang="en-US" smtClean="0"/>
              <a:t>3/10/2024</a:t>
            </a:fld>
            <a:endParaRPr lang="en-US"/>
          </a:p>
        </p:txBody>
      </p:sp>
      <p:pic>
        <p:nvPicPr>
          <p:cNvPr id="9" name="Picture 8" descr="A picture containing icon&#10;&#10;Description automatically generated">
            <a:extLst>
              <a:ext uri="{FF2B5EF4-FFF2-40B4-BE49-F238E27FC236}">
                <a16:creationId xmlns:a16="http://schemas.microsoft.com/office/drawing/2014/main" id="{7C09F78F-BF94-4F95-9CD7-3657DF3E565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224072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descr="A picture containing text, stationary&#10;&#10;Description automatically generated">
            <a:extLst>
              <a:ext uri="{FF2B5EF4-FFF2-40B4-BE49-F238E27FC236}">
                <a16:creationId xmlns:a16="http://schemas.microsoft.com/office/drawing/2014/main" id="{670D47B4-B8EE-4BDD-B58E-2C0B625BFDE2}"/>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11084"/>
          <a:stretch/>
        </p:blipFill>
        <p:spPr>
          <a:xfrm>
            <a:off x="20" y="1282"/>
            <a:ext cx="12191980" cy="6856718"/>
          </a:xfrm>
          <a:prstGeom prst="rect">
            <a:avLst/>
          </a:prstGeom>
        </p:spPr>
      </p:pic>
      <p:sp>
        <p:nvSpPr>
          <p:cNvPr id="2" name="Date Placeholder 1">
            <a:extLst>
              <a:ext uri="{FF2B5EF4-FFF2-40B4-BE49-F238E27FC236}">
                <a16:creationId xmlns:a16="http://schemas.microsoft.com/office/drawing/2014/main" id="{FD7AEF97-B646-42DA-9BB5-685FF0DF3BEF}"/>
              </a:ext>
            </a:extLst>
          </p:cNvPr>
          <p:cNvSpPr>
            <a:spLocks noGrp="1"/>
          </p:cNvSpPr>
          <p:nvPr>
            <p:ph type="dt" sz="half" idx="10"/>
          </p:nvPr>
        </p:nvSpPr>
        <p:spPr>
          <a:xfrm>
            <a:off x="838200" y="6356350"/>
            <a:ext cx="2743200" cy="365125"/>
          </a:xfrm>
        </p:spPr>
        <p:txBody>
          <a:bodyPr>
            <a:normAutofit/>
          </a:bodyPr>
          <a:lstStyle/>
          <a:p>
            <a:pPr>
              <a:spcAft>
                <a:spcPts val="600"/>
              </a:spcAft>
            </a:pPr>
            <a:fld id="{717687E9-EBF8-4765-B53C-902B96A0E03B}" type="datetime1">
              <a:rPr lang="en-US" smtClean="0">
                <a:solidFill>
                  <a:srgbClr val="FFFFFF"/>
                </a:solidFill>
              </a:rPr>
              <a:t>3/10/2024</a:t>
            </a:fld>
            <a:endParaRPr lang="en-US">
              <a:solidFill>
                <a:srgbClr val="FFFFFF"/>
              </a:solidFill>
            </a:endParaRPr>
          </a:p>
        </p:txBody>
      </p:sp>
      <p:sp>
        <p:nvSpPr>
          <p:cNvPr id="3" name="Footer Placeholder 2">
            <a:extLst>
              <a:ext uri="{FF2B5EF4-FFF2-40B4-BE49-F238E27FC236}">
                <a16:creationId xmlns:a16="http://schemas.microsoft.com/office/drawing/2014/main" id="{11C6435A-B8A1-4B05-9681-CF849EB2773F}"/>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rgbClr val="FFFFFF"/>
                </a:solidFill>
              </a:rPr>
              <a:t>Zakir Ahmad</a:t>
            </a:r>
          </a:p>
        </p:txBody>
      </p:sp>
      <p:sp>
        <p:nvSpPr>
          <p:cNvPr id="4" name="Slide Number Placeholder 3">
            <a:extLst>
              <a:ext uri="{FF2B5EF4-FFF2-40B4-BE49-F238E27FC236}">
                <a16:creationId xmlns:a16="http://schemas.microsoft.com/office/drawing/2014/main" id="{C3D4E920-AA8C-4EF7-8A15-D0B883F72DD0}"/>
              </a:ext>
            </a:extLst>
          </p:cNvPr>
          <p:cNvSpPr>
            <a:spLocks noGrp="1"/>
          </p:cNvSpPr>
          <p:nvPr>
            <p:ph type="sldNum" sz="quarter" idx="12"/>
          </p:nvPr>
        </p:nvSpPr>
        <p:spPr>
          <a:xfrm>
            <a:off x="8610600" y="6356350"/>
            <a:ext cx="2743200" cy="365125"/>
          </a:xfrm>
        </p:spPr>
        <p:txBody>
          <a:bodyPr>
            <a:normAutofit/>
          </a:bodyPr>
          <a:lstStyle/>
          <a:p>
            <a:pPr>
              <a:spcAft>
                <a:spcPts val="600"/>
              </a:spcAft>
            </a:pPr>
            <a:fld id="{99DD7854-44FB-44E0-95A2-F323E40DB6E9}" type="slidenum">
              <a:rPr lang="en-US">
                <a:solidFill>
                  <a:srgbClr val="FFFFFF"/>
                </a:solidFill>
              </a:rPr>
              <a:pPr>
                <a:spcAft>
                  <a:spcPts val="600"/>
                </a:spcAft>
              </a:pPr>
              <a:t>61</a:t>
            </a:fld>
            <a:endParaRPr lang="en-US">
              <a:solidFill>
                <a:srgbClr val="FFFFFF"/>
              </a:solidFill>
            </a:endParaRPr>
          </a:p>
        </p:txBody>
      </p:sp>
    </p:spTree>
    <p:extLst>
      <p:ext uri="{BB962C8B-B14F-4D97-AF65-F5344CB8AC3E}">
        <p14:creationId xmlns:p14="http://schemas.microsoft.com/office/powerpoint/2010/main" val="29924491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1365</TotalTime>
  <Words>4066</Words>
  <Application>Microsoft Office PowerPoint</Application>
  <PresentationFormat>Widescreen</PresentationFormat>
  <Paragraphs>430</Paragraphs>
  <Slides>61</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Calibri</vt:lpstr>
      <vt:lpstr>Calibri Light</vt:lpstr>
      <vt:lpstr>Office Theme</vt:lpstr>
      <vt:lpstr>PowerPoint Presentation</vt:lpstr>
      <vt:lpstr>PowerPoint Presentation</vt:lpstr>
      <vt:lpstr>Lipids   Zakir Ahmad</vt:lpstr>
      <vt:lpstr>Lipids</vt:lpstr>
      <vt:lpstr>PowerPoint Presentation</vt:lpstr>
      <vt:lpstr>Bloor’s Criteria</vt:lpstr>
      <vt:lpstr>Classification of lipids</vt:lpstr>
      <vt:lpstr>Classification of lipids</vt:lpstr>
      <vt:lpstr>PowerPoint Presentation</vt:lpstr>
      <vt:lpstr>Classification of lipids</vt:lpstr>
      <vt:lpstr>Classification of lipids</vt:lpstr>
      <vt:lpstr>Functions of lipids</vt:lpstr>
      <vt:lpstr>Fatty acids</vt:lpstr>
      <vt:lpstr>Even and odd carbon fatty acids</vt:lpstr>
      <vt:lpstr>Saturated and unsaturated fatty acids</vt:lpstr>
      <vt:lpstr>PowerPoint Presentation</vt:lpstr>
      <vt:lpstr>PowerPoint Presentation</vt:lpstr>
      <vt:lpstr>Nomenclature of FA</vt:lpstr>
      <vt:lpstr>Nomenclature of FA</vt:lpstr>
      <vt:lpstr>Nomenclature of FA- Omega FA</vt:lpstr>
      <vt:lpstr>Omega FA</vt:lpstr>
      <vt:lpstr>Nomenclature of FA</vt:lpstr>
      <vt:lpstr>Length of hydrocarbon chain of fatty acids</vt:lpstr>
      <vt:lpstr>Essential fatty acids</vt:lpstr>
      <vt:lpstr>Why essential?</vt:lpstr>
      <vt:lpstr>Deficiency of EFA</vt:lpstr>
      <vt:lpstr>Isomerism in unsaturated fatty acids</vt:lpstr>
      <vt:lpstr>Positional Isomers</vt:lpstr>
      <vt:lpstr>Hydroxy fatty acids</vt:lpstr>
      <vt:lpstr>Triacylglycerols</vt:lpstr>
      <vt:lpstr>Triacylglycerols</vt:lpstr>
      <vt:lpstr>Structures of acylglycerols</vt:lpstr>
      <vt:lpstr>Properties of triacylglycerols</vt:lpstr>
      <vt:lpstr>Properties of triacylglycerols</vt:lpstr>
      <vt:lpstr>Properties of triacylglycerols</vt:lpstr>
      <vt:lpstr>Properties of triacylglycerols</vt:lpstr>
      <vt:lpstr>Tests to check purity of fats and oils</vt:lpstr>
      <vt:lpstr>Saponification number</vt:lpstr>
      <vt:lpstr>Phospholipids</vt:lpstr>
      <vt:lpstr>PowerPoint Presentation</vt:lpstr>
      <vt:lpstr>PowerPoint Presentation</vt:lpstr>
      <vt:lpstr>Glycerophospholipids</vt:lpstr>
      <vt:lpstr>Glycerophospholipids</vt:lpstr>
      <vt:lpstr>Glycerophospholipids</vt:lpstr>
      <vt:lpstr>Glycerophospholipids</vt:lpstr>
      <vt:lpstr>Glycerophospholipids</vt:lpstr>
      <vt:lpstr>Sphingomyelins</vt:lpstr>
      <vt:lpstr>Functions of phospholipids</vt:lpstr>
      <vt:lpstr>Functions of phospholipids</vt:lpstr>
      <vt:lpstr>Functions of phospholipids</vt:lpstr>
      <vt:lpstr>Steroids</vt:lpstr>
      <vt:lpstr>PowerPoint Presentation</vt:lpstr>
      <vt:lpstr>Steroids of biological importance</vt:lpstr>
      <vt:lpstr>Cholesterol</vt:lpstr>
      <vt:lpstr>Cholesterol</vt:lpstr>
      <vt:lpstr>Cholesterol</vt:lpstr>
      <vt:lpstr>Functions of cholesterol</vt:lpstr>
      <vt:lpstr>Ergosterol</vt:lpstr>
      <vt:lpstr>Amphipathic lipids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Noor Ullah</dc:creator>
  <cp:lastModifiedBy>Zakir Ahmad</cp:lastModifiedBy>
  <cp:revision>79</cp:revision>
  <dcterms:created xsi:type="dcterms:W3CDTF">2020-10-12T10:23:11Z</dcterms:created>
  <dcterms:modified xsi:type="dcterms:W3CDTF">2024-03-10T15:04:08Z</dcterms:modified>
</cp:coreProperties>
</file>