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A5F816A-6660-46F6-BAA4-1022A3DD0379}" type="datetimeFigureOut">
              <a:rPr lang="en-US" smtClean="0"/>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6ACD-A1AE-4E36-A163-BB7B3DC84032}" type="slidenum">
              <a:rPr lang="en-US" smtClean="0"/>
              <a:t>‹#›</a:t>
            </a:fld>
            <a:endParaRPr lang="en-US"/>
          </a:p>
        </p:txBody>
      </p:sp>
    </p:spTree>
    <p:extLst>
      <p:ext uri="{BB962C8B-B14F-4D97-AF65-F5344CB8AC3E}">
        <p14:creationId xmlns:p14="http://schemas.microsoft.com/office/powerpoint/2010/main" val="1645231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5F816A-6660-46F6-BAA4-1022A3DD0379}" type="datetimeFigureOut">
              <a:rPr lang="en-US" smtClean="0"/>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6ACD-A1AE-4E36-A163-BB7B3DC84032}" type="slidenum">
              <a:rPr lang="en-US" smtClean="0"/>
              <a:t>‹#›</a:t>
            </a:fld>
            <a:endParaRPr lang="en-US"/>
          </a:p>
        </p:txBody>
      </p:sp>
    </p:spTree>
    <p:extLst>
      <p:ext uri="{BB962C8B-B14F-4D97-AF65-F5344CB8AC3E}">
        <p14:creationId xmlns:p14="http://schemas.microsoft.com/office/powerpoint/2010/main" val="345277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5F816A-6660-46F6-BAA4-1022A3DD0379}" type="datetimeFigureOut">
              <a:rPr lang="en-US" smtClean="0"/>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6ACD-A1AE-4E36-A163-BB7B3DC84032}" type="slidenum">
              <a:rPr lang="en-US" smtClean="0"/>
              <a:t>‹#›</a:t>
            </a:fld>
            <a:endParaRPr lang="en-US"/>
          </a:p>
        </p:txBody>
      </p:sp>
    </p:spTree>
    <p:extLst>
      <p:ext uri="{BB962C8B-B14F-4D97-AF65-F5344CB8AC3E}">
        <p14:creationId xmlns:p14="http://schemas.microsoft.com/office/powerpoint/2010/main" val="2386129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A5F816A-6660-46F6-BAA4-1022A3DD0379}" type="datetimeFigureOut">
              <a:rPr lang="en-US" smtClean="0"/>
              <a:t>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6ACD-A1AE-4E36-A163-BB7B3DC84032}" type="slidenum">
              <a:rPr lang="en-US" smtClean="0"/>
              <a:t>‹#›</a:t>
            </a:fld>
            <a:endParaRPr lang="en-US"/>
          </a:p>
        </p:txBody>
      </p:sp>
    </p:spTree>
    <p:extLst>
      <p:ext uri="{BB962C8B-B14F-4D97-AF65-F5344CB8AC3E}">
        <p14:creationId xmlns:p14="http://schemas.microsoft.com/office/powerpoint/2010/main" val="3124887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5F816A-6660-46F6-BAA4-1022A3DD0379}" type="datetimeFigureOut">
              <a:rPr lang="en-US" smtClean="0"/>
              <a:t>2/8/2021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6ACD-A1AE-4E36-A163-BB7B3DC84032}" type="slidenum">
              <a:rPr lang="en-US" smtClean="0"/>
              <a:t>‹#›</a:t>
            </a:fld>
            <a:endParaRPr lang="en-US"/>
          </a:p>
        </p:txBody>
      </p:sp>
    </p:spTree>
    <p:extLst>
      <p:ext uri="{BB962C8B-B14F-4D97-AF65-F5344CB8AC3E}">
        <p14:creationId xmlns:p14="http://schemas.microsoft.com/office/powerpoint/2010/main" val="1618365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A5F816A-6660-46F6-BAA4-1022A3DD0379}" type="datetimeFigureOut">
              <a:rPr lang="en-US" smtClean="0"/>
              <a:t>2/8/2021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6ACD-A1AE-4E36-A163-BB7B3DC84032}" type="slidenum">
              <a:rPr lang="en-US" smtClean="0"/>
              <a:t>‹#›</a:t>
            </a:fld>
            <a:endParaRPr lang="en-US"/>
          </a:p>
        </p:txBody>
      </p:sp>
    </p:spTree>
    <p:extLst>
      <p:ext uri="{BB962C8B-B14F-4D97-AF65-F5344CB8AC3E}">
        <p14:creationId xmlns:p14="http://schemas.microsoft.com/office/powerpoint/2010/main" val="1551370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5F816A-6660-46F6-BAA4-1022A3DD0379}" type="datetimeFigureOut">
              <a:rPr lang="en-US" smtClean="0"/>
              <a:t>2/8/2021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6ACD-A1AE-4E36-A163-BB7B3DC84032}" type="slidenum">
              <a:rPr lang="en-US" smtClean="0"/>
              <a:t>‹#›</a:t>
            </a:fld>
            <a:endParaRPr lang="en-US"/>
          </a:p>
        </p:txBody>
      </p:sp>
    </p:spTree>
    <p:extLst>
      <p:ext uri="{BB962C8B-B14F-4D97-AF65-F5344CB8AC3E}">
        <p14:creationId xmlns:p14="http://schemas.microsoft.com/office/powerpoint/2010/main" val="1621919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5F816A-6660-46F6-BAA4-1022A3DD0379}" type="datetimeFigureOut">
              <a:rPr lang="en-US" smtClean="0"/>
              <a:t>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6ACD-A1AE-4E36-A163-BB7B3DC84032}" type="slidenum">
              <a:rPr lang="en-US" smtClean="0"/>
              <a:t>‹#›</a:t>
            </a:fld>
            <a:endParaRPr lang="en-US"/>
          </a:p>
        </p:txBody>
      </p:sp>
    </p:spTree>
    <p:extLst>
      <p:ext uri="{BB962C8B-B14F-4D97-AF65-F5344CB8AC3E}">
        <p14:creationId xmlns:p14="http://schemas.microsoft.com/office/powerpoint/2010/main" val="677838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5F816A-6660-46F6-BAA4-1022A3DD0379}" type="datetimeFigureOut">
              <a:rPr lang="en-US" smtClean="0"/>
              <a:t>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6ACD-A1AE-4E36-A163-BB7B3DC84032}" type="slidenum">
              <a:rPr lang="en-US" smtClean="0"/>
              <a:t>‹#›</a:t>
            </a:fld>
            <a:endParaRPr lang="en-US"/>
          </a:p>
        </p:txBody>
      </p:sp>
    </p:spTree>
    <p:extLst>
      <p:ext uri="{BB962C8B-B14F-4D97-AF65-F5344CB8AC3E}">
        <p14:creationId xmlns:p14="http://schemas.microsoft.com/office/powerpoint/2010/main" val="4133059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5F816A-6660-46F6-BAA4-1022A3DD0379}" type="datetimeFigureOut">
              <a:rPr lang="en-US" smtClean="0"/>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6ACD-A1AE-4E36-A163-BB7B3DC84032}" type="slidenum">
              <a:rPr lang="en-US" smtClean="0"/>
              <a:t>‹#›</a:t>
            </a:fld>
            <a:endParaRPr lang="en-US"/>
          </a:p>
        </p:txBody>
      </p:sp>
    </p:spTree>
    <p:extLst>
      <p:ext uri="{BB962C8B-B14F-4D97-AF65-F5344CB8AC3E}">
        <p14:creationId xmlns:p14="http://schemas.microsoft.com/office/powerpoint/2010/main" val="2933592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5F816A-6660-46F6-BAA4-1022A3DD0379}" type="datetimeFigureOut">
              <a:rPr lang="en-US" smtClean="0"/>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6ACD-A1AE-4E36-A163-BB7B3DC84032}" type="slidenum">
              <a:rPr lang="en-US" smtClean="0"/>
              <a:t>‹#›</a:t>
            </a:fld>
            <a:endParaRPr lang="en-US"/>
          </a:p>
        </p:txBody>
      </p:sp>
    </p:spTree>
    <p:extLst>
      <p:ext uri="{BB962C8B-B14F-4D97-AF65-F5344CB8AC3E}">
        <p14:creationId xmlns:p14="http://schemas.microsoft.com/office/powerpoint/2010/main" val="3566110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5F816A-6660-46F6-BAA4-1022A3DD0379}" type="datetimeFigureOut">
              <a:rPr lang="en-US" smtClean="0"/>
              <a:t>2/8/2021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246ACD-A1AE-4E36-A163-BB7B3DC84032}" type="slidenum">
              <a:rPr lang="en-US" smtClean="0"/>
              <a:t>‹#›</a:t>
            </a:fld>
            <a:endParaRPr lang="en-US"/>
          </a:p>
        </p:txBody>
      </p:sp>
    </p:spTree>
    <p:extLst>
      <p:ext uri="{BB962C8B-B14F-4D97-AF65-F5344CB8AC3E}">
        <p14:creationId xmlns:p14="http://schemas.microsoft.com/office/powerpoint/2010/main" val="8876792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1523999"/>
          </a:xfrm>
        </p:spPr>
        <p:txBody>
          <a:bodyPr>
            <a:normAutofit/>
          </a:bodyPr>
          <a:lstStyle/>
          <a:p>
            <a:r>
              <a:rPr lang="en-US" sz="5400" b="1" i="1" dirty="0" smtClean="0"/>
              <a:t>Translation Skills</a:t>
            </a:r>
            <a:endParaRPr lang="en-US" sz="5400" b="1" i="1" dirty="0"/>
          </a:p>
        </p:txBody>
      </p:sp>
      <p:sp>
        <p:nvSpPr>
          <p:cNvPr id="3" name="Subtitle 2"/>
          <p:cNvSpPr>
            <a:spLocks noGrp="1"/>
          </p:cNvSpPr>
          <p:nvPr>
            <p:ph type="subTitle" idx="1"/>
          </p:nvPr>
        </p:nvSpPr>
        <p:spPr>
          <a:xfrm>
            <a:off x="914400" y="1828800"/>
            <a:ext cx="7315200" cy="4724400"/>
          </a:xfrm>
        </p:spPr>
        <p:txBody>
          <a:bodyPr>
            <a:normAutofit lnSpcReduction="10000"/>
          </a:bodyPr>
          <a:lstStyle/>
          <a:p>
            <a:r>
              <a:rPr lang="en-US" dirty="0" smtClean="0">
                <a:solidFill>
                  <a:schemeClr val="tx1"/>
                </a:solidFill>
              </a:rPr>
              <a:t>Translation is an art, and, like all other arts, it is difficult to master, for it seeks to convey the exact meaning of what is expressed in one language into another. Its very nature, therefore, requires an intimate knowledge of both the languages concerned – a </a:t>
            </a:r>
            <a:r>
              <a:rPr lang="en-US" dirty="0" smtClean="0">
                <a:solidFill>
                  <a:schemeClr val="tx1"/>
                </a:solidFill>
              </a:rPr>
              <a:t>requisition(requirement) </a:t>
            </a:r>
            <a:r>
              <a:rPr lang="en-US" dirty="0" smtClean="0">
                <a:solidFill>
                  <a:schemeClr val="tx1"/>
                </a:solidFill>
              </a:rPr>
              <a:t>not easily to be met with. Knowledge is here intended to imply capacity to comprehend and express.</a:t>
            </a:r>
            <a:endParaRPr lang="en-US" dirty="0">
              <a:solidFill>
                <a:schemeClr val="tx1"/>
              </a:solidFill>
            </a:endParaRPr>
          </a:p>
        </p:txBody>
      </p:sp>
    </p:spTree>
    <p:extLst>
      <p:ext uri="{BB962C8B-B14F-4D97-AF65-F5344CB8AC3E}">
        <p14:creationId xmlns:p14="http://schemas.microsoft.com/office/powerpoint/2010/main" val="3358088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762000"/>
            <a:ext cx="7162800" cy="6001643"/>
          </a:xfrm>
          <a:prstGeom prst="rect">
            <a:avLst/>
          </a:prstGeom>
        </p:spPr>
        <p:txBody>
          <a:bodyPr wrap="square">
            <a:spAutoFit/>
          </a:bodyPr>
          <a:lstStyle/>
          <a:p>
            <a:r>
              <a:rPr lang="en-US" sz="3200" dirty="0" smtClean="0"/>
              <a:t>We must first be able to understand exactly what is intended to be conveyed, and then to express the very same thought in the other language. So the whole art of translation lies in expressing exactly and precisely without either omitting thought from the original passage or adding any unnecessary or </a:t>
            </a:r>
            <a:r>
              <a:rPr lang="en-US" sz="3200" dirty="0" smtClean="0"/>
              <a:t>superfluous(extra) </a:t>
            </a:r>
            <a:r>
              <a:rPr lang="en-US" sz="3200" dirty="0" smtClean="0"/>
              <a:t>idea to it, the sense and meaning of the </a:t>
            </a:r>
            <a:r>
              <a:rPr lang="en-US" sz="3200" dirty="0" smtClean="0"/>
              <a:t>Vernacular(native, original) </a:t>
            </a:r>
            <a:r>
              <a:rPr lang="en-US" sz="3200" dirty="0" smtClean="0"/>
              <a:t>passage in simple, idiomatic English.</a:t>
            </a:r>
            <a:endParaRPr lang="en-US" sz="3200" dirty="0"/>
          </a:p>
        </p:txBody>
      </p:sp>
    </p:spTree>
    <p:extLst>
      <p:ext uri="{BB962C8B-B14F-4D97-AF65-F5344CB8AC3E}">
        <p14:creationId xmlns:p14="http://schemas.microsoft.com/office/powerpoint/2010/main" val="1222039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81001"/>
            <a:ext cx="7924800" cy="1371599"/>
          </a:xfrm>
        </p:spPr>
        <p:txBody>
          <a:bodyPr/>
          <a:lstStyle/>
          <a:p>
            <a:r>
              <a:rPr lang="en-US" b="1" dirty="0" smtClean="0"/>
              <a:t>Some Important Hints:</a:t>
            </a:r>
            <a:endParaRPr lang="en-US" b="1" dirty="0"/>
          </a:p>
        </p:txBody>
      </p:sp>
      <p:sp>
        <p:nvSpPr>
          <p:cNvPr id="3" name="Subtitle 2"/>
          <p:cNvSpPr>
            <a:spLocks noGrp="1"/>
          </p:cNvSpPr>
          <p:nvPr>
            <p:ph type="subTitle" idx="1"/>
          </p:nvPr>
        </p:nvSpPr>
        <p:spPr>
          <a:xfrm>
            <a:off x="762000" y="1676400"/>
            <a:ext cx="7772400" cy="4724400"/>
          </a:xfrm>
        </p:spPr>
        <p:txBody>
          <a:bodyPr>
            <a:normAutofit fontScale="92500" lnSpcReduction="10000"/>
          </a:bodyPr>
          <a:lstStyle/>
          <a:p>
            <a:r>
              <a:rPr lang="en-US" dirty="0" smtClean="0">
                <a:solidFill>
                  <a:schemeClr val="tx1"/>
                </a:solidFill>
              </a:rPr>
              <a:t> Study carefully the following hints:</a:t>
            </a:r>
          </a:p>
          <a:p>
            <a:r>
              <a:rPr lang="en-US" b="1" dirty="0" smtClean="0">
                <a:solidFill>
                  <a:schemeClr val="tx1"/>
                </a:solidFill>
              </a:rPr>
              <a:t>(1)</a:t>
            </a:r>
            <a:r>
              <a:rPr lang="en-US" dirty="0" smtClean="0">
                <a:solidFill>
                  <a:schemeClr val="tx1"/>
                </a:solidFill>
              </a:rPr>
              <a:t>       First read the vernacular passage carefully, marking all such words or phrases as you do not clearly understand. Remember that words do not have a fixed meaning. They have more than one meaning, and you have to find out exactly the meaning intended by the writer. Then and then only will you be able to translate exactly into English the main thought of the writer given in the vernacular passage.</a:t>
            </a:r>
            <a:endParaRPr lang="en-US" dirty="0">
              <a:solidFill>
                <a:schemeClr val="tx1"/>
              </a:solidFill>
            </a:endParaRPr>
          </a:p>
        </p:txBody>
      </p:sp>
    </p:spTree>
    <p:extLst>
      <p:ext uri="{BB962C8B-B14F-4D97-AF65-F5344CB8AC3E}">
        <p14:creationId xmlns:p14="http://schemas.microsoft.com/office/powerpoint/2010/main" val="631205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990600"/>
            <a:ext cx="7620000" cy="3970318"/>
          </a:xfrm>
          <a:prstGeom prst="rect">
            <a:avLst/>
          </a:prstGeom>
        </p:spPr>
        <p:txBody>
          <a:bodyPr wrap="square">
            <a:spAutoFit/>
          </a:bodyPr>
          <a:lstStyle/>
          <a:p>
            <a:r>
              <a:rPr lang="en-US" sz="3600" b="1" dirty="0" smtClean="0"/>
              <a:t>(2)</a:t>
            </a:r>
            <a:r>
              <a:rPr lang="en-US" sz="3600" dirty="0" smtClean="0"/>
              <a:t>   Now you are in a position to translate the vernacular passage into English. In translating try to express as a whole the sense of the vernacular passage into English, employing exact English equivalents for vernacular words, phrases and idioms.</a:t>
            </a:r>
            <a:endParaRPr lang="en-US" sz="3600" dirty="0"/>
          </a:p>
        </p:txBody>
      </p:sp>
    </p:spTree>
    <p:extLst>
      <p:ext uri="{BB962C8B-B14F-4D97-AF65-F5344CB8AC3E}">
        <p14:creationId xmlns:p14="http://schemas.microsoft.com/office/powerpoint/2010/main" val="751866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1066800"/>
            <a:ext cx="6858000" cy="4031873"/>
          </a:xfrm>
          <a:prstGeom prst="rect">
            <a:avLst/>
          </a:prstGeom>
        </p:spPr>
        <p:txBody>
          <a:bodyPr wrap="square">
            <a:spAutoFit/>
          </a:bodyPr>
          <a:lstStyle/>
          <a:p>
            <a:r>
              <a:rPr lang="en-US" sz="3200" b="1" dirty="0" smtClean="0"/>
              <a:t>(3)</a:t>
            </a:r>
            <a:r>
              <a:rPr lang="en-US" sz="3200" dirty="0" smtClean="0"/>
              <a:t>   But avoid literal translation. You are never required to give a word-for-word translation. If you do so, you will not be able to convey exactly the meaning and intention of the writer. We do not think or speak in words: we think and speak in sentences. Translate a sentence as a whole; do not translate words.</a:t>
            </a:r>
            <a:endParaRPr lang="en-US" sz="3200" dirty="0"/>
          </a:p>
        </p:txBody>
      </p:sp>
    </p:spTree>
    <p:extLst>
      <p:ext uri="{BB962C8B-B14F-4D97-AF65-F5344CB8AC3E}">
        <p14:creationId xmlns:p14="http://schemas.microsoft.com/office/powerpoint/2010/main" val="769838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1600200"/>
            <a:ext cx="7162800" cy="3539430"/>
          </a:xfrm>
          <a:prstGeom prst="rect">
            <a:avLst/>
          </a:prstGeom>
        </p:spPr>
        <p:txBody>
          <a:bodyPr wrap="square">
            <a:spAutoFit/>
          </a:bodyPr>
          <a:lstStyle/>
          <a:p>
            <a:r>
              <a:rPr lang="en-US" sz="3200" b="1" dirty="0" smtClean="0"/>
              <a:t>(4)</a:t>
            </a:r>
            <a:r>
              <a:rPr lang="en-US" sz="3200" dirty="0" smtClean="0"/>
              <a:t>   But if too literal and translation is to be avoided, at the same time you should guard yourself against too free a </a:t>
            </a:r>
            <a:r>
              <a:rPr lang="en-US" sz="3200" dirty="0" smtClean="0"/>
              <a:t>translation. An </a:t>
            </a:r>
            <a:r>
              <a:rPr lang="en-US" sz="3200" dirty="0" smtClean="0"/>
              <a:t>excessively free translation sometimes lacks the essential thought without which the whole translation looks </a:t>
            </a:r>
            <a:r>
              <a:rPr lang="en-US" sz="3200" dirty="0" smtClean="0"/>
              <a:t>absurd(silly).</a:t>
            </a:r>
            <a:endParaRPr lang="en-US" sz="3200" dirty="0"/>
          </a:p>
        </p:txBody>
      </p:sp>
    </p:spTree>
    <p:extLst>
      <p:ext uri="{BB962C8B-B14F-4D97-AF65-F5344CB8AC3E}">
        <p14:creationId xmlns:p14="http://schemas.microsoft.com/office/powerpoint/2010/main" val="2706288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990600"/>
            <a:ext cx="6781800" cy="3539430"/>
          </a:xfrm>
          <a:prstGeom prst="rect">
            <a:avLst/>
          </a:prstGeom>
        </p:spPr>
        <p:txBody>
          <a:bodyPr wrap="square">
            <a:spAutoFit/>
          </a:bodyPr>
          <a:lstStyle/>
          <a:p>
            <a:r>
              <a:rPr lang="en-US" sz="3200" b="1" dirty="0" smtClean="0"/>
              <a:t>(5)</a:t>
            </a:r>
            <a:r>
              <a:rPr lang="en-US" sz="3200" dirty="0" smtClean="0"/>
              <a:t>   Do not use either unfamiliar or archaic words. Choose only such words as you know well. The use of bombastic, high-sounding words, and of foreign words and terms does not in any way add to the beauty of translation</a:t>
            </a:r>
            <a:endParaRPr lang="en-US" sz="3200" dirty="0"/>
          </a:p>
        </p:txBody>
      </p:sp>
    </p:spTree>
    <p:extLst>
      <p:ext uri="{BB962C8B-B14F-4D97-AF65-F5344CB8AC3E}">
        <p14:creationId xmlns:p14="http://schemas.microsoft.com/office/powerpoint/2010/main" val="1904123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219200"/>
            <a:ext cx="7848600" cy="5016758"/>
          </a:xfrm>
          <a:prstGeom prst="rect">
            <a:avLst/>
          </a:prstGeom>
        </p:spPr>
        <p:txBody>
          <a:bodyPr wrap="square">
            <a:spAutoFit/>
          </a:bodyPr>
          <a:lstStyle/>
          <a:p>
            <a:r>
              <a:rPr lang="en-US" sz="3200" b="1" dirty="0" smtClean="0"/>
              <a:t>(6)</a:t>
            </a:r>
            <a:r>
              <a:rPr lang="en-US" sz="3200" dirty="0" smtClean="0"/>
              <a:t>  Try to avoid the use of many words when a single word, rightly chosen, will do. The whole art of translation lies in the careful choice of exact words.</a:t>
            </a:r>
          </a:p>
          <a:p>
            <a:r>
              <a:rPr lang="en-US" sz="3200" b="1" dirty="0" smtClean="0"/>
              <a:t>(7)</a:t>
            </a:r>
            <a:r>
              <a:rPr lang="en-US" sz="3200" dirty="0" smtClean="0"/>
              <a:t>  If a sentence is inconveniently long or bears an involved construction, break it up in your mind in three or four shorter sentences, and then translate them into English but see that in doing so you have not sacrificed or </a:t>
            </a:r>
            <a:r>
              <a:rPr lang="en-US" sz="3200" dirty="0" smtClean="0"/>
              <a:t>mutilated(changed) </a:t>
            </a:r>
            <a:r>
              <a:rPr lang="en-US" sz="3200" dirty="0" smtClean="0"/>
              <a:t>the sense of the original.</a:t>
            </a:r>
            <a:endParaRPr lang="en-US" sz="3200" dirty="0"/>
          </a:p>
        </p:txBody>
      </p:sp>
    </p:spTree>
    <p:extLst>
      <p:ext uri="{BB962C8B-B14F-4D97-AF65-F5344CB8AC3E}">
        <p14:creationId xmlns:p14="http://schemas.microsoft.com/office/powerpoint/2010/main" val="26543684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1143000"/>
            <a:ext cx="7239000" cy="2554545"/>
          </a:xfrm>
          <a:prstGeom prst="rect">
            <a:avLst/>
          </a:prstGeom>
        </p:spPr>
        <p:txBody>
          <a:bodyPr wrap="square">
            <a:spAutoFit/>
          </a:bodyPr>
          <a:lstStyle/>
          <a:p>
            <a:r>
              <a:rPr lang="en-US" sz="3200" b="1" dirty="0" smtClean="0"/>
              <a:t>(8)</a:t>
            </a:r>
            <a:r>
              <a:rPr lang="en-US" sz="3200" dirty="0" smtClean="0"/>
              <a:t>  Lastly, see that your English translation reads like a continuous piece of prose, written in simple, idiomatic English. It should give exactly the same impression as the vernacular passage.</a:t>
            </a:r>
            <a:endParaRPr lang="en-US" sz="3200" dirty="0"/>
          </a:p>
        </p:txBody>
      </p:sp>
    </p:spTree>
    <p:extLst>
      <p:ext uri="{BB962C8B-B14F-4D97-AF65-F5344CB8AC3E}">
        <p14:creationId xmlns:p14="http://schemas.microsoft.com/office/powerpoint/2010/main" val="437033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305342"/>
            <a:ext cx="8839200" cy="4216539"/>
          </a:xfrm>
          <a:prstGeom prst="rect">
            <a:avLst/>
          </a:prstGeom>
        </p:spPr>
        <p:txBody>
          <a:bodyPr wrap="square">
            <a:spAutoFit/>
          </a:bodyPr>
          <a:lstStyle/>
          <a:p>
            <a:r>
              <a:rPr lang="en-US" sz="4400" b="1" i="1" dirty="0" smtClean="0"/>
              <a:t>Test of a Good Translation</a:t>
            </a:r>
          </a:p>
          <a:p>
            <a:r>
              <a:rPr lang="en-US" sz="3200" dirty="0" smtClean="0"/>
              <a:t>            What are the tests of a good translation? Your translation is a success if:</a:t>
            </a:r>
          </a:p>
          <a:p>
            <a:r>
              <a:rPr lang="en-US" sz="3200" dirty="0" smtClean="0"/>
              <a:t>1. It is a faithful translation of the original into English.</a:t>
            </a:r>
          </a:p>
          <a:p>
            <a:r>
              <a:rPr lang="en-US" sz="3200" dirty="0" smtClean="0"/>
              <a:t>2. It conveys exactly the sense and meaning of the original.</a:t>
            </a:r>
          </a:p>
          <a:p>
            <a:r>
              <a:rPr lang="en-US" sz="3200" dirty="0" smtClean="0"/>
              <a:t>3.  It reproduces all the details, omitting nothing.</a:t>
            </a:r>
          </a:p>
        </p:txBody>
      </p:sp>
    </p:spTree>
    <p:extLst>
      <p:ext uri="{BB962C8B-B14F-4D97-AF65-F5344CB8AC3E}">
        <p14:creationId xmlns:p14="http://schemas.microsoft.com/office/powerpoint/2010/main" val="338136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524000"/>
            <a:ext cx="7620000" cy="2339102"/>
          </a:xfrm>
          <a:prstGeom prst="rect">
            <a:avLst/>
          </a:prstGeom>
        </p:spPr>
        <p:txBody>
          <a:bodyPr wrap="square">
            <a:spAutoFit/>
          </a:bodyPr>
          <a:lstStyle/>
          <a:p>
            <a:r>
              <a:rPr lang="en-US" sz="3200" dirty="0" smtClean="0"/>
              <a:t>4. It is a translation as a whole.</a:t>
            </a:r>
          </a:p>
          <a:p>
            <a:r>
              <a:rPr lang="en-US" sz="3200" dirty="0" smtClean="0"/>
              <a:t>5. It is a continuous piece of good English.</a:t>
            </a:r>
          </a:p>
          <a:p>
            <a:r>
              <a:rPr lang="en-US" sz="3200" dirty="0" smtClean="0"/>
              <a:t>6. Its total impression is the same as that of the original.</a:t>
            </a:r>
          </a:p>
          <a:p>
            <a:endParaRPr lang="en-US" dirty="0"/>
          </a:p>
        </p:txBody>
      </p:sp>
    </p:spTree>
    <p:extLst>
      <p:ext uri="{BB962C8B-B14F-4D97-AF65-F5344CB8AC3E}">
        <p14:creationId xmlns:p14="http://schemas.microsoft.com/office/powerpoint/2010/main" val="37055777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1524000"/>
            <a:ext cx="6477000" cy="3200400"/>
          </a:xfrm>
        </p:spPr>
        <p:txBody>
          <a:bodyPr/>
          <a:lstStyle/>
          <a:p>
            <a:r>
              <a:rPr lang="en-US" b="1" i="1" dirty="0" smtClean="0"/>
              <a:t>THANK YOU</a:t>
            </a:r>
            <a:endParaRPr lang="en-US" b="1" i="1" dirty="0"/>
          </a:p>
        </p:txBody>
      </p:sp>
    </p:spTree>
    <p:extLst>
      <p:ext uri="{BB962C8B-B14F-4D97-AF65-F5344CB8AC3E}">
        <p14:creationId xmlns:p14="http://schemas.microsoft.com/office/powerpoint/2010/main" val="41549678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TotalTime>
  <Words>668</Words>
  <Application>Microsoft Office PowerPoint</Application>
  <PresentationFormat>On-screen Show (4:3)</PresentationFormat>
  <Paragraphs>22</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Translation Skills</vt:lpstr>
      <vt:lpstr>PowerPoint Presentation</vt:lpstr>
      <vt:lpstr>Some Important Hints: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Translation</dc:title>
  <dc:creator>ABC</dc:creator>
  <cp:lastModifiedBy>Windows User</cp:lastModifiedBy>
  <cp:revision>10</cp:revision>
  <dcterms:created xsi:type="dcterms:W3CDTF">2017-12-06T04:08:33Z</dcterms:created>
  <dcterms:modified xsi:type="dcterms:W3CDTF">2021-02-08T16:50:27Z</dcterms:modified>
</cp:coreProperties>
</file>