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3" r:id="rId3"/>
    <p:sldId id="257" r:id="rId4"/>
    <p:sldId id="258" r:id="rId5"/>
    <p:sldId id="260" r:id="rId6"/>
    <p:sldId id="261" r:id="rId7"/>
    <p:sldId id="283" r:id="rId8"/>
    <p:sldId id="262" r:id="rId9"/>
    <p:sldId id="284" r:id="rId10"/>
    <p:sldId id="263" r:id="rId11"/>
    <p:sldId id="264" r:id="rId12"/>
    <p:sldId id="265" r:id="rId13"/>
    <p:sldId id="270" r:id="rId14"/>
    <p:sldId id="266" r:id="rId15"/>
    <p:sldId id="267" r:id="rId16"/>
    <p:sldId id="326" r:id="rId17"/>
    <p:sldId id="268" r:id="rId18"/>
    <p:sldId id="285" r:id="rId19"/>
    <p:sldId id="286" r:id="rId20"/>
    <p:sldId id="325" r:id="rId21"/>
    <p:sldId id="288" r:id="rId22"/>
    <p:sldId id="327" r:id="rId23"/>
    <p:sldId id="289" r:id="rId24"/>
    <p:sldId id="290" r:id="rId25"/>
    <p:sldId id="328" r:id="rId26"/>
    <p:sldId id="333" r:id="rId27"/>
    <p:sldId id="269" r:id="rId28"/>
    <p:sldId id="329" r:id="rId29"/>
    <p:sldId id="271" r:id="rId30"/>
    <p:sldId id="259" r:id="rId31"/>
    <p:sldId id="294" r:id="rId32"/>
    <p:sldId id="302" r:id="rId33"/>
    <p:sldId id="295" r:id="rId34"/>
    <p:sldId id="296" r:id="rId35"/>
    <p:sldId id="297" r:id="rId36"/>
    <p:sldId id="298" r:id="rId37"/>
    <p:sldId id="335" r:id="rId38"/>
    <p:sldId id="299" r:id="rId39"/>
    <p:sldId id="300" r:id="rId40"/>
    <p:sldId id="301" r:id="rId41"/>
    <p:sldId id="304" r:id="rId42"/>
    <p:sldId id="305" r:id="rId43"/>
    <p:sldId id="324" r:id="rId44"/>
    <p:sldId id="336" r:id="rId45"/>
    <p:sldId id="306" r:id="rId46"/>
    <p:sldId id="337" r:id="rId47"/>
    <p:sldId id="307" r:id="rId48"/>
    <p:sldId id="338" r:id="rId49"/>
    <p:sldId id="308" r:id="rId50"/>
    <p:sldId id="303" r:id="rId51"/>
    <p:sldId id="339" r:id="rId52"/>
    <p:sldId id="340" r:id="rId53"/>
    <p:sldId id="341" r:id="rId54"/>
    <p:sldId id="342" r:id="rId55"/>
    <p:sldId id="343" r:id="rId56"/>
    <p:sldId id="344" r:id="rId57"/>
    <p:sldId id="345" r:id="rId58"/>
    <p:sldId id="346" r:id="rId59"/>
    <p:sldId id="347" r:id="rId60"/>
    <p:sldId id="348" r:id="rId61"/>
    <p:sldId id="349" r:id="rId62"/>
    <p:sldId id="314" r:id="rId63"/>
    <p:sldId id="315" r:id="rId64"/>
    <p:sldId id="318" r:id="rId65"/>
    <p:sldId id="319" r:id="rId66"/>
    <p:sldId id="320" r:id="rId67"/>
    <p:sldId id="321" r:id="rId68"/>
    <p:sldId id="322" r:id="rId69"/>
    <p:sldId id="309" r:id="rId70"/>
    <p:sldId id="310" r:id="rId71"/>
    <p:sldId id="352" r:id="rId72"/>
    <p:sldId id="353" r:id="rId73"/>
    <p:sldId id="350" r:id="rId74"/>
    <p:sldId id="351" r:id="rId75"/>
    <p:sldId id="313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kJcEaOUBXlzkOSotnrhPQ==" hashData="wE3MSkJbG6p9MblkYeI5q1qhTrK1wNnAMr51EpT8nZWitcrT10wywVUDmACJBIVg3yjmzYgwWnrXxBXdw4T1b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73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63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32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5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55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21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77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0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79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06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76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1328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10067"/>
            <a:ext cx="10515600" cy="110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328379"/>
            <a:ext cx="11125200" cy="5393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DD0D0-85FA-4917-B700-CEF7D749F0C0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45C49-4269-4326-AEAA-E67926806E7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17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0" y="1122363"/>
            <a:ext cx="5334000" cy="2387600"/>
          </a:xfrm>
        </p:spPr>
        <p:txBody>
          <a:bodyPr>
            <a:normAutofit/>
          </a:bodyPr>
          <a:lstStyle/>
          <a:p>
            <a:r>
              <a:rPr lang="en-GB" sz="7200" dirty="0" smtClean="0">
                <a:solidFill>
                  <a:schemeClr val="tx1"/>
                </a:solidFill>
              </a:rPr>
              <a:t>Respiratory Physiology</a:t>
            </a:r>
            <a:endParaRPr lang="en-GB" sz="72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pPr algn="r"/>
            <a:r>
              <a:rPr lang="en-GB" dirty="0" smtClean="0"/>
              <a:t>Khushal Khan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0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99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82950" y="2611216"/>
            <a:ext cx="4037163" cy="2852737"/>
          </a:xfrm>
        </p:spPr>
        <p:txBody>
          <a:bodyPr anchor="ctr"/>
          <a:lstStyle/>
          <a:p>
            <a:pPr algn="ctr"/>
            <a:r>
              <a:rPr lang="en-GB" dirty="0" smtClean="0">
                <a:solidFill>
                  <a:schemeClr val="accent2"/>
                </a:solidFill>
              </a:rPr>
              <a:t>Respiratory System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146"/>
            <a:ext cx="8143336" cy="523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2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6504"/>
          <a:stretch/>
        </p:blipFill>
        <p:spPr>
          <a:xfrm>
            <a:off x="7840360" y="3795622"/>
            <a:ext cx="4245248" cy="28894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"/>
            <a:ext cx="12192000" cy="1328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287" y="2815"/>
            <a:ext cx="11129513" cy="1325563"/>
          </a:xfrm>
        </p:spPr>
        <p:txBody>
          <a:bodyPr/>
          <a:lstStyle/>
          <a:p>
            <a:r>
              <a:rPr lang="en-GB" dirty="0" smtClean="0"/>
              <a:t>Respiratory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287" y="1397478"/>
            <a:ext cx="11129513" cy="5287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Definition:</a:t>
            </a:r>
            <a:r>
              <a:rPr lang="en-GB" b="1" dirty="0" smtClean="0">
                <a:solidFill>
                  <a:schemeClr val="accent2"/>
                </a:solidFill>
              </a:rPr>
              <a:t> </a:t>
            </a:r>
          </a:p>
          <a:p>
            <a:pPr lvl="1"/>
            <a:r>
              <a:rPr lang="en-GB" dirty="0" smtClean="0"/>
              <a:t>an organ system also </a:t>
            </a:r>
            <a:r>
              <a:rPr lang="en-GB" dirty="0"/>
              <a:t>known as the </a:t>
            </a:r>
            <a:r>
              <a:rPr lang="en-GB" b="1" dirty="0"/>
              <a:t>respiratory apparatus </a:t>
            </a:r>
            <a:r>
              <a:rPr lang="en-GB" dirty="0"/>
              <a:t>or </a:t>
            </a:r>
            <a:r>
              <a:rPr lang="en-GB" b="1" dirty="0"/>
              <a:t>ventilatory system</a:t>
            </a:r>
            <a:r>
              <a:rPr lang="en-GB" b="1" dirty="0" smtClean="0"/>
              <a:t>.</a:t>
            </a:r>
          </a:p>
          <a:p>
            <a:pPr lvl="1"/>
            <a:r>
              <a:rPr lang="en-GB" dirty="0" smtClean="0"/>
              <a:t>The respiratory system is the </a:t>
            </a:r>
            <a:r>
              <a:rPr lang="en-GB" b="1" dirty="0" smtClean="0"/>
              <a:t>network of organs and tissues crucial for breathing.</a:t>
            </a:r>
          </a:p>
          <a:p>
            <a:pPr lvl="1"/>
            <a:endParaRPr lang="en-GB" b="1" dirty="0"/>
          </a:p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Composition: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It consists </a:t>
            </a:r>
            <a:r>
              <a:rPr lang="en-GB" dirty="0"/>
              <a:t>of </a:t>
            </a:r>
            <a:r>
              <a:rPr lang="en-GB" b="1" dirty="0"/>
              <a:t>respiratory organs</a:t>
            </a:r>
            <a:r>
              <a:rPr lang="en-GB" dirty="0"/>
              <a:t> and </a:t>
            </a:r>
            <a:r>
              <a:rPr lang="en-GB" b="1" dirty="0"/>
              <a:t>structures for gaseous exchange.</a:t>
            </a:r>
          </a:p>
          <a:p>
            <a:pPr marL="0" indent="0">
              <a:buNone/>
            </a:pPr>
            <a:endParaRPr lang="en-GB" b="1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Function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Provides </a:t>
            </a:r>
            <a:r>
              <a:rPr lang="en-GB" dirty="0"/>
              <a:t>the pathway for: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GB" sz="1800" b="1" dirty="0"/>
              <a:t>Oxygen</a:t>
            </a:r>
            <a:r>
              <a:rPr lang="en-GB" sz="1800" dirty="0"/>
              <a:t> from the atmospheric air to enter the body.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GB" sz="1800" b="1" dirty="0"/>
              <a:t>Carbon dioxide </a:t>
            </a:r>
            <a:r>
              <a:rPr lang="en-GB" sz="1800" dirty="0"/>
              <a:t>from the body to be expelled into the atmosphere.</a:t>
            </a:r>
          </a:p>
          <a:p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6685067"/>
            <a:ext cx="12192000" cy="1729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13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1328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287" y="2815"/>
            <a:ext cx="11129513" cy="1325563"/>
          </a:xfrm>
        </p:spPr>
        <p:txBody>
          <a:bodyPr/>
          <a:lstStyle/>
          <a:p>
            <a:r>
              <a:rPr lang="en-GB" dirty="0" smtClean="0"/>
              <a:t>Parts of Respiratory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287" y="1397478"/>
            <a:ext cx="11129513" cy="5287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i="1" dirty="0" smtClean="0">
                <a:solidFill>
                  <a:schemeClr val="accent2"/>
                </a:solidFill>
              </a:rPr>
              <a:t>Organs </a:t>
            </a:r>
            <a:r>
              <a:rPr lang="en-GB" sz="2400" b="1" i="1" dirty="0">
                <a:solidFill>
                  <a:schemeClr val="accent2"/>
                </a:solidFill>
              </a:rPr>
              <a:t>of the Respiratory System:</a:t>
            </a:r>
            <a:endParaRPr lang="en-GB" sz="2400" b="1" dirty="0">
              <a:solidFill>
                <a:schemeClr val="accent2"/>
              </a:solidFill>
            </a:endParaRP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/>
              <a:t>Nose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/>
              <a:t>Pharynx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/>
              <a:t>Larynx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/>
              <a:t>Trachea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/>
              <a:t>Bronchi (one bronchus to each lung)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/>
              <a:t>Bronchioles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 smtClean="0"/>
              <a:t>Lungs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 smtClean="0"/>
              <a:t>Muscles for breathing</a:t>
            </a:r>
            <a:endParaRPr lang="en-GB" sz="2000" dirty="0"/>
          </a:p>
          <a:p>
            <a:pPr marL="0" indent="0">
              <a:buNone/>
            </a:pPr>
            <a:endParaRPr lang="en-GB" sz="2400" i="1" dirty="0" smtClean="0"/>
          </a:p>
          <a:p>
            <a:pPr marL="0" indent="0">
              <a:buNone/>
            </a:pPr>
            <a:r>
              <a:rPr lang="en-GB" sz="2400" b="1" i="1" dirty="0" smtClean="0">
                <a:solidFill>
                  <a:schemeClr val="accent2"/>
                </a:solidFill>
              </a:rPr>
              <a:t>Muscles </a:t>
            </a:r>
            <a:r>
              <a:rPr lang="en-GB" sz="2400" b="1" i="1" dirty="0">
                <a:solidFill>
                  <a:schemeClr val="accent2"/>
                </a:solidFill>
              </a:rPr>
              <a:t>Involved in Breathing:</a:t>
            </a:r>
            <a:endParaRPr lang="en-GB" sz="2400" b="1" dirty="0">
              <a:solidFill>
                <a:schemeClr val="accent2"/>
              </a:solidFill>
            </a:endParaRP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 smtClean="0"/>
              <a:t>Intercostal </a:t>
            </a:r>
            <a:r>
              <a:rPr lang="en-GB" sz="2000" dirty="0"/>
              <a:t>muscles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GB" sz="2000" dirty="0" smtClean="0"/>
              <a:t>Diaphragm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0" y="6685067"/>
            <a:ext cx="12192000" cy="1729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762" y="1325884"/>
            <a:ext cx="6783238" cy="535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Function: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First </a:t>
            </a:r>
            <a:r>
              <a:rPr lang="en-GB" dirty="0"/>
              <a:t>passage for inspired air.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Composition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Lined with ciliated columnar epithelium.</a:t>
            </a:r>
          </a:p>
          <a:p>
            <a:pPr lvl="1"/>
            <a:r>
              <a:rPr lang="en-GB" dirty="0"/>
              <a:t>Contains mucus-secreting goblet cells.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Nares </a:t>
            </a:r>
            <a:r>
              <a:rPr lang="en-GB" b="1" i="1" dirty="0">
                <a:solidFill>
                  <a:schemeClr val="accent2"/>
                </a:solidFill>
              </a:rPr>
              <a:t>(Nostrils):</a:t>
            </a:r>
            <a:endParaRPr lang="en-GB" b="1" dirty="0">
              <a:solidFill>
                <a:schemeClr val="accent2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b="1" i="1" dirty="0"/>
              <a:t>Anterior Nares:</a:t>
            </a:r>
            <a:r>
              <a:rPr lang="en-GB" b="1" dirty="0"/>
              <a:t> </a:t>
            </a:r>
            <a:r>
              <a:rPr lang="en-GB" dirty="0"/>
              <a:t>Openings from the exterior to the nasal cavity.</a:t>
            </a:r>
          </a:p>
          <a:p>
            <a:pPr lvl="2"/>
            <a:r>
              <a:rPr lang="en-GB" dirty="0"/>
              <a:t>Nasal hairs present, coated in sticky mucus.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i="1" dirty="0"/>
              <a:t>Posterior Nares:</a:t>
            </a:r>
            <a:r>
              <a:rPr lang="en-GB" b="1" dirty="0"/>
              <a:t> </a:t>
            </a:r>
            <a:r>
              <a:rPr lang="en-GB" dirty="0"/>
              <a:t>Openings from the nasal cavity to the pharynx.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919" y="1328379"/>
            <a:ext cx="2599081" cy="539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59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981" y="2468749"/>
            <a:ext cx="5717019" cy="3112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Nasal Cavity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Role: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Main </a:t>
            </a:r>
            <a:r>
              <a:rPr lang="en-GB" dirty="0"/>
              <a:t>route for air entry.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Structure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Large, irregular cavity.</a:t>
            </a:r>
          </a:p>
          <a:p>
            <a:pPr lvl="1"/>
            <a:r>
              <a:rPr lang="en-GB" dirty="0"/>
              <a:t>Divided into two equal passages by a septum.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Paranasal </a:t>
            </a:r>
            <a:r>
              <a:rPr lang="en-GB" b="1" i="1" dirty="0">
                <a:solidFill>
                  <a:schemeClr val="accent2"/>
                </a:solidFill>
              </a:rPr>
              <a:t>Sinuses: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Cavities in facial and cranial bones, filled with air.</a:t>
            </a:r>
          </a:p>
          <a:p>
            <a:pPr lvl="1"/>
            <a:r>
              <a:rPr lang="en-GB" dirty="0"/>
              <a:t>Tiny openings between nasal cavity and sinuses.</a:t>
            </a:r>
          </a:p>
          <a:p>
            <a:pPr lvl="1"/>
            <a:r>
              <a:rPr lang="en-GB" dirty="0"/>
              <a:t>Lined with mucous membrane.</a:t>
            </a:r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2440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Paranasal Sinuses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Four Sinuses: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Functions:</a:t>
            </a:r>
          </a:p>
          <a:p>
            <a:pPr lvl="2"/>
            <a:r>
              <a:rPr lang="en-GB" dirty="0" smtClean="0"/>
              <a:t>Aid in speech.</a:t>
            </a:r>
          </a:p>
          <a:p>
            <a:pPr lvl="2"/>
            <a:r>
              <a:rPr lang="en-GB" dirty="0" smtClean="0"/>
              <a:t>Lighten the skull.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 smtClean="0"/>
              <a:t>Nasolacrimal Ducts:</a:t>
            </a:r>
            <a:endParaRPr lang="en-GB" dirty="0" smtClean="0"/>
          </a:p>
          <a:p>
            <a:pPr lvl="1"/>
            <a:r>
              <a:rPr lang="en-GB" b="1" i="1" dirty="0" smtClean="0">
                <a:solidFill>
                  <a:schemeClr val="accent2"/>
                </a:solidFill>
              </a:rPr>
              <a:t>Location:</a:t>
            </a:r>
            <a:r>
              <a:rPr lang="en-GB" b="1" dirty="0" smtClean="0">
                <a:solidFill>
                  <a:schemeClr val="accent2"/>
                </a:solidFill>
              </a:rPr>
              <a:t> </a:t>
            </a:r>
            <a:r>
              <a:rPr lang="en-GB" dirty="0" smtClean="0"/>
              <a:t>Extends from the lateral walls of the nose to the conjunctival sacs of the eye.</a:t>
            </a:r>
          </a:p>
          <a:p>
            <a:pPr lvl="1"/>
            <a:r>
              <a:rPr lang="en-GB" b="1" i="1" dirty="0" smtClean="0">
                <a:solidFill>
                  <a:schemeClr val="accent2"/>
                </a:solidFill>
              </a:rPr>
              <a:t>Function:</a:t>
            </a:r>
            <a:r>
              <a:rPr lang="en-GB" b="1" dirty="0" smtClean="0">
                <a:solidFill>
                  <a:schemeClr val="accent2"/>
                </a:solidFill>
              </a:rPr>
              <a:t> </a:t>
            </a:r>
            <a:r>
              <a:rPr lang="en-GB" dirty="0" smtClean="0"/>
              <a:t>Drains tears from the eyes.</a:t>
            </a:r>
          </a:p>
          <a:p>
            <a:pPr lvl="1"/>
            <a:r>
              <a:rPr lang="en-GB" b="1" i="1" dirty="0" smtClean="0">
                <a:solidFill>
                  <a:schemeClr val="accent2"/>
                </a:solidFill>
              </a:rPr>
              <a:t>Purpose:</a:t>
            </a:r>
            <a:r>
              <a:rPr lang="en-GB" b="1" dirty="0" smtClean="0">
                <a:solidFill>
                  <a:schemeClr val="accent2"/>
                </a:solidFill>
              </a:rPr>
              <a:t> </a:t>
            </a:r>
            <a:r>
              <a:rPr lang="en-GB" dirty="0" smtClean="0"/>
              <a:t>Facilitates the removal of excess tears, contributing to ocular lubrication and preventing overflow.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323" y="1630100"/>
            <a:ext cx="3743684" cy="2538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007" y="1526707"/>
            <a:ext cx="3274443" cy="274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2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of Nose and Nasal Cavity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Warming of air: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Due to immense vascularity of the mucosa.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Filtering </a:t>
            </a:r>
            <a:r>
              <a:rPr lang="en-GB" b="1" i="1" dirty="0">
                <a:solidFill>
                  <a:schemeClr val="accent2"/>
                </a:solidFill>
              </a:rPr>
              <a:t>and Cleaning: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Hairs at the anterior nares trap larger particles.</a:t>
            </a:r>
          </a:p>
          <a:p>
            <a:pPr lvl="1"/>
            <a:r>
              <a:rPr lang="en-GB" dirty="0"/>
              <a:t>Smaller particles (dust and bacteria) settle in the mucus.</a:t>
            </a:r>
          </a:p>
          <a:p>
            <a:pPr lvl="1"/>
            <a:r>
              <a:rPr lang="en-GB" dirty="0"/>
              <a:t>Mucus protects epithelium, prevents drying.</a:t>
            </a:r>
          </a:p>
          <a:p>
            <a:pPr lvl="1"/>
            <a:r>
              <a:rPr lang="en-GB" dirty="0"/>
              <a:t>Cilia beat synchronously, moving mucus to the throat for swallowing or coughing.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Humidification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Air, as it passes over moist mucosa, becomes saturated with water </a:t>
            </a:r>
            <a:r>
              <a:rPr lang="en-GB" dirty="0" smtClean="0"/>
              <a:t>vapours.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770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Irritation Response: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Nasal mucosa irritation leads to sneezing, forcibly expelling irritants through reflex action.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Sense of Smell: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The nose serves as the organ for the sense of smell (olfaction).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100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Pharynx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Structure: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Tube, 12 to 14 cm long.</a:t>
            </a:r>
          </a:p>
          <a:p>
            <a:pPr lvl="1"/>
            <a:r>
              <a:rPr lang="en-GB" dirty="0"/>
              <a:t>Extends from the base of the skull to the level of the 6th cervical vertebra.</a:t>
            </a:r>
          </a:p>
          <a:p>
            <a:pPr lvl="1"/>
            <a:r>
              <a:rPr lang="en-GB" dirty="0"/>
              <a:t>Positioned behind the nose, mouth, and larynx; wider at its upper end.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Division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Nasopharynx:</a:t>
            </a:r>
            <a:r>
              <a:rPr lang="en-GB" dirty="0"/>
              <a:t> Behind the nose.</a:t>
            </a:r>
          </a:p>
          <a:p>
            <a:pPr lvl="1"/>
            <a:r>
              <a:rPr lang="en-GB" b="1" dirty="0"/>
              <a:t>Oropharynx:</a:t>
            </a:r>
            <a:r>
              <a:rPr lang="en-GB" dirty="0"/>
              <a:t> Behind the mouth.</a:t>
            </a:r>
          </a:p>
          <a:p>
            <a:pPr lvl="1"/>
            <a:r>
              <a:rPr lang="en-GB" b="1" dirty="0"/>
              <a:t>Laryngopharynx (Hypopharynx):</a:t>
            </a:r>
            <a:r>
              <a:rPr lang="en-GB" dirty="0"/>
              <a:t> Extends from the oropharynx and continues as the esophagus below.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Dual </a:t>
            </a:r>
            <a:r>
              <a:rPr lang="en-GB" b="1" i="1" dirty="0">
                <a:solidFill>
                  <a:schemeClr val="accent2"/>
                </a:solidFill>
              </a:rPr>
              <a:t>Role: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Involved in both respiratory and digestive systems.</a:t>
            </a:r>
          </a:p>
          <a:p>
            <a:pPr lvl="1"/>
            <a:r>
              <a:rPr lang="en-GB" dirty="0"/>
              <a:t>Air passes through nasal and oral sections.</a:t>
            </a:r>
          </a:p>
          <a:p>
            <a:pPr lvl="1"/>
            <a:r>
              <a:rPr lang="en-GB" dirty="0"/>
              <a:t>Food passes through oral and laryngeal sections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66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Warming and Humidification:</a:t>
            </a:r>
            <a:r>
              <a:rPr lang="en-GB" i="1" dirty="0">
                <a:solidFill>
                  <a:schemeClr val="accent2"/>
                </a:solidFill>
              </a:rPr>
              <a:t> </a:t>
            </a:r>
            <a:endParaRPr lang="en-GB" i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Air </a:t>
            </a:r>
            <a:r>
              <a:rPr lang="en-GB" dirty="0"/>
              <a:t>further warmed and moistened as it passes through the pharynx.</a:t>
            </a:r>
          </a:p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Taste:</a:t>
            </a:r>
            <a:r>
              <a:rPr lang="en-GB" i="1" dirty="0">
                <a:solidFill>
                  <a:schemeClr val="accent2"/>
                </a:solidFill>
              </a:rPr>
              <a:t> </a:t>
            </a:r>
            <a:endParaRPr lang="en-GB" i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Olfactory </a:t>
            </a:r>
            <a:r>
              <a:rPr lang="en-GB" dirty="0"/>
              <a:t>nerve endings sense taste in the epithelium of oral and pharyngeal parts.</a:t>
            </a:r>
          </a:p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Hearing:</a:t>
            </a:r>
            <a:r>
              <a:rPr lang="en-GB" i="1" dirty="0">
                <a:solidFill>
                  <a:schemeClr val="accent2"/>
                </a:solidFill>
              </a:rPr>
              <a:t> </a:t>
            </a:r>
            <a:endParaRPr lang="en-GB" i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Auditory </a:t>
            </a:r>
            <a:r>
              <a:rPr lang="en-GB" dirty="0"/>
              <a:t>tube from nasopharynx to middle ear allows air entry.</a:t>
            </a:r>
          </a:p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Protection:</a:t>
            </a:r>
            <a:r>
              <a:rPr lang="en-GB" i="1" dirty="0">
                <a:solidFill>
                  <a:schemeClr val="accent2"/>
                </a:solidFill>
              </a:rPr>
              <a:t> </a:t>
            </a:r>
            <a:endParaRPr lang="en-GB" i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Lymphatic </a:t>
            </a:r>
            <a:r>
              <a:rPr lang="en-GB" dirty="0"/>
              <a:t>tissue produces antibodies; tonsils larger in children, tend to atrophy in adults.</a:t>
            </a:r>
          </a:p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Speech:</a:t>
            </a:r>
            <a:r>
              <a:rPr lang="en-GB" i="1" dirty="0">
                <a:solidFill>
                  <a:schemeClr val="accent2"/>
                </a:solidFill>
              </a:rPr>
              <a:t> </a:t>
            </a:r>
            <a:endParaRPr lang="en-GB" i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Acts </a:t>
            </a:r>
            <a:r>
              <a:rPr lang="en-GB" dirty="0"/>
              <a:t>as a resonating chamber, contributing to the voice's individual characteristics.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957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465" y="1932318"/>
            <a:ext cx="4453894" cy="41751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Larynx (Voice Box)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7439865" cy="5393094"/>
          </a:xfrm>
        </p:spPr>
        <p:txBody>
          <a:bodyPr/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Location: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Links laryngopharynx and trachea.</a:t>
            </a:r>
          </a:p>
          <a:p>
            <a:pPr lvl="1"/>
            <a:r>
              <a:rPr lang="en-GB" dirty="0"/>
              <a:t>Positioned at the 3rd, 4th, 5th, and 6th cervical vertebrae.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Puberty </a:t>
            </a:r>
            <a:r>
              <a:rPr lang="en-GB" b="1" i="1" dirty="0">
                <a:solidFill>
                  <a:schemeClr val="accent2"/>
                </a:solidFill>
              </a:rPr>
              <a:t>Effects: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After puberty, it enlarges in males, leading to the 'Adam’s apple' and a deeper voice.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i="1" dirty="0" smtClean="0">
                <a:solidFill>
                  <a:schemeClr val="accent2"/>
                </a:solidFill>
              </a:rPr>
              <a:t>Composition</a:t>
            </a:r>
            <a:r>
              <a:rPr lang="en-GB" i="1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Thyroid cartilage</a:t>
            </a:r>
          </a:p>
          <a:p>
            <a:pPr lvl="1"/>
            <a:r>
              <a:rPr lang="en-GB" dirty="0"/>
              <a:t>Cricoid cartilage</a:t>
            </a:r>
          </a:p>
          <a:p>
            <a:pPr lvl="1"/>
            <a:r>
              <a:rPr lang="en-GB" dirty="0"/>
              <a:t>Arytenoid cartilage</a:t>
            </a:r>
          </a:p>
          <a:p>
            <a:pPr lvl="1"/>
            <a:r>
              <a:rPr lang="en-GB" dirty="0"/>
              <a:t>Epiglottis (elastic fibrocartilage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803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894" y="2334581"/>
            <a:ext cx="4386891" cy="4386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Epiglottis: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Leaf-shaped fibroelastic cartilage.</a:t>
            </a:r>
          </a:p>
          <a:p>
            <a:pPr lvl="1"/>
            <a:r>
              <a:rPr lang="en-GB" dirty="0" smtClean="0"/>
              <a:t>Acts as a lid, closing off the larynx during swallowing to prevent inhalation of foreign objects.</a:t>
            </a:r>
          </a:p>
          <a:p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Vocal Cords: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Two pale folds of mucous membrane with cord-like free edges.</a:t>
            </a:r>
          </a:p>
          <a:p>
            <a:pPr lvl="1"/>
            <a:r>
              <a:rPr lang="en-GB" dirty="0" smtClean="0"/>
              <a:t>Essential for voice production.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677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Sound </a:t>
            </a:r>
            <a:r>
              <a:rPr lang="en-GB" b="1" i="1" dirty="0">
                <a:solidFill>
                  <a:schemeClr val="accent2"/>
                </a:solidFill>
              </a:rPr>
              <a:t>Production:</a:t>
            </a:r>
          </a:p>
          <a:p>
            <a:pPr lvl="1"/>
            <a:r>
              <a:rPr lang="en-GB" dirty="0"/>
              <a:t>Puberty leads to longer male vocal cords, resulting in lower pitch.</a:t>
            </a:r>
          </a:p>
          <a:p>
            <a:pPr lvl="1"/>
            <a:r>
              <a:rPr lang="en-GB" dirty="0"/>
              <a:t>Sound intensity depends on the force of expired air; resonance on mouth shape, tongue, lips, facial muscles, and paranasal sinuses.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Speech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Manipulation of vocal cord sounds by the tongue, cheeks, and lips.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Protection </a:t>
            </a:r>
            <a:r>
              <a:rPr lang="en-GB" b="1" i="1" dirty="0">
                <a:solidFill>
                  <a:schemeClr val="accent2"/>
                </a:solidFill>
              </a:rPr>
              <a:t>of Lower Respiratory Tract: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Larynx moves upward during swallowing, blocking the opening from the pharynx.</a:t>
            </a:r>
          </a:p>
          <a:p>
            <a:pPr lvl="1"/>
            <a:r>
              <a:rPr lang="en-GB" dirty="0"/>
              <a:t>Epiglottis closes, ensuring food enters the esophagus, not the trachea.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Air </a:t>
            </a:r>
            <a:r>
              <a:rPr lang="en-GB" b="1" i="1" dirty="0">
                <a:solidFill>
                  <a:schemeClr val="accent2"/>
                </a:solidFill>
              </a:rPr>
              <a:t>Passageway: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Connects pharynx above with trachea below.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Humidification</a:t>
            </a:r>
            <a:r>
              <a:rPr lang="en-GB" b="1" i="1" dirty="0">
                <a:solidFill>
                  <a:schemeClr val="accent2"/>
                </a:solidFill>
              </a:rPr>
              <a:t>, Filtering, Warming: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Processes continue as inspired air passes through the larynx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942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Trachea </a:t>
            </a:r>
            <a:r>
              <a:rPr lang="en-GB" dirty="0"/>
              <a:t>(windpipe)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37005"/>
            <a:ext cx="11125200" cy="53930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Continuation</a:t>
            </a:r>
            <a:r>
              <a:rPr lang="en-GB" b="1" i="1" dirty="0">
                <a:solidFill>
                  <a:schemeClr val="accent2"/>
                </a:solidFill>
              </a:rPr>
              <a:t>: </a:t>
            </a:r>
            <a:endParaRPr lang="en-GB" b="1" i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Extends </a:t>
            </a:r>
            <a:r>
              <a:rPr lang="en-GB" dirty="0"/>
              <a:t>downward from the larynx to approximately the level of the 5th thoracic vertebra.</a:t>
            </a:r>
          </a:p>
          <a:p>
            <a:pPr marL="0" indent="0">
              <a:buNone/>
            </a:pPr>
            <a:endParaRPr lang="en-GB" b="1" i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Carina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At the carina, the trachea bifurcates into:</a:t>
            </a:r>
          </a:p>
          <a:p>
            <a:pPr lvl="2"/>
            <a:r>
              <a:rPr lang="en-GB" dirty="0"/>
              <a:t>Right primary bronchi (to the right lung)</a:t>
            </a:r>
          </a:p>
          <a:p>
            <a:pPr lvl="2"/>
            <a:r>
              <a:rPr lang="en-GB" dirty="0"/>
              <a:t>Left primary bronchi (to the left lung)</a:t>
            </a:r>
          </a:p>
          <a:p>
            <a:pPr marL="0" indent="0">
              <a:buNone/>
            </a:pPr>
            <a:endParaRPr lang="en-GB" b="1" i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Length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Approximately </a:t>
            </a:r>
            <a:r>
              <a:rPr lang="en-GB" dirty="0"/>
              <a:t>10 to 11 </a:t>
            </a:r>
            <a:r>
              <a:rPr lang="en-GB" dirty="0" smtClean="0"/>
              <a:t>cm.</a:t>
            </a:r>
          </a:p>
          <a:p>
            <a:pPr marL="0" indent="0">
              <a:buNone/>
            </a:pPr>
            <a:endParaRPr lang="en-GB" b="1" i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Location</a:t>
            </a:r>
            <a:r>
              <a:rPr lang="en-GB" b="1" i="1" dirty="0">
                <a:solidFill>
                  <a:schemeClr val="accent2"/>
                </a:solidFill>
              </a:rPr>
              <a:t>: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endParaRPr lang="en-GB" b="1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Lies </a:t>
            </a:r>
            <a:r>
              <a:rPr lang="en-GB" dirty="0"/>
              <a:t>mainly in the median plane in front of the esophagus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747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Structural Composition: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Composed of 16 to 20 incomplete (C-shaped) rings of hyaline cartilage.</a:t>
            </a:r>
          </a:p>
          <a:p>
            <a:pPr lvl="1"/>
            <a:r>
              <a:rPr lang="en-GB" dirty="0"/>
              <a:t>Incomplete posteriorly, embedded in smooth muscle and connective tissue.</a:t>
            </a:r>
          </a:p>
          <a:p>
            <a:pPr lvl="1"/>
            <a:r>
              <a:rPr lang="en-GB" dirty="0"/>
              <a:t>The soft tissue posterior wall is in contact with the esophagus.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328" y="3046508"/>
            <a:ext cx="6901344" cy="367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23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Support and Patency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Tracheal cartilages maintain trachea openness (patency).</a:t>
            </a:r>
          </a:p>
          <a:p>
            <a:pPr lvl="1"/>
            <a:r>
              <a:rPr lang="en-GB" dirty="0"/>
              <a:t>Absence of cartilage posteriorly allows flexibility and response to nerve stimulation.</a:t>
            </a:r>
          </a:p>
          <a:p>
            <a:pPr lvl="1"/>
            <a:r>
              <a:rPr lang="en-GB" dirty="0"/>
              <a:t>Contraction or relaxation of the trachealis muscle regulates trachea diameter.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Mucociliary </a:t>
            </a:r>
            <a:r>
              <a:rPr lang="en-GB" b="1" i="1" dirty="0">
                <a:solidFill>
                  <a:schemeClr val="accent2"/>
                </a:solidFill>
              </a:rPr>
              <a:t>Escalator: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Synchronous beating of cilia in the mucous membrane moves mucus with particles upward, either swallowed or coughed up.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Warming</a:t>
            </a:r>
            <a:r>
              <a:rPr lang="en-GB" b="1" i="1" dirty="0">
                <a:solidFill>
                  <a:schemeClr val="accent2"/>
                </a:solidFill>
              </a:rPr>
              <a:t>, Humidifying, and Filtering: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Continues similar processes as in the nose, although air is typically saturated and at body temperature upon reaching the trachea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471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Cough Reflex:</a:t>
            </a:r>
            <a:endParaRPr lang="en-GB" b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Nerve endings in larynx, trachea, and bronchi detect irritation.</a:t>
            </a:r>
          </a:p>
          <a:p>
            <a:pPr lvl="1"/>
            <a:r>
              <a:rPr lang="en-GB" dirty="0"/>
              <a:t>Generates nerve impulses via the vagus nerves to the respiratory center in the brain stem.</a:t>
            </a:r>
          </a:p>
          <a:p>
            <a:pPr lvl="1"/>
            <a:r>
              <a:rPr lang="en-GB" dirty="0"/>
              <a:t>Reflex involves deep inspiration, glottis closure, contraction of abdominal and respiratory muscles, and forceful release of air to expel mucus or foreign material from the mouth.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467" t="9057" r="1721"/>
          <a:stretch/>
        </p:blipFill>
        <p:spPr>
          <a:xfrm>
            <a:off x="3994030" y="3180275"/>
            <a:ext cx="4408099" cy="347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01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862" y="1328379"/>
            <a:ext cx="4825874" cy="5393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Bronchi and Bronchioles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7137526" cy="53930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Division from Trachea: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The trachea divides into two primary bronchi at the level of the 5th thoracic vertebra.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Bronchial </a:t>
            </a:r>
            <a:r>
              <a:rPr lang="en-GB" b="1" dirty="0">
                <a:solidFill>
                  <a:schemeClr val="accent2"/>
                </a:solidFill>
              </a:rPr>
              <a:t>Wall Composition: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Walls composed of the same tissues as the trachea.</a:t>
            </a:r>
          </a:p>
          <a:p>
            <a:pPr lvl="1"/>
            <a:r>
              <a:rPr lang="en-GB" dirty="0"/>
              <a:t>Lined with ciliated columnar epithelium.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Progressive </a:t>
            </a:r>
            <a:r>
              <a:rPr lang="en-GB" b="1" dirty="0">
                <a:solidFill>
                  <a:schemeClr val="accent2"/>
                </a:solidFill>
              </a:rPr>
              <a:t>Subdivision: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Bronchi divide into bronchioles, including:</a:t>
            </a:r>
          </a:p>
          <a:p>
            <a:pPr lvl="2"/>
            <a:r>
              <a:rPr lang="en-GB" dirty="0"/>
              <a:t>Terminal bronchioles</a:t>
            </a:r>
          </a:p>
          <a:p>
            <a:pPr lvl="2"/>
            <a:r>
              <a:rPr lang="en-GB" dirty="0"/>
              <a:t>Respiratory bronchioles</a:t>
            </a:r>
          </a:p>
          <a:p>
            <a:pPr lvl="2"/>
            <a:r>
              <a:rPr lang="en-GB" dirty="0"/>
              <a:t>Alveolar ducts</a:t>
            </a:r>
          </a:p>
          <a:p>
            <a:pPr lvl="2"/>
            <a:r>
              <a:rPr lang="en-GB" dirty="0"/>
              <a:t>Alveoli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Conducting </a:t>
            </a:r>
            <a:r>
              <a:rPr lang="en-GB" b="1" dirty="0">
                <a:solidFill>
                  <a:schemeClr val="accent2"/>
                </a:solidFill>
              </a:rPr>
              <a:t>Airways: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Wider passages designed for air transport into the lungs.</a:t>
            </a:r>
          </a:p>
          <a:p>
            <a:pPr lvl="1"/>
            <a:r>
              <a:rPr lang="en-GB" dirty="0"/>
              <a:t>Walls are too thick for efficient gas exchange.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512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Right Bronchus:</a:t>
            </a:r>
            <a:endParaRPr lang="en-GB" dirty="0"/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Characteristics:</a:t>
            </a:r>
            <a:endParaRPr lang="en-GB" b="1" dirty="0">
              <a:solidFill>
                <a:schemeClr val="accent2"/>
              </a:solidFill>
            </a:endParaRPr>
          </a:p>
          <a:p>
            <a:pPr lvl="2"/>
            <a:r>
              <a:rPr lang="en-GB" dirty="0"/>
              <a:t>Wider, shorter, and more vertical than the left bronchus.</a:t>
            </a:r>
          </a:p>
          <a:p>
            <a:pPr lvl="2"/>
            <a:r>
              <a:rPr lang="en-GB" dirty="0"/>
              <a:t>Greater susceptibility to obstruction by inhaled foreign bodies.</a:t>
            </a:r>
          </a:p>
          <a:p>
            <a:pPr lvl="2"/>
            <a:r>
              <a:rPr lang="en-GB" dirty="0"/>
              <a:t>Approximately 2.5 cm long.</a:t>
            </a:r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Branching in Right Lung:</a:t>
            </a:r>
            <a:endParaRPr lang="en-GB" b="1" dirty="0">
              <a:solidFill>
                <a:schemeClr val="accent2"/>
              </a:solidFill>
            </a:endParaRPr>
          </a:p>
          <a:p>
            <a:pPr lvl="2"/>
            <a:r>
              <a:rPr lang="en-GB" dirty="0"/>
              <a:t>After entering the right lung at the hilum, it divides into three branches, one to each lobe.</a:t>
            </a:r>
          </a:p>
          <a:p>
            <a:pPr lvl="2"/>
            <a:r>
              <a:rPr lang="en-GB" dirty="0"/>
              <a:t>Each branch further subdivides into numerous smaller branches.</a:t>
            </a:r>
          </a:p>
          <a:p>
            <a:pPr marL="0" indent="0">
              <a:buNone/>
            </a:pPr>
            <a:r>
              <a:rPr lang="en-GB" b="1" dirty="0"/>
              <a:t>Left Bronchus:</a:t>
            </a:r>
            <a:endParaRPr lang="en-GB" dirty="0"/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Characteristics:</a:t>
            </a:r>
            <a:endParaRPr lang="en-GB" b="1" dirty="0">
              <a:solidFill>
                <a:schemeClr val="accent2"/>
              </a:solidFill>
            </a:endParaRPr>
          </a:p>
          <a:p>
            <a:pPr lvl="2"/>
            <a:r>
              <a:rPr lang="en-GB" dirty="0"/>
              <a:t>About 5 cm long and narrower than the right.</a:t>
            </a:r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Branching in Left Lung:</a:t>
            </a:r>
            <a:endParaRPr lang="en-GB" b="1" dirty="0">
              <a:solidFill>
                <a:schemeClr val="accent2"/>
              </a:solidFill>
            </a:endParaRPr>
          </a:p>
          <a:p>
            <a:pPr lvl="2"/>
            <a:r>
              <a:rPr lang="en-GB" dirty="0"/>
              <a:t>After entering the lung at the hilum, it divides into two branches, one to each lobe.</a:t>
            </a:r>
          </a:p>
          <a:p>
            <a:pPr lvl="2"/>
            <a:r>
              <a:rPr lang="en-GB" dirty="0"/>
              <a:t>Each branch further subdivides into progressively smaller airways within the lung substance.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702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Control </a:t>
            </a:r>
            <a:r>
              <a:rPr lang="en-GB" b="1" dirty="0">
                <a:solidFill>
                  <a:schemeClr val="accent2"/>
                </a:solidFill>
              </a:rPr>
              <a:t>of Air Entry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Smooth muscle contraction or relaxation regulates the diameter of respiratory passages.</a:t>
            </a:r>
          </a:p>
          <a:p>
            <a:pPr lvl="1"/>
            <a:r>
              <a:rPr lang="en-GB" dirty="0"/>
              <a:t>Controls the speed and volume of airflow into and within the lungs.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Warming</a:t>
            </a:r>
            <a:r>
              <a:rPr lang="en-GB" b="1" dirty="0">
                <a:solidFill>
                  <a:schemeClr val="accent2"/>
                </a:solidFill>
              </a:rPr>
              <a:t>, Humidifying, and Support: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Warming and Humidifying:</a:t>
            </a:r>
            <a:endParaRPr lang="en-GB" dirty="0"/>
          </a:p>
          <a:p>
            <a:pPr lvl="2"/>
            <a:r>
              <a:rPr lang="en-GB" dirty="0"/>
              <a:t>These functions continue from the upper airways.</a:t>
            </a:r>
          </a:p>
          <a:p>
            <a:pPr lvl="1"/>
            <a:r>
              <a:rPr lang="en-GB" b="1" dirty="0"/>
              <a:t>Support and Patency:</a:t>
            </a:r>
            <a:endParaRPr lang="en-GB" dirty="0"/>
          </a:p>
          <a:p>
            <a:pPr lvl="2"/>
            <a:r>
              <a:rPr lang="en-GB" dirty="0"/>
              <a:t>Smooth muscle maintains support and openness.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Removal </a:t>
            </a:r>
            <a:r>
              <a:rPr lang="en-GB" b="1" dirty="0">
                <a:solidFill>
                  <a:schemeClr val="accent2"/>
                </a:solidFill>
              </a:rPr>
              <a:t>of Particulate Matter and Cough Reflex: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Removal:</a:t>
            </a:r>
            <a:endParaRPr lang="en-GB" dirty="0"/>
          </a:p>
          <a:p>
            <a:pPr lvl="2"/>
            <a:r>
              <a:rPr lang="en-GB" dirty="0"/>
              <a:t>Efficient filtration to prevent entry of particulate matter.</a:t>
            </a:r>
          </a:p>
          <a:p>
            <a:pPr lvl="1"/>
            <a:r>
              <a:rPr lang="en-GB" b="1" dirty="0"/>
              <a:t>Cough Reflex:</a:t>
            </a:r>
            <a:endParaRPr lang="en-GB" dirty="0"/>
          </a:p>
          <a:p>
            <a:pPr lvl="2"/>
            <a:r>
              <a:rPr lang="en-GB" dirty="0"/>
              <a:t>Mechanism to expel irritants or foreign material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22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Defence Against Infection: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Structural Changes:</a:t>
            </a:r>
            <a:endParaRPr lang="en-GB" dirty="0"/>
          </a:p>
          <a:p>
            <a:pPr lvl="2"/>
            <a:r>
              <a:rPr lang="en-GB" dirty="0"/>
              <a:t>Ciliated epithelium, goblet cells, and mucus are absent to prevent interference with gas exchange and reduce infection risk.</a:t>
            </a:r>
          </a:p>
          <a:p>
            <a:pPr lvl="1"/>
            <a:r>
              <a:rPr lang="en-GB" b="1" dirty="0"/>
              <a:t>Protective Cells:</a:t>
            </a:r>
            <a:endParaRPr lang="en-GB" dirty="0"/>
          </a:p>
          <a:p>
            <a:pPr lvl="2"/>
            <a:r>
              <a:rPr lang="en-GB" dirty="0"/>
              <a:t>Lymphocytes, plasma cells, and alveolar macrophages defend against infections.</a:t>
            </a:r>
          </a:p>
          <a:p>
            <a:pPr lvl="2"/>
            <a:r>
              <a:rPr lang="en-GB" dirty="0"/>
              <a:t>Active in distal air passages with flattened cells replacing ciliated epithelium.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Continuation </a:t>
            </a:r>
            <a:r>
              <a:rPr lang="en-GB" b="1" dirty="0">
                <a:solidFill>
                  <a:schemeClr val="accent2"/>
                </a:solidFill>
              </a:rPr>
              <a:t>of Warming and Humidifying: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Essential for maintaining mucosal health and preventing irritation or infection.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444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Alveoli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328379"/>
            <a:ext cx="7983746" cy="53930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Definition: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Tiny air sacs serving as basic respiratory units.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Structure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Hollow cup-shaped cavities in the lung parenchyma.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Location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Found in the acini at the beginning of the respiratory zone.</a:t>
            </a:r>
          </a:p>
          <a:p>
            <a:pPr lvl="1"/>
            <a:r>
              <a:rPr lang="en-GB" dirty="0"/>
              <a:t>Sparsely located in respiratory bronchioles, lining alveolar duct walls.</a:t>
            </a:r>
          </a:p>
          <a:p>
            <a:pPr lvl="1"/>
            <a:r>
              <a:rPr lang="en-GB" dirty="0"/>
              <a:t>More numerous in blind-ended alveolar sacs.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Quantification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Approximately 300 million alveoli in two lungs.</a:t>
            </a:r>
          </a:p>
          <a:p>
            <a:pPr lvl="1"/>
            <a:r>
              <a:rPr lang="en-GB" dirty="0"/>
              <a:t>Average diameter of each alveolus is about 0.2 millimeters.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928" y="1540122"/>
            <a:ext cx="4140072" cy="49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68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7673196" cy="53930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Respiratory Bronchiole Connection: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Respiratory bronchioles lead into alveolar ducts, deeply lined with alveoli.</a:t>
            </a:r>
          </a:p>
          <a:p>
            <a:pPr lvl="1"/>
            <a:r>
              <a:rPr lang="en-GB" dirty="0"/>
              <a:t>Each respiratory bronchiole gives rise to 2 to 11 alveolar ducts.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Ducts </a:t>
            </a:r>
            <a:r>
              <a:rPr lang="en-GB" b="1" dirty="0">
                <a:solidFill>
                  <a:schemeClr val="accent2"/>
                </a:solidFill>
              </a:rPr>
              <a:t>and Sac Arrangement: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Each duct opens into five or six alveolar sacs.</a:t>
            </a:r>
          </a:p>
          <a:p>
            <a:pPr lvl="1"/>
            <a:r>
              <a:rPr lang="en-GB" dirty="0"/>
              <a:t>Clusters of alveoli open into these sacs.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Developmental </a:t>
            </a:r>
            <a:r>
              <a:rPr lang="en-GB" b="1" dirty="0">
                <a:solidFill>
                  <a:schemeClr val="accent2"/>
                </a:solidFill>
              </a:rPr>
              <a:t>Changes: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Exponential increase in the number of alveoli during the first two years of life.</a:t>
            </a:r>
          </a:p>
          <a:p>
            <a:pPr lvl="1"/>
            <a:r>
              <a:rPr lang="en-GB" dirty="0"/>
              <a:t>Continued growth, albeit at a reduced rate, through adolescence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Functional Surface:</a:t>
            </a:r>
            <a:endParaRPr lang="en-GB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Alveolar membrane serves as the gas exchange surface.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796" y="2435158"/>
            <a:ext cx="4202030" cy="317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20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749" y="1708701"/>
            <a:ext cx="3713957" cy="36396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Capillary Network: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Surrounded by a network of capillaries for efficient gas exchange.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Cell </a:t>
            </a:r>
            <a:r>
              <a:rPr lang="en-GB" b="1" dirty="0">
                <a:solidFill>
                  <a:schemeClr val="accent2"/>
                </a:solidFill>
              </a:rPr>
              <a:t>Types: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Alveolar cells have diverse functions.</a:t>
            </a:r>
          </a:p>
          <a:p>
            <a:pPr lvl="1"/>
            <a:r>
              <a:rPr lang="en-GB" dirty="0"/>
              <a:t>Major types include:</a:t>
            </a:r>
          </a:p>
          <a:p>
            <a:pPr lvl="2"/>
            <a:r>
              <a:rPr lang="en-GB" dirty="0"/>
              <a:t>Pneumocytes (Type I Cells)</a:t>
            </a:r>
          </a:p>
          <a:p>
            <a:pPr lvl="2"/>
            <a:r>
              <a:rPr lang="en-GB" dirty="0"/>
              <a:t>Pneumocytes (Type II Cells</a:t>
            </a:r>
            <a:r>
              <a:rPr lang="en-GB" dirty="0" smtClean="0"/>
              <a:t>)</a:t>
            </a:r>
          </a:p>
          <a:p>
            <a:pPr lvl="2"/>
            <a:endParaRPr lang="en-GB" b="1" dirty="0"/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Cell Locations: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Found in the alveolar wall.</a:t>
            </a:r>
          </a:p>
          <a:p>
            <a:pPr lvl="1"/>
            <a:r>
              <a:rPr lang="en-GB" dirty="0"/>
              <a:t>Large phagocytic cell, alveolar macrophage, moves within alveoli and connective tissue.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9846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Functions of Pneumocytes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i="1" dirty="0">
                <a:solidFill>
                  <a:schemeClr val="accent2"/>
                </a:solidFill>
              </a:rPr>
              <a:t>Functions of Pneumocytes (Type I Cells):</a:t>
            </a:r>
            <a:endParaRPr lang="en-GB" i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Facilitate efficient gas exchange by providing </a:t>
            </a:r>
            <a:r>
              <a:rPr lang="en-GB" b="1" dirty="0"/>
              <a:t>a thin barrier for oxygen and carbon dioxide diffusion </a:t>
            </a:r>
            <a:r>
              <a:rPr lang="en-GB" dirty="0"/>
              <a:t>between alveoli and capillaries.</a:t>
            </a:r>
          </a:p>
          <a:p>
            <a:pPr lvl="1"/>
            <a:r>
              <a:rPr lang="en-GB" dirty="0"/>
              <a:t>Form delicate structures in the alveolar wall, contributing to overall alveoli integrity.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2"/>
                </a:solidFill>
              </a:rPr>
              <a:t>Functions </a:t>
            </a:r>
            <a:r>
              <a:rPr lang="en-GB" b="1" i="1" dirty="0">
                <a:solidFill>
                  <a:schemeClr val="accent2"/>
                </a:solidFill>
              </a:rPr>
              <a:t>of Pneumocytes (Type II Cells):</a:t>
            </a:r>
            <a:endParaRPr lang="en-GB" i="1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Produce surfactant to reduce surface tension within alveoli, </a:t>
            </a:r>
            <a:r>
              <a:rPr lang="en-GB" b="1" dirty="0"/>
              <a:t>preventing alveolar collapse</a:t>
            </a:r>
            <a:r>
              <a:rPr lang="en-GB" dirty="0"/>
              <a:t> during exhalation and aiding lung expansion during inhalation.</a:t>
            </a:r>
          </a:p>
          <a:p>
            <a:pPr lvl="1"/>
            <a:r>
              <a:rPr lang="en-GB" dirty="0"/>
              <a:t>Contribute to </a:t>
            </a:r>
            <a:r>
              <a:rPr lang="en-GB" b="1" dirty="0"/>
              <a:t>alveolar stability </a:t>
            </a:r>
            <a:r>
              <a:rPr lang="en-GB" dirty="0"/>
              <a:t>by </a:t>
            </a:r>
            <a:r>
              <a:rPr lang="en-GB" b="1" dirty="0"/>
              <a:t>maintaining structure and preventing collapse.</a:t>
            </a:r>
          </a:p>
          <a:p>
            <a:pPr lvl="1"/>
            <a:r>
              <a:rPr lang="en-GB" dirty="0"/>
              <a:t>Serve as </a:t>
            </a:r>
            <a:r>
              <a:rPr lang="en-GB" b="1" dirty="0"/>
              <a:t>progenitor cells for type I cells, </a:t>
            </a:r>
            <a:r>
              <a:rPr lang="en-GB" dirty="0"/>
              <a:t>aiding in </a:t>
            </a:r>
            <a:r>
              <a:rPr lang="en-GB" b="1" dirty="0"/>
              <a:t>alveolar repair and regeneration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04983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Lungs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Number</a:t>
            </a:r>
            <a:r>
              <a:rPr lang="en-GB" b="1" dirty="0" smtClean="0">
                <a:solidFill>
                  <a:schemeClr val="accent2"/>
                </a:solidFill>
              </a:rPr>
              <a:t>:</a:t>
            </a:r>
          </a:p>
          <a:p>
            <a:pPr lvl="1"/>
            <a:r>
              <a:rPr lang="en-GB" dirty="0" smtClean="0"/>
              <a:t>Two </a:t>
            </a:r>
            <a:r>
              <a:rPr lang="en-GB" dirty="0"/>
              <a:t>lungs, situated on either side of the midline within the thoracic cavity.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Shape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endParaRPr lang="en-GB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Cone-shaped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Surfaces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i="1" dirty="0"/>
              <a:t>Apex</a:t>
            </a:r>
            <a:endParaRPr lang="en-GB" dirty="0"/>
          </a:p>
          <a:p>
            <a:pPr lvl="1"/>
            <a:r>
              <a:rPr lang="en-GB" i="1" dirty="0"/>
              <a:t>Base</a:t>
            </a:r>
            <a:endParaRPr lang="en-GB" dirty="0"/>
          </a:p>
          <a:p>
            <a:pPr lvl="1"/>
            <a:r>
              <a:rPr lang="en-GB" i="1" dirty="0"/>
              <a:t>Costal Surface</a:t>
            </a:r>
            <a:endParaRPr lang="en-GB" dirty="0"/>
          </a:p>
          <a:p>
            <a:pPr lvl="1"/>
            <a:r>
              <a:rPr lang="en-GB" i="1" dirty="0"/>
              <a:t>Medial Surface</a:t>
            </a:r>
            <a:endParaRPr lang="en-GB" dirty="0"/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Mediastinum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The area between the lungs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836" y="1869115"/>
            <a:ext cx="6469811" cy="485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82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Lobe </a:t>
            </a:r>
            <a:r>
              <a:rPr lang="en-GB" b="1" dirty="0">
                <a:solidFill>
                  <a:schemeClr val="accent2"/>
                </a:solidFill>
              </a:rPr>
              <a:t>Division: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i="1" dirty="0"/>
              <a:t>Right Lung:</a:t>
            </a:r>
            <a:r>
              <a:rPr lang="en-GB" b="1" dirty="0"/>
              <a:t> </a:t>
            </a:r>
            <a:r>
              <a:rPr lang="en-GB" dirty="0"/>
              <a:t>Divided into superior, middle, and inferior lobes.</a:t>
            </a:r>
          </a:p>
          <a:p>
            <a:pPr lvl="1"/>
            <a:r>
              <a:rPr lang="en-GB" b="1" i="1" dirty="0"/>
              <a:t>Left Lung:</a:t>
            </a:r>
            <a:r>
              <a:rPr lang="en-GB" b="1" dirty="0"/>
              <a:t> </a:t>
            </a:r>
            <a:r>
              <a:rPr lang="en-GB" dirty="0"/>
              <a:t>Divided into superior and inferior lobes.</a:t>
            </a: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Fissures: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Divisions between lobes.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415" y="2752630"/>
            <a:ext cx="8137585" cy="348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50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Pleura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8371936" cy="53930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Pleura: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Closed sac of serous membrane for each lung.</a:t>
            </a:r>
          </a:p>
          <a:p>
            <a:pPr lvl="1"/>
            <a:r>
              <a:rPr lang="en-GB" dirty="0"/>
              <a:t>Contains a small amount of serous fluid.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Layers </a:t>
            </a:r>
            <a:r>
              <a:rPr lang="en-GB" b="1" dirty="0">
                <a:solidFill>
                  <a:schemeClr val="accent2"/>
                </a:solidFill>
              </a:rPr>
              <a:t>of Pleura:</a:t>
            </a:r>
            <a:endParaRPr lang="en-GB" dirty="0">
              <a:solidFill>
                <a:schemeClr val="accent2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b="1" i="1" dirty="0"/>
              <a:t>Visceral Pleura:</a:t>
            </a:r>
            <a:r>
              <a:rPr lang="en-GB" b="1" dirty="0"/>
              <a:t> </a:t>
            </a:r>
            <a:r>
              <a:rPr lang="en-GB" dirty="0"/>
              <a:t>Adherent to the lung, covering each lobe and extending into fissures.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i="1" dirty="0"/>
              <a:t>Parietal Pleura:</a:t>
            </a:r>
            <a:r>
              <a:rPr lang="en-GB" b="1" dirty="0"/>
              <a:t> </a:t>
            </a:r>
            <a:r>
              <a:rPr lang="en-GB" dirty="0"/>
              <a:t>Adherent to the chest wall and diaphragm, not attached to structures in the mediastinum, continuous with visceral pleura around the hilum edges. A potential space containing no air.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Pleural </a:t>
            </a:r>
            <a:r>
              <a:rPr lang="en-GB" b="1" dirty="0">
                <a:solidFill>
                  <a:schemeClr val="accent2"/>
                </a:solidFill>
              </a:rPr>
              <a:t>Fluid: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Thin film between the two layers, allowing gliding motion and preventing friction during breathing.</a:t>
            </a:r>
          </a:p>
          <a:p>
            <a:pPr lvl="1"/>
            <a:r>
              <a:rPr lang="en-GB" dirty="0"/>
              <a:t>Secreted by epithelial cells of the pleural membrane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518"/>
          <a:stretch/>
        </p:blipFill>
        <p:spPr>
          <a:xfrm>
            <a:off x="8600536" y="2803898"/>
            <a:ext cx="3467819" cy="24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23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6819"/>
          <a:stretch/>
        </p:blipFill>
        <p:spPr>
          <a:xfrm>
            <a:off x="288899" y="2072046"/>
            <a:ext cx="7250379" cy="383704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84211" y="2564201"/>
            <a:ext cx="4807789" cy="2852737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dirty="0" smtClean="0">
                <a:solidFill>
                  <a:schemeClr val="accent2"/>
                </a:solidFill>
              </a:rPr>
              <a:t>Respiration</a:t>
            </a:r>
            <a:endParaRPr lang="en-GB" sz="7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946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Respiration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b="1" dirty="0" smtClean="0">
                <a:solidFill>
                  <a:schemeClr val="accent2"/>
                </a:solidFill>
              </a:rPr>
              <a:t>Physiological Respiration</a:t>
            </a:r>
          </a:p>
          <a:p>
            <a:pPr lvl="1"/>
            <a:r>
              <a:rPr lang="en-GB" dirty="0" smtClean="0"/>
              <a:t>Movement </a:t>
            </a:r>
            <a:r>
              <a:rPr lang="en-GB" dirty="0"/>
              <a:t>of oxygen from the outside environment to cells within tissues.</a:t>
            </a:r>
          </a:p>
          <a:p>
            <a:pPr lvl="1"/>
            <a:r>
              <a:rPr lang="en-GB" dirty="0"/>
              <a:t>Removal of carbon dioxide from cells to the environment.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2"/>
                </a:solidFill>
              </a:rPr>
              <a:t>Components of Respiration</a:t>
            </a:r>
            <a:endParaRPr lang="en-GB" sz="2800" dirty="0" smtClean="0">
              <a:solidFill>
                <a:schemeClr val="accent2"/>
              </a:solidFill>
            </a:endParaRPr>
          </a:p>
          <a:p>
            <a:pPr lvl="1"/>
            <a:r>
              <a:rPr lang="en-GB" dirty="0" smtClean="0"/>
              <a:t>Oxygen intake.</a:t>
            </a:r>
          </a:p>
          <a:p>
            <a:pPr lvl="1"/>
            <a:r>
              <a:rPr lang="en-GB" dirty="0" smtClean="0"/>
              <a:t>Carbon dioxide release.</a:t>
            </a:r>
          </a:p>
          <a:p>
            <a:endParaRPr lang="en-GB" dirty="0" smtClean="0"/>
          </a:p>
          <a:p>
            <a:r>
              <a:rPr lang="en-GB" dirty="0" smtClean="0"/>
              <a:t>Involves </a:t>
            </a:r>
            <a:r>
              <a:rPr lang="en-GB" dirty="0"/>
              <a:t>the diffusion and transport of metabolites between the organism and the external environment.</a:t>
            </a:r>
          </a:p>
          <a:p>
            <a:r>
              <a:rPr lang="en-GB" dirty="0"/>
              <a:t>Essential for sustaining cellular respiration.</a:t>
            </a:r>
          </a:p>
          <a:p>
            <a:r>
              <a:rPr lang="en-GB" dirty="0"/>
              <a:t>Vital for animal life.</a:t>
            </a: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b="1" dirty="0" smtClean="0">
                <a:solidFill>
                  <a:schemeClr val="accent2"/>
                </a:solidFill>
              </a:rPr>
              <a:t>Cellular Respiration</a:t>
            </a:r>
          </a:p>
          <a:p>
            <a:pPr lvl="1"/>
            <a:r>
              <a:rPr lang="en-GB" dirty="0" smtClean="0"/>
              <a:t>Metabolic </a:t>
            </a:r>
            <a:r>
              <a:rPr lang="en-GB" dirty="0"/>
              <a:t>process for obtaining energy (ATP and NADPH).</a:t>
            </a:r>
          </a:p>
          <a:p>
            <a:pPr lvl="1"/>
            <a:r>
              <a:rPr lang="en-GB" dirty="0"/>
              <a:t>Involves the oxidation of nutrients and the release of waste products.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2"/>
                </a:solidFill>
              </a:rPr>
              <a:t>Cellular </a:t>
            </a:r>
            <a:r>
              <a:rPr lang="en-GB" sz="2800" b="1" dirty="0">
                <a:solidFill>
                  <a:schemeClr val="accent2"/>
                </a:solidFill>
              </a:rPr>
              <a:t>Respiration Location</a:t>
            </a:r>
            <a:endParaRPr lang="en-GB" sz="2800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Occurs in individual cells of the organism.</a:t>
            </a: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716" y="5110071"/>
            <a:ext cx="512108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76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Four Major Components of </a:t>
            </a:r>
            <a:r>
              <a:rPr lang="en-GB" dirty="0" smtClean="0"/>
              <a:t>Respiration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solidFill>
                  <a:schemeClr val="accent2"/>
                </a:solidFill>
              </a:rPr>
              <a:t>Pulmonary </a:t>
            </a:r>
            <a:r>
              <a:rPr lang="en-GB" sz="2000" b="1" dirty="0">
                <a:solidFill>
                  <a:schemeClr val="accent2"/>
                </a:solidFill>
              </a:rPr>
              <a:t>Ventilation: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Inflow and outflow of air between the atmosphere and lung alveoli.</a:t>
            </a:r>
          </a:p>
          <a:p>
            <a:pPr marL="457200" indent="-457200">
              <a:buFont typeface="+mj-lt"/>
              <a:buAutoNum type="arabicPeriod"/>
            </a:pPr>
            <a:endParaRPr lang="en-GB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solidFill>
                  <a:schemeClr val="accent2"/>
                </a:solidFill>
              </a:rPr>
              <a:t>Diffusion </a:t>
            </a:r>
            <a:r>
              <a:rPr lang="en-GB" sz="2000" b="1" dirty="0">
                <a:solidFill>
                  <a:schemeClr val="accent2"/>
                </a:solidFill>
              </a:rPr>
              <a:t>of Gases: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Exchange of oxygen (O2) and carbon dioxide (CO2) between alveoli and blood.</a:t>
            </a:r>
          </a:p>
          <a:p>
            <a:pPr marL="457200" indent="-457200">
              <a:buFont typeface="+mj-lt"/>
              <a:buAutoNum type="arabicPeriod"/>
            </a:pPr>
            <a:endParaRPr lang="en-GB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solidFill>
                  <a:schemeClr val="accent2"/>
                </a:solidFill>
              </a:rPr>
              <a:t>Transport </a:t>
            </a:r>
            <a:r>
              <a:rPr lang="en-GB" sz="2000" b="1" dirty="0">
                <a:solidFill>
                  <a:schemeClr val="accent2"/>
                </a:solidFill>
              </a:rPr>
              <a:t>in Blood: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Conveyance of oxygen and carbon dioxide in the blood and body fluids to and from tissue cells.</a:t>
            </a:r>
          </a:p>
          <a:p>
            <a:pPr marL="457200" indent="-457200">
              <a:buFont typeface="+mj-lt"/>
              <a:buAutoNum type="arabicPeriod"/>
            </a:pPr>
            <a:endParaRPr lang="en-GB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solidFill>
                  <a:schemeClr val="accent2"/>
                </a:solidFill>
              </a:rPr>
              <a:t>Regulation </a:t>
            </a:r>
            <a:r>
              <a:rPr lang="en-GB" sz="2000" b="1" dirty="0">
                <a:solidFill>
                  <a:schemeClr val="accent2"/>
                </a:solidFill>
              </a:rPr>
              <a:t>of Respiration: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Control and adjustment of ventilation and other aspects of respiration.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397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Respiration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Definition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Exchange of gases between body cells and the environment.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Processes </a:t>
            </a:r>
            <a:r>
              <a:rPr lang="en-GB" b="1" dirty="0">
                <a:solidFill>
                  <a:schemeClr val="accent2"/>
                </a:solidFill>
              </a:rPr>
              <a:t>of </a:t>
            </a:r>
            <a:r>
              <a:rPr lang="en-GB" b="1" dirty="0" smtClean="0">
                <a:solidFill>
                  <a:schemeClr val="accent2"/>
                </a:solidFill>
              </a:rPr>
              <a:t>Respiration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Breathing </a:t>
            </a:r>
            <a:r>
              <a:rPr lang="en-GB" b="1" dirty="0"/>
              <a:t>(Pulmonary Ventilation)</a:t>
            </a:r>
            <a:endParaRPr lang="en-GB" dirty="0"/>
          </a:p>
          <a:p>
            <a:pPr lvl="1"/>
            <a:r>
              <a:rPr lang="en-GB" dirty="0"/>
              <a:t>Movement of air into and out of the lungs.</a:t>
            </a:r>
          </a:p>
          <a:p>
            <a:pPr marL="457200" indent="-457200">
              <a:buFont typeface="+mj-lt"/>
              <a:buAutoNum type="arabicPeriod"/>
            </a:pPr>
            <a:endParaRPr lang="en-GB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/>
              <a:t>Exchange </a:t>
            </a:r>
            <a:r>
              <a:rPr lang="en-GB" b="1" dirty="0"/>
              <a:t>of Gases</a:t>
            </a:r>
            <a:endParaRPr lang="en-GB" dirty="0"/>
          </a:p>
          <a:p>
            <a:pPr marL="971550" lvl="1" indent="-514350">
              <a:buFont typeface="+mj-lt"/>
              <a:buAutoNum type="romanLcPeriod"/>
            </a:pPr>
            <a:r>
              <a:rPr lang="en-GB" b="1" dirty="0">
                <a:solidFill>
                  <a:schemeClr val="accent2"/>
                </a:solidFill>
              </a:rPr>
              <a:t>In the Lungs (External Respiration):</a:t>
            </a:r>
            <a:endParaRPr lang="en-GB" dirty="0">
              <a:solidFill>
                <a:schemeClr val="accent2"/>
              </a:solidFill>
            </a:endParaRPr>
          </a:p>
          <a:p>
            <a:pPr lvl="2"/>
            <a:r>
              <a:rPr lang="en-GB" dirty="0"/>
              <a:t>Involves inhalation (bringing air into the lungs).</a:t>
            </a:r>
          </a:p>
          <a:p>
            <a:pPr lvl="2"/>
            <a:r>
              <a:rPr lang="en-GB" dirty="0"/>
              <a:t>Exhalation (releasing air to the atmosphere).</a:t>
            </a:r>
          </a:p>
          <a:p>
            <a:pPr marL="971550" lvl="1" indent="-514350">
              <a:buFont typeface="+mj-lt"/>
              <a:buAutoNum type="romanLcPeriod"/>
            </a:pPr>
            <a:endParaRPr lang="en-GB" b="1" dirty="0" smtClean="0"/>
          </a:p>
          <a:p>
            <a:pPr marL="971550" lvl="1" indent="-514350">
              <a:buFont typeface="+mj-lt"/>
              <a:buAutoNum type="romanLcPeriod"/>
            </a:pPr>
            <a:r>
              <a:rPr lang="en-GB" b="1" dirty="0" smtClean="0">
                <a:solidFill>
                  <a:schemeClr val="accent2"/>
                </a:solidFill>
              </a:rPr>
              <a:t>In </a:t>
            </a:r>
            <a:r>
              <a:rPr lang="en-GB" b="1" dirty="0">
                <a:solidFill>
                  <a:schemeClr val="accent2"/>
                </a:solidFill>
              </a:rPr>
              <a:t>the Tissues (Internal Respiration):</a:t>
            </a:r>
            <a:endParaRPr lang="en-GB" dirty="0">
              <a:solidFill>
                <a:schemeClr val="accent2"/>
              </a:solidFill>
            </a:endParaRPr>
          </a:p>
          <a:p>
            <a:pPr lvl="2"/>
            <a:r>
              <a:rPr lang="en-GB" dirty="0"/>
              <a:t>Exchange of oxygen and carbon dioxide between cells and blood vessels.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11024"/>
          <a:stretch/>
        </p:blipFill>
        <p:spPr>
          <a:xfrm>
            <a:off x="6669118" y="2362919"/>
            <a:ext cx="5448494" cy="288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52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Mechanics of </a:t>
            </a:r>
            <a:r>
              <a:rPr lang="en-GB" sz="3600" dirty="0" smtClean="0"/>
              <a:t>Pulmonary Ventilation / Breathing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172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Muscles for Lung Expansion and Contraction: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b="1" dirty="0"/>
              <a:t>Two primary ways to expand/contract lungs: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Movement of diaphragm (downward for inspiration, upward for expiration).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Elevation/depression of ribs (increases/decreases anteroposterior diameter).</a:t>
            </a:r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Normal Breathing: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Diaphragm's contraction pulls lungs downward during inspiration.</a:t>
            </a:r>
          </a:p>
          <a:p>
            <a:pPr lvl="1"/>
            <a:r>
              <a:rPr lang="en-GB" dirty="0"/>
              <a:t>Elastic recoil during expiration, aided by abdominal muscles during heavy breathing.</a:t>
            </a:r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0400" y="2313656"/>
            <a:ext cx="5181600" cy="337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72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Rib Cage Movement: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Elevation expands lungs, </a:t>
            </a:r>
            <a:r>
              <a:rPr lang="en-GB" b="1" dirty="0"/>
              <a:t>increasing anteroposterior thickness.</a:t>
            </a:r>
          </a:p>
          <a:p>
            <a:pPr lvl="1"/>
            <a:r>
              <a:rPr lang="en-GB" dirty="0"/>
              <a:t>Muscles elevating chest cage are inspiratory; those depressing it are expiratory.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Muscles </a:t>
            </a:r>
            <a:r>
              <a:rPr lang="en-GB" b="1" dirty="0">
                <a:solidFill>
                  <a:schemeClr val="accent2"/>
                </a:solidFill>
              </a:rPr>
              <a:t>Involved: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Inspiratory: </a:t>
            </a:r>
            <a:r>
              <a:rPr lang="en-GB" dirty="0"/>
              <a:t>External intercostals, sternocleidomastoid, anterior serrati, scaleni.</a:t>
            </a:r>
          </a:p>
          <a:p>
            <a:pPr lvl="1"/>
            <a:r>
              <a:rPr lang="en-GB" b="1" dirty="0"/>
              <a:t>Expiratory: </a:t>
            </a:r>
            <a:r>
              <a:rPr lang="en-GB" dirty="0"/>
              <a:t>Abdominal recti, internal intercostals.</a:t>
            </a:r>
          </a:p>
          <a:p>
            <a:endParaRPr lang="en-GB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244" y="3724557"/>
            <a:ext cx="4600755" cy="299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115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Pressures in Respiratory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8684007" cy="53930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Pleural Pressure: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sz="2000" dirty="0" smtClean="0"/>
              <a:t>The </a:t>
            </a:r>
            <a:r>
              <a:rPr lang="en-GB" sz="2000" b="1" dirty="0"/>
              <a:t>pressure of the fluid</a:t>
            </a:r>
            <a:r>
              <a:rPr lang="en-GB" sz="2000" dirty="0"/>
              <a:t> in the thin space </a:t>
            </a:r>
            <a:r>
              <a:rPr lang="en-GB" sz="2000" b="1" dirty="0"/>
              <a:t>between the lung pleura and chest wall pleura. </a:t>
            </a:r>
            <a:endParaRPr lang="en-GB" sz="2000" b="1" dirty="0" smtClean="0"/>
          </a:p>
          <a:p>
            <a:r>
              <a:rPr lang="en-GB" sz="2000" b="1" dirty="0" smtClean="0"/>
              <a:t>Normally negative, </a:t>
            </a:r>
            <a:r>
              <a:rPr lang="en-GB" sz="2000" dirty="0"/>
              <a:t>a slight suction</a:t>
            </a:r>
            <a:endParaRPr lang="en-GB" sz="2000" b="1" dirty="0" smtClean="0"/>
          </a:p>
          <a:p>
            <a:pPr lvl="1"/>
            <a:r>
              <a:rPr lang="en-GB" sz="2000" dirty="0" smtClean="0"/>
              <a:t>About </a:t>
            </a:r>
            <a:r>
              <a:rPr lang="en-GB" sz="2000" b="1" dirty="0"/>
              <a:t>-5 cm H2O at </a:t>
            </a:r>
            <a:r>
              <a:rPr lang="en-GB" sz="2000" b="1" dirty="0" smtClean="0"/>
              <a:t>the beginning of inspiration</a:t>
            </a:r>
          </a:p>
          <a:p>
            <a:pPr lvl="1"/>
            <a:r>
              <a:rPr lang="en-GB" sz="2000" b="1" dirty="0" smtClean="0"/>
              <a:t>-7.5 </a:t>
            </a:r>
            <a:r>
              <a:rPr lang="en-GB" sz="2000" b="1" dirty="0"/>
              <a:t>cm H2O </a:t>
            </a:r>
            <a:r>
              <a:rPr lang="en-GB" sz="2000" dirty="0"/>
              <a:t>during normal </a:t>
            </a:r>
            <a:r>
              <a:rPr lang="en-GB" sz="2000" dirty="0" smtClean="0"/>
              <a:t>inspiration</a:t>
            </a:r>
            <a:endParaRPr lang="en-GB" sz="2000" dirty="0"/>
          </a:p>
          <a:p>
            <a:r>
              <a:rPr lang="en-GB" sz="2000" dirty="0"/>
              <a:t>Helps keep lungs open, increases during inspiration.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Alveolar </a:t>
            </a:r>
            <a:r>
              <a:rPr lang="en-GB" b="1" dirty="0">
                <a:solidFill>
                  <a:schemeClr val="accent2"/>
                </a:solidFill>
              </a:rPr>
              <a:t>Pressure: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sz="2000" dirty="0" smtClean="0"/>
              <a:t>The </a:t>
            </a:r>
            <a:r>
              <a:rPr lang="en-GB" sz="2000" b="1" dirty="0" smtClean="0"/>
              <a:t>pressure of air inside lung alveoli. </a:t>
            </a:r>
          </a:p>
          <a:p>
            <a:r>
              <a:rPr lang="en-GB" sz="2000" dirty="0"/>
              <a:t>When the glottis is open and no air is flowing into or out of the lungs, the pressures in all parts of the </a:t>
            </a:r>
            <a:r>
              <a:rPr lang="en-GB" sz="2000" dirty="0" smtClean="0"/>
              <a:t>respiratory </a:t>
            </a:r>
            <a:r>
              <a:rPr lang="en-GB" sz="2000" dirty="0"/>
              <a:t>tree, all the way to the alveoli, are equal to </a:t>
            </a:r>
            <a:r>
              <a:rPr lang="en-GB" sz="2000" dirty="0" smtClean="0"/>
              <a:t>atmospheric </a:t>
            </a:r>
            <a:r>
              <a:rPr lang="en-GB" sz="2000" dirty="0"/>
              <a:t>pressure, which is </a:t>
            </a:r>
            <a:r>
              <a:rPr lang="en-GB" sz="2000" b="1" dirty="0"/>
              <a:t>considered to be zero reference pressure </a:t>
            </a:r>
            <a:r>
              <a:rPr lang="en-GB" sz="2000" dirty="0"/>
              <a:t>in the airways—that is, </a:t>
            </a:r>
            <a:r>
              <a:rPr lang="en-GB" sz="2000" b="1" dirty="0"/>
              <a:t>0 cm H2O pressure.</a:t>
            </a:r>
            <a:endParaRPr lang="en-GB" sz="2000" b="1" dirty="0" smtClean="0"/>
          </a:p>
          <a:p>
            <a:r>
              <a:rPr lang="en-GB" sz="2000" dirty="0" smtClean="0"/>
              <a:t>During </a:t>
            </a:r>
            <a:r>
              <a:rPr lang="en-GB" sz="2000" dirty="0"/>
              <a:t>inspiration, </a:t>
            </a:r>
            <a:r>
              <a:rPr lang="en-GB" sz="2000" b="1" dirty="0"/>
              <a:t>falls to about -1 cm H2O, </a:t>
            </a:r>
            <a:r>
              <a:rPr lang="en-GB" sz="2000" dirty="0"/>
              <a:t>drawing air into lungs.</a:t>
            </a:r>
          </a:p>
          <a:p>
            <a:r>
              <a:rPr lang="en-GB" sz="2000" dirty="0"/>
              <a:t>During expiration, </a:t>
            </a:r>
            <a:r>
              <a:rPr lang="en-GB" sz="2000" b="1" dirty="0"/>
              <a:t>rises to about +1 cm H2O, </a:t>
            </a:r>
            <a:r>
              <a:rPr lang="en-GB" sz="2000" dirty="0"/>
              <a:t>expelling air from lungs.</a:t>
            </a:r>
          </a:p>
          <a:p>
            <a:pPr marL="0" indent="0">
              <a:buNone/>
            </a:pPr>
            <a:endParaRPr lang="en-GB" b="1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607" y="2088613"/>
            <a:ext cx="3279393" cy="387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40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Pressures in Respiratory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Transpulmonary Pressure: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Difference between </a:t>
            </a:r>
            <a:r>
              <a:rPr lang="en-GB" b="1" dirty="0"/>
              <a:t>alveolar and pleural pressures.</a:t>
            </a:r>
          </a:p>
          <a:p>
            <a:pPr lvl="1"/>
            <a:r>
              <a:rPr lang="en-GB" dirty="0"/>
              <a:t>Represents </a:t>
            </a:r>
            <a:r>
              <a:rPr lang="en-GB" b="1" dirty="0"/>
              <a:t>elastic forces preventing lung collapse.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607" y="2088613"/>
            <a:ext cx="3279393" cy="387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976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Lung </a:t>
            </a:r>
            <a:r>
              <a:rPr lang="en-GB" dirty="0" smtClean="0"/>
              <a:t>Compliance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Extent </a:t>
            </a:r>
            <a:r>
              <a:rPr lang="en-GB" sz="2000" dirty="0"/>
              <a:t>of lung expansion per unit increase in transpulmonary pressure.</a:t>
            </a:r>
          </a:p>
          <a:p>
            <a:r>
              <a:rPr lang="en-GB" sz="2000" dirty="0"/>
              <a:t>Averages about </a:t>
            </a:r>
            <a:r>
              <a:rPr lang="en-GB" sz="2000" b="1" dirty="0"/>
              <a:t>200 ml of air/cm H2O transpulmonary pressure </a:t>
            </a:r>
            <a:r>
              <a:rPr lang="en-GB" sz="2000" dirty="0"/>
              <a:t>in adults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Every </a:t>
            </a:r>
            <a:r>
              <a:rPr lang="en-GB" sz="2000" dirty="0"/>
              <a:t>time the </a:t>
            </a:r>
            <a:r>
              <a:rPr lang="en-GB" sz="2000" b="1" dirty="0" smtClean="0"/>
              <a:t>transpulmonary </a:t>
            </a:r>
            <a:r>
              <a:rPr lang="en-GB" sz="2000" b="1" dirty="0"/>
              <a:t>pressure increases by 1 cm H2O, </a:t>
            </a:r>
            <a:r>
              <a:rPr lang="en-GB" sz="2000" dirty="0"/>
              <a:t>the </a:t>
            </a:r>
            <a:r>
              <a:rPr lang="en-GB" sz="2000" b="1" dirty="0"/>
              <a:t>lung </a:t>
            </a:r>
            <a:r>
              <a:rPr lang="en-GB" sz="2000" b="1" dirty="0" smtClean="0"/>
              <a:t>volume will </a:t>
            </a:r>
            <a:r>
              <a:rPr lang="en-GB" sz="2000" b="1" dirty="0"/>
              <a:t>expand 200 ml.</a:t>
            </a:r>
            <a:endParaRPr lang="en-GB" sz="2000" b="1" dirty="0" smtClean="0"/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Compliance </a:t>
            </a:r>
            <a:r>
              <a:rPr lang="en-GB" b="1" dirty="0">
                <a:solidFill>
                  <a:schemeClr val="accent2"/>
                </a:solidFill>
              </a:rPr>
              <a:t>Diagram: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Inspiratory and expiratory compliance curves show relationship between lung volume and pleural pressure.</a:t>
            </a:r>
          </a:p>
          <a:p>
            <a:pPr lvl="1"/>
            <a:r>
              <a:rPr lang="en-GB" sz="2000" dirty="0"/>
              <a:t>Determined by </a:t>
            </a:r>
            <a:r>
              <a:rPr lang="en-GB" sz="2000" b="1" dirty="0"/>
              <a:t>elastic forces of lung tissue and surface tension forces.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184" y="3665343"/>
            <a:ext cx="3444815" cy="305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7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Surface Tension and Surfactant: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b="1" dirty="0"/>
              <a:t>Surface tension </a:t>
            </a:r>
            <a:r>
              <a:rPr lang="en-GB" dirty="0"/>
              <a:t>tends to collapse alveoli; </a:t>
            </a:r>
            <a:r>
              <a:rPr lang="en-GB" b="1" dirty="0"/>
              <a:t>surfactant</a:t>
            </a:r>
            <a:r>
              <a:rPr lang="en-GB" dirty="0"/>
              <a:t> reduces this tension.</a:t>
            </a:r>
          </a:p>
          <a:p>
            <a:pPr lvl="1"/>
            <a:r>
              <a:rPr lang="en-GB" dirty="0"/>
              <a:t>Surfactant secreted by </a:t>
            </a:r>
            <a:r>
              <a:rPr lang="en-GB" b="1" dirty="0"/>
              <a:t>type II alveolar epithelial cells.</a:t>
            </a:r>
          </a:p>
          <a:p>
            <a:pPr lvl="1"/>
            <a:r>
              <a:rPr lang="en-GB" b="1" dirty="0" smtClean="0"/>
              <a:t>Components</a:t>
            </a:r>
            <a:r>
              <a:rPr lang="en-GB" b="1" dirty="0"/>
              <a:t>: Dipalmitoyl phosphatidylcholine, surfactant apoproteins, calcium ions.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Effect </a:t>
            </a:r>
            <a:r>
              <a:rPr lang="en-GB" b="1" dirty="0">
                <a:solidFill>
                  <a:schemeClr val="accent2"/>
                </a:solidFill>
              </a:rPr>
              <a:t>of Thoracic Cage: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Compliance of the entire pulmonary system (lungs and thoracic cage) is about half that of lungs alone.</a:t>
            </a:r>
          </a:p>
          <a:p>
            <a:pPr lvl="1"/>
            <a:r>
              <a:rPr lang="en-GB" dirty="0"/>
              <a:t>Thoracic cage has elastic and viscous characteristics, requiring muscular effort for expansion.</a:t>
            </a:r>
          </a:p>
          <a:p>
            <a:pPr lvl="1"/>
            <a:r>
              <a:rPr lang="en-GB" dirty="0"/>
              <a:t>Compliance decreases at extreme lung volumes, near chest limits.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3985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54482" y="2594744"/>
            <a:ext cx="5279367" cy="2852737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accent2"/>
                </a:solidFill>
              </a:rPr>
              <a:t>Exchange </a:t>
            </a:r>
            <a:br>
              <a:rPr lang="en-GB" dirty="0" smtClean="0">
                <a:solidFill>
                  <a:schemeClr val="accent2"/>
                </a:solidFill>
              </a:rPr>
            </a:br>
            <a:r>
              <a:rPr lang="en-GB" dirty="0" smtClean="0">
                <a:solidFill>
                  <a:schemeClr val="accent2"/>
                </a:solidFill>
              </a:rPr>
              <a:t>of </a:t>
            </a:r>
            <a:r>
              <a:rPr lang="en-GB" dirty="0">
                <a:solidFill>
                  <a:schemeClr val="accent2"/>
                </a:solidFill>
              </a:rPr>
              <a:t>R</a:t>
            </a:r>
            <a:r>
              <a:rPr lang="en-GB" dirty="0" smtClean="0">
                <a:solidFill>
                  <a:schemeClr val="accent2"/>
                </a:solidFill>
              </a:rPr>
              <a:t>espiratory Gases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78" y="1519958"/>
            <a:ext cx="6152904" cy="500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1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Exchange of </a:t>
            </a:r>
            <a:r>
              <a:rPr lang="en-GB" dirty="0"/>
              <a:t>R</a:t>
            </a:r>
            <a:r>
              <a:rPr lang="en-GB" dirty="0" smtClean="0"/>
              <a:t>espiratory Gases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Alveolar Ventilation:</a:t>
            </a:r>
          </a:p>
          <a:p>
            <a:pPr lvl="1"/>
            <a:r>
              <a:rPr lang="en-GB" sz="2000" b="1" dirty="0" smtClean="0"/>
              <a:t>The </a:t>
            </a:r>
            <a:r>
              <a:rPr lang="en-GB" sz="2000" b="1" dirty="0"/>
              <a:t>total volume of new air entering the alveoli and adjacent gas exchange areas each minute. </a:t>
            </a:r>
            <a:endParaRPr lang="en-GB" sz="2000" b="1" dirty="0" smtClean="0"/>
          </a:p>
          <a:p>
            <a:pPr lvl="1"/>
            <a:r>
              <a:rPr lang="en-GB" sz="2000" dirty="0" smtClean="0"/>
              <a:t>It </a:t>
            </a:r>
            <a:r>
              <a:rPr lang="en-GB" sz="2000" dirty="0"/>
              <a:t>is equal to the </a:t>
            </a:r>
            <a:r>
              <a:rPr lang="en-GB" sz="2000" dirty="0" smtClean="0"/>
              <a:t>RR times </a:t>
            </a:r>
            <a:r>
              <a:rPr lang="en-GB" sz="2000" dirty="0"/>
              <a:t>the amount of new air that enters these areas with each breath</a:t>
            </a:r>
            <a:r>
              <a:rPr lang="en-GB" sz="2000" dirty="0" smtClean="0"/>
              <a:t>:</a:t>
            </a:r>
          </a:p>
          <a:p>
            <a:pPr marL="457200" lvl="1" indent="0" algn="ctr">
              <a:buNone/>
            </a:pPr>
            <a:r>
              <a:rPr lang="en-GB" b="1" dirty="0">
                <a:solidFill>
                  <a:srgbClr val="C00000"/>
                </a:solidFill>
              </a:rPr>
              <a:t>V</a:t>
            </a:r>
            <a:r>
              <a:rPr lang="en-GB" sz="1300" b="1" dirty="0">
                <a:solidFill>
                  <a:srgbClr val="C00000"/>
                </a:solidFill>
              </a:rPr>
              <a:t>A</a:t>
            </a:r>
            <a:r>
              <a:rPr lang="en-GB" b="1" dirty="0">
                <a:solidFill>
                  <a:srgbClr val="C00000"/>
                </a:solidFill>
              </a:rPr>
              <a:t> = Freq × (VT −VD) </a:t>
            </a:r>
            <a:endParaRPr lang="en-GB" b="1" dirty="0" smtClean="0">
              <a:solidFill>
                <a:srgbClr val="C00000"/>
              </a:solidFill>
            </a:endParaRPr>
          </a:p>
          <a:p>
            <a:pPr lvl="2"/>
            <a:r>
              <a:rPr lang="en-GB" sz="1800" dirty="0" smtClean="0"/>
              <a:t>where </a:t>
            </a:r>
            <a:r>
              <a:rPr lang="en-GB" sz="1800" b="1" dirty="0" smtClean="0"/>
              <a:t>V</a:t>
            </a:r>
            <a:r>
              <a:rPr lang="en-GB" sz="1200" b="1" dirty="0" smtClean="0"/>
              <a:t>A</a:t>
            </a:r>
            <a:r>
              <a:rPr lang="en-GB" sz="1200" dirty="0" smtClean="0"/>
              <a:t> </a:t>
            </a:r>
            <a:r>
              <a:rPr lang="en-GB" sz="1800" dirty="0"/>
              <a:t>is the </a:t>
            </a:r>
            <a:r>
              <a:rPr lang="en-GB" sz="1800" b="1" dirty="0"/>
              <a:t>volume of alveolar ventilation per </a:t>
            </a:r>
            <a:r>
              <a:rPr lang="en-GB" sz="1800" b="1" dirty="0" smtClean="0"/>
              <a:t>minute,  </a:t>
            </a:r>
            <a:r>
              <a:rPr lang="en-GB" sz="1800" dirty="0" smtClean="0"/>
              <a:t>Freq </a:t>
            </a:r>
            <a:r>
              <a:rPr lang="en-GB" sz="1800" dirty="0"/>
              <a:t>is the </a:t>
            </a:r>
            <a:r>
              <a:rPr lang="en-GB" sz="1800" b="1" dirty="0"/>
              <a:t>frequency of respiration per minute, </a:t>
            </a:r>
            <a:endParaRPr lang="en-GB" sz="1800" b="1" dirty="0" smtClean="0"/>
          </a:p>
          <a:p>
            <a:pPr lvl="2"/>
            <a:r>
              <a:rPr lang="en-GB" sz="1800" b="1" dirty="0" smtClean="0"/>
              <a:t>V</a:t>
            </a:r>
            <a:r>
              <a:rPr lang="en-GB" sz="1200" b="1" dirty="0" smtClean="0"/>
              <a:t>t</a:t>
            </a:r>
            <a:r>
              <a:rPr lang="en-GB" sz="1800" b="1" dirty="0" smtClean="0"/>
              <a:t> </a:t>
            </a:r>
            <a:r>
              <a:rPr lang="en-GB" sz="1800" dirty="0"/>
              <a:t>is the tidal </a:t>
            </a:r>
            <a:r>
              <a:rPr lang="en-GB" sz="1800" dirty="0" smtClean="0"/>
              <a:t>volume, </a:t>
            </a:r>
            <a:r>
              <a:rPr lang="en-GB" sz="1900" b="1" dirty="0" smtClean="0"/>
              <a:t>V</a:t>
            </a:r>
            <a:r>
              <a:rPr lang="en-GB" sz="1200" b="1" dirty="0" smtClean="0"/>
              <a:t>d</a:t>
            </a:r>
            <a:r>
              <a:rPr lang="en-GB" sz="1800" dirty="0" smtClean="0"/>
              <a:t> </a:t>
            </a:r>
            <a:r>
              <a:rPr lang="en-GB" sz="1800" dirty="0"/>
              <a:t>is the physiological dead space </a:t>
            </a:r>
            <a:r>
              <a:rPr lang="en-GB" sz="1800" dirty="0" smtClean="0"/>
              <a:t>volume</a:t>
            </a:r>
          </a:p>
          <a:p>
            <a:pPr lvl="2"/>
            <a:r>
              <a:rPr lang="en-GB" sz="1800" dirty="0" smtClean="0"/>
              <a:t>Thus</a:t>
            </a:r>
            <a:r>
              <a:rPr lang="en-GB" sz="1800" dirty="0"/>
              <a:t>, with a normal tidal volume of 500 ml, a normal dead space of 150 ml, and a respiratory rate of 12 breaths/ min, alveolar ventilation equals 12 × (500 − 150), or </a:t>
            </a:r>
            <a:r>
              <a:rPr lang="en-GB" sz="1800" b="1" dirty="0"/>
              <a:t>4200 ml/min.</a:t>
            </a:r>
            <a:endParaRPr lang="en-GB" sz="1800" b="1" dirty="0" smtClean="0"/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Ventilation </a:t>
            </a:r>
            <a:r>
              <a:rPr lang="en-GB" b="1" dirty="0">
                <a:solidFill>
                  <a:schemeClr val="accent2"/>
                </a:solidFill>
              </a:rPr>
              <a:t>and Gas Exchange</a:t>
            </a:r>
            <a:r>
              <a:rPr lang="en-GB" b="1" dirty="0" smtClean="0">
                <a:solidFill>
                  <a:schemeClr val="accent2"/>
                </a:solidFill>
              </a:rPr>
              <a:t>:</a:t>
            </a:r>
            <a:endParaRPr lang="en-GB" dirty="0" smtClean="0"/>
          </a:p>
          <a:p>
            <a:pPr lvl="1"/>
            <a:r>
              <a:rPr lang="en-GB" b="1" dirty="0" smtClean="0"/>
              <a:t>Alveoli are ventilated with fresh air during respiration.</a:t>
            </a:r>
            <a:endParaRPr lang="en-GB" b="1" dirty="0"/>
          </a:p>
          <a:p>
            <a:pPr lvl="1"/>
            <a:r>
              <a:rPr lang="en-GB" dirty="0"/>
              <a:t>After the alveoli are ventilated with fresh air, the next step in respiration is diffusion of </a:t>
            </a:r>
            <a:r>
              <a:rPr lang="en-GB" dirty="0" smtClean="0"/>
              <a:t>respiratory gases.</a:t>
            </a:r>
            <a:endParaRPr lang="en-GB" b="1" dirty="0" smtClean="0"/>
          </a:p>
          <a:p>
            <a:pPr lvl="1"/>
            <a:r>
              <a:rPr lang="en-GB" b="1" dirty="0" smtClean="0"/>
              <a:t>Oxygen </a:t>
            </a:r>
            <a:r>
              <a:rPr lang="en-GB" b="1" dirty="0"/>
              <a:t>(O2) </a:t>
            </a:r>
            <a:r>
              <a:rPr lang="en-GB" dirty="0"/>
              <a:t>diffuses from alveoli into pulmonary blood.</a:t>
            </a:r>
          </a:p>
          <a:p>
            <a:pPr lvl="1"/>
            <a:r>
              <a:rPr lang="en-GB" b="1" dirty="0"/>
              <a:t>Carbon dioxide (CO2) </a:t>
            </a:r>
            <a:r>
              <a:rPr lang="en-GB" dirty="0"/>
              <a:t>diffuses from blood into alveoli.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Diffusion </a:t>
            </a:r>
          </a:p>
          <a:p>
            <a:pPr lvl="1"/>
            <a:r>
              <a:rPr lang="en-GB" dirty="0" smtClean="0"/>
              <a:t>Diffusion </a:t>
            </a:r>
            <a:r>
              <a:rPr lang="en-GB" dirty="0"/>
              <a:t>is the random motion of molecules through the </a:t>
            </a:r>
            <a:r>
              <a:rPr lang="en-GB" b="1" dirty="0"/>
              <a:t>respiratory membrane and adjacent fluids.</a:t>
            </a:r>
          </a:p>
          <a:p>
            <a:pPr lvl="1"/>
            <a:r>
              <a:rPr lang="en-GB" dirty="0"/>
              <a:t>Involves the </a:t>
            </a:r>
            <a:r>
              <a:rPr lang="en-GB" b="1" dirty="0"/>
              <a:t>movement of gases in different directions</a:t>
            </a:r>
            <a:r>
              <a:rPr lang="en-GB" b="1" dirty="0" smtClean="0"/>
              <a:t>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8976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Composition </a:t>
            </a:r>
            <a:r>
              <a:rPr lang="en-GB" dirty="0"/>
              <a:t>of Alveolar and Atmospheric </a:t>
            </a:r>
            <a:r>
              <a:rPr lang="en-GB" dirty="0" smtClean="0"/>
              <a:t>Air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Partial Replacement and Gas Absorption: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Alveolar air is </a:t>
            </a:r>
            <a:r>
              <a:rPr lang="en-GB" b="1" dirty="0"/>
              <a:t>only partially replaced by atmospheric air </a:t>
            </a:r>
            <a:r>
              <a:rPr lang="en-GB" dirty="0"/>
              <a:t>with each breath.</a:t>
            </a:r>
          </a:p>
          <a:p>
            <a:pPr lvl="1"/>
            <a:r>
              <a:rPr lang="en-GB" b="1" dirty="0"/>
              <a:t>Oxygen (O2) is continuously absorbed </a:t>
            </a:r>
            <a:r>
              <a:rPr lang="en-GB" dirty="0"/>
              <a:t>into pulmonary blood from alveolar air.</a:t>
            </a:r>
          </a:p>
          <a:p>
            <a:pPr lvl="1"/>
            <a:r>
              <a:rPr lang="en-GB" b="1" dirty="0"/>
              <a:t>Carbon dioxide (CO2) constantly </a:t>
            </a:r>
            <a:r>
              <a:rPr lang="en-GB" dirty="0"/>
              <a:t>diffuses from pulmonary blood into the alveoli.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Humidification </a:t>
            </a:r>
            <a:r>
              <a:rPr lang="en-GB" b="1" dirty="0">
                <a:solidFill>
                  <a:schemeClr val="accent2"/>
                </a:solidFill>
              </a:rPr>
              <a:t>of Air: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Atmospheric air is dry and </a:t>
            </a:r>
            <a:r>
              <a:rPr lang="en-GB" b="1" dirty="0"/>
              <a:t>contains minimal water </a:t>
            </a:r>
            <a:r>
              <a:rPr lang="en-GB" b="1" dirty="0" smtClean="0"/>
              <a:t>vapours.</a:t>
            </a:r>
            <a:endParaRPr lang="en-GB" b="1" dirty="0"/>
          </a:p>
          <a:p>
            <a:pPr lvl="1"/>
            <a:r>
              <a:rPr lang="en-GB" dirty="0"/>
              <a:t>Upon entering the respiratory passages, </a:t>
            </a:r>
            <a:r>
              <a:rPr lang="en-GB" b="1" dirty="0"/>
              <a:t>air gets humidified even before reaching alveoli.</a:t>
            </a:r>
          </a:p>
          <a:p>
            <a:pPr lvl="1"/>
            <a:r>
              <a:rPr lang="en-GB" dirty="0"/>
              <a:t>Alveolar air is, therefore, humidified and has </a:t>
            </a:r>
            <a:r>
              <a:rPr lang="en-GB" b="1" dirty="0"/>
              <a:t>different gas concentrations than dry atmospheric </a:t>
            </a:r>
            <a:r>
              <a:rPr lang="en-GB" b="1" dirty="0" smtClean="0"/>
              <a:t>air.</a:t>
            </a:r>
          </a:p>
        </p:txBody>
      </p:sp>
    </p:spTree>
    <p:extLst>
      <p:ext uri="{BB962C8B-B14F-4D97-AF65-F5344CB8AC3E}">
        <p14:creationId xmlns:p14="http://schemas.microsoft.com/office/powerpoint/2010/main" val="35433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Composition of Alveolar and Atmospheric 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Composition Changes: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Alveolar air composition differs from atmospheric air </a:t>
            </a:r>
            <a:r>
              <a:rPr lang="en-GB" dirty="0" smtClean="0"/>
              <a:t>as given in the </a:t>
            </a:r>
            <a:r>
              <a:rPr lang="en-GB" b="1" dirty="0" smtClean="0"/>
              <a:t>table below. </a:t>
            </a:r>
            <a:endParaRPr lang="en-GB" b="1" dirty="0"/>
          </a:p>
          <a:p>
            <a:pPr lvl="1"/>
            <a:r>
              <a:rPr lang="en-GB" b="1" dirty="0"/>
              <a:t>Humidification dilutes oxygen and nitrogen partial pressures in alveolar air </a:t>
            </a:r>
            <a:r>
              <a:rPr lang="en-GB" dirty="0"/>
              <a:t>compared to atmospheric air.</a:t>
            </a:r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82" y="2715834"/>
            <a:ext cx="5075836" cy="367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Slow Renewal of Alveolar Air: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Functional residual capacity of lungs is </a:t>
            </a:r>
            <a:r>
              <a:rPr lang="en-GB" b="1" dirty="0"/>
              <a:t>about 2300 ml, but only 350 ml of new air enters </a:t>
            </a:r>
            <a:r>
              <a:rPr lang="en-GB" dirty="0"/>
              <a:t>alveoli with each breath.</a:t>
            </a:r>
          </a:p>
          <a:p>
            <a:pPr lvl="1"/>
            <a:r>
              <a:rPr lang="en-GB" b="1" dirty="0"/>
              <a:t>Alveolar air is slowly renewed, requiring multiple breaths for significant exchange.</a:t>
            </a:r>
          </a:p>
          <a:p>
            <a:pPr lvl="1"/>
            <a:r>
              <a:rPr lang="en-GB" dirty="0"/>
              <a:t>Slow renewal helps stabilize respiratory control, preventing sudden changes in blood gas concentrations.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687" y="3432415"/>
            <a:ext cx="500062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6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Concentration &amp; Partial Pressure of O2 </a:t>
            </a:r>
            <a:r>
              <a:rPr lang="en-GB" dirty="0"/>
              <a:t>and </a:t>
            </a:r>
            <a:r>
              <a:rPr lang="en-GB" dirty="0" smtClean="0"/>
              <a:t>CO2 in Alveoli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1</a:t>
            </a:r>
            <a:r>
              <a:rPr lang="en-GB" b="1" dirty="0">
                <a:solidFill>
                  <a:schemeClr val="accent2"/>
                </a:solidFill>
              </a:rPr>
              <a:t>. Oxygen Control: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dirty="0"/>
              <a:t>Oxygen concentration in alveoli is controlled by the </a:t>
            </a:r>
            <a:r>
              <a:rPr lang="en-GB" b="1" dirty="0"/>
              <a:t>rate of absorption into the blood and the rate of entry from ventilation</a:t>
            </a:r>
            <a:r>
              <a:rPr lang="en-GB" b="1" dirty="0" smtClean="0"/>
              <a:t>.</a:t>
            </a:r>
          </a:p>
          <a:p>
            <a:pPr lvl="1"/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sz="2000" b="1" dirty="0">
                <a:solidFill>
                  <a:srgbClr val="C00000"/>
                </a:solidFill>
              </a:rPr>
              <a:t> rate of absorption into the blood </a:t>
            </a:r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↓</a:t>
            </a:r>
            <a:r>
              <a:rPr lang="en-GB" sz="2000" b="1" dirty="0">
                <a:solidFill>
                  <a:srgbClr val="C00000"/>
                </a:solidFill>
              </a:rPr>
              <a:t>Oxygen concentration in </a:t>
            </a:r>
            <a:r>
              <a:rPr lang="en-GB" sz="2000" b="1" dirty="0" smtClean="0">
                <a:solidFill>
                  <a:srgbClr val="C00000"/>
                </a:solidFill>
              </a:rPr>
              <a:t>alveoli</a:t>
            </a:r>
          </a:p>
          <a:p>
            <a:pPr lvl="1"/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sz="2000" b="1" dirty="0">
                <a:solidFill>
                  <a:srgbClr val="C00000"/>
                </a:solidFill>
              </a:rPr>
              <a:t> new O2 is breathed into the alveoli from the </a:t>
            </a:r>
            <a:r>
              <a:rPr lang="en-GB" sz="2000" b="1" dirty="0" smtClean="0">
                <a:solidFill>
                  <a:srgbClr val="C00000"/>
                </a:solidFill>
              </a:rPr>
              <a:t>atmosphere </a:t>
            </a:r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sz="2000" b="1" dirty="0">
                <a:solidFill>
                  <a:srgbClr val="C00000"/>
                </a:solidFill>
              </a:rPr>
              <a:t> Oxygen concentration in alveoli</a:t>
            </a:r>
          </a:p>
          <a:p>
            <a:pPr lvl="1"/>
            <a:endParaRPr lang="en-GB" b="1" dirty="0" smtClean="0"/>
          </a:p>
          <a:p>
            <a:r>
              <a:rPr lang="en-GB" b="1" dirty="0" smtClean="0"/>
              <a:t>Alveolar </a:t>
            </a:r>
            <a:r>
              <a:rPr lang="en-GB" b="1" dirty="0"/>
              <a:t>Po2 </a:t>
            </a:r>
            <a:r>
              <a:rPr lang="en-GB" dirty="0"/>
              <a:t>is influenced by </a:t>
            </a:r>
            <a:r>
              <a:rPr lang="en-GB" b="1" dirty="0"/>
              <a:t>alveolar ventilation and the rate of O2 absorption into the blood</a:t>
            </a:r>
            <a:r>
              <a:rPr lang="en-GB" b="1" dirty="0" smtClean="0"/>
              <a:t>.</a:t>
            </a:r>
            <a:r>
              <a:rPr lang="en-GB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endParaRPr lang="en-GB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sz="2000" b="1" dirty="0" smtClean="0">
                <a:solidFill>
                  <a:srgbClr val="C00000"/>
                </a:solidFill>
              </a:rPr>
              <a:t> </a:t>
            </a:r>
            <a:r>
              <a:rPr lang="en-GB" sz="2000" b="1" dirty="0">
                <a:solidFill>
                  <a:srgbClr val="C00000"/>
                </a:solidFill>
              </a:rPr>
              <a:t>rate of absorption into the </a:t>
            </a:r>
            <a:r>
              <a:rPr lang="en-GB" sz="2000" b="1" dirty="0" smtClean="0">
                <a:solidFill>
                  <a:srgbClr val="C00000"/>
                </a:solidFill>
              </a:rPr>
              <a:t>blood </a:t>
            </a:r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↓ </a:t>
            </a:r>
            <a:r>
              <a:rPr lang="en-GB" sz="2000" b="1" dirty="0">
                <a:solidFill>
                  <a:srgbClr val="C00000"/>
                </a:solidFill>
              </a:rPr>
              <a:t>Po2 </a:t>
            </a:r>
            <a:r>
              <a:rPr lang="en-GB" sz="2000" b="1" dirty="0" smtClean="0">
                <a:solidFill>
                  <a:srgbClr val="C00000"/>
                </a:solidFill>
              </a:rPr>
              <a:t>in </a:t>
            </a:r>
            <a:r>
              <a:rPr lang="en-GB" sz="2000" b="1" dirty="0">
                <a:solidFill>
                  <a:srgbClr val="C00000"/>
                </a:solidFill>
              </a:rPr>
              <a:t>alveoli</a:t>
            </a:r>
          </a:p>
          <a:p>
            <a:pPr lvl="1"/>
            <a:r>
              <a:rPr lang="en-GB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sz="2000" b="1" dirty="0">
                <a:solidFill>
                  <a:srgbClr val="C00000"/>
                </a:solidFill>
              </a:rPr>
              <a:t> new O2 is breathed into the alveoli from the atmosphere </a:t>
            </a:r>
            <a:r>
              <a:rPr lang="en-GB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sz="2000" b="1" dirty="0">
                <a:solidFill>
                  <a:srgbClr val="C00000"/>
                </a:solidFill>
              </a:rPr>
              <a:t> </a:t>
            </a:r>
            <a:r>
              <a:rPr lang="en-GB" sz="2000" b="1" dirty="0" smtClean="0">
                <a:solidFill>
                  <a:srgbClr val="C00000"/>
                </a:solidFill>
              </a:rPr>
              <a:t>Po2 </a:t>
            </a:r>
            <a:r>
              <a:rPr lang="en-GB" sz="2000" b="1" dirty="0">
                <a:solidFill>
                  <a:srgbClr val="C00000"/>
                </a:solidFill>
              </a:rPr>
              <a:t>in </a:t>
            </a:r>
            <a:r>
              <a:rPr lang="en-GB" sz="2000" b="1" dirty="0" smtClean="0">
                <a:solidFill>
                  <a:srgbClr val="C00000"/>
                </a:solidFill>
              </a:rPr>
              <a:t>alveoli</a:t>
            </a:r>
            <a:endParaRPr lang="en-GB" sz="2000" b="1" dirty="0"/>
          </a:p>
          <a:p>
            <a:pPr lvl="2"/>
            <a:endParaRPr lang="en-GB" b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56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Concentration &amp; Partial Pressure of O2 and CO2 in Alveoli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2. Carbon Dioxide Control: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dirty="0"/>
              <a:t>Alveolar Pco2 is affected by </a:t>
            </a:r>
            <a:r>
              <a:rPr lang="en-GB" b="1" dirty="0"/>
              <a:t>alveolar ventilation and the rate of CO2 excretion.</a:t>
            </a:r>
          </a:p>
          <a:p>
            <a:pPr lvl="1"/>
            <a:r>
              <a:rPr lang="en-GB" b="1" dirty="0">
                <a:solidFill>
                  <a:srgbClr val="C00000"/>
                </a:solidFill>
              </a:rPr>
              <a:t>Pco2 </a:t>
            </a:r>
            <a:r>
              <a:rPr lang="en-GB" b="1" dirty="0">
                <a:solidFill>
                  <a:srgbClr val="C00000"/>
                </a:solidFill>
                <a:latin typeface="Arial Narrow" panose="020B0606020202030204" pitchFamily="34" charset="0"/>
              </a:rPr>
              <a:t>↑ </a:t>
            </a:r>
            <a:r>
              <a:rPr lang="en-GB" b="1" dirty="0">
                <a:solidFill>
                  <a:srgbClr val="C00000"/>
                </a:solidFill>
              </a:rPr>
              <a:t>with </a:t>
            </a:r>
            <a:r>
              <a:rPr lang="en-GB" b="1" dirty="0">
                <a:solidFill>
                  <a:srgbClr val="C00000"/>
                </a:solidFill>
                <a:latin typeface="Arial Narrow" panose="020B0606020202030204" pitchFamily="34" charset="0"/>
              </a:rPr>
              <a:t>↑</a:t>
            </a:r>
            <a:r>
              <a:rPr lang="en-GB" b="1" dirty="0">
                <a:solidFill>
                  <a:srgbClr val="C00000"/>
                </a:solidFill>
              </a:rPr>
              <a:t> CO2 excretion </a:t>
            </a:r>
          </a:p>
          <a:p>
            <a:pPr lvl="1"/>
            <a:r>
              <a:rPr lang="en-GB" b="1" dirty="0">
                <a:solidFill>
                  <a:srgbClr val="C00000"/>
                </a:solidFill>
              </a:rPr>
              <a:t>Pco2 </a:t>
            </a:r>
            <a:r>
              <a:rPr lang="en-GB" b="1" dirty="0">
                <a:solidFill>
                  <a:srgbClr val="C00000"/>
                </a:solidFill>
                <a:latin typeface="Arial Narrow" panose="020B0606020202030204" pitchFamily="34" charset="0"/>
              </a:rPr>
              <a:t>↓</a:t>
            </a:r>
            <a:r>
              <a:rPr lang="en-GB" b="1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  <a:latin typeface="Arial Narrow" panose="020B0606020202030204" pitchFamily="34" charset="0"/>
              </a:rPr>
              <a:t>↓ </a:t>
            </a:r>
            <a:r>
              <a:rPr lang="en-GB" b="1" dirty="0">
                <a:solidFill>
                  <a:srgbClr val="C00000"/>
                </a:solidFill>
              </a:rPr>
              <a:t>alveolar ventilation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887" y="2988245"/>
            <a:ext cx="48482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Respiratory Membrane and Gas </a:t>
            </a:r>
            <a:r>
              <a:rPr lang="en-GB" dirty="0" smtClean="0"/>
              <a:t>Diffusion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8444191" cy="53930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1</a:t>
            </a:r>
            <a:r>
              <a:rPr lang="en-GB" b="1" dirty="0">
                <a:solidFill>
                  <a:schemeClr val="accent2"/>
                </a:solidFill>
              </a:rPr>
              <a:t>. Respiratory Unit: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Composed of </a:t>
            </a:r>
            <a:r>
              <a:rPr lang="en-GB" sz="2000" b="1" dirty="0"/>
              <a:t>respiratory bronchiole, alveolar ducts, atria, and alveoli.</a:t>
            </a:r>
          </a:p>
          <a:p>
            <a:pPr lvl="1"/>
            <a:r>
              <a:rPr lang="en-GB" sz="2000" dirty="0"/>
              <a:t>About </a:t>
            </a:r>
            <a:r>
              <a:rPr lang="en-GB" sz="2000" b="1" dirty="0"/>
              <a:t>300 million alveoli in the lungs, forming a respiratory lobule.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2. Respiratory Membrane:</a:t>
            </a:r>
            <a:endParaRPr lang="en-GB" dirty="0" smtClean="0">
              <a:solidFill>
                <a:schemeClr val="accent2"/>
              </a:solidFill>
            </a:endParaRPr>
          </a:p>
          <a:p>
            <a:pPr lvl="1"/>
            <a:r>
              <a:rPr lang="en-GB" sz="2000" dirty="0" smtClean="0"/>
              <a:t>Comprises </a:t>
            </a:r>
            <a:r>
              <a:rPr lang="en-GB" sz="2000" b="1" dirty="0" smtClean="0"/>
              <a:t>alveolar fluid, alveolar epithelium, basement membranes, interstitial space, and capillary endothelium.</a:t>
            </a:r>
          </a:p>
          <a:p>
            <a:pPr lvl="1"/>
            <a:r>
              <a:rPr lang="en-GB" sz="2000" dirty="0" smtClean="0"/>
              <a:t>Ultrastructure shows thinness </a:t>
            </a:r>
            <a:r>
              <a:rPr lang="en-GB" sz="2000" b="1" dirty="0" smtClean="0"/>
              <a:t>(0.2-0.6 micrometers) and extensive surface area.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3. Factors Affecting Gas Diffusion:</a:t>
            </a:r>
            <a:endParaRPr lang="en-GB" dirty="0" smtClean="0">
              <a:solidFill>
                <a:schemeClr val="accent2"/>
              </a:solidFill>
            </a:endParaRPr>
          </a:p>
          <a:p>
            <a:pPr lvl="1"/>
            <a:r>
              <a:rPr lang="en-GB" sz="2000" b="1" dirty="0" smtClean="0"/>
              <a:t>Thickness, surface area, diffusion coefficient, and partial pressure difference influence diffusion.</a:t>
            </a:r>
          </a:p>
          <a:p>
            <a:pPr lvl="1"/>
            <a:r>
              <a:rPr lang="en-GB" sz="2000" dirty="0" smtClean="0"/>
              <a:t>Diseases causing membrane </a:t>
            </a:r>
            <a:r>
              <a:rPr lang="en-GB" sz="2000" b="1" dirty="0" smtClean="0"/>
              <a:t>thickening or surface area reduction impede gas exchange.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433" y="1328379"/>
            <a:ext cx="3836567" cy="531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1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Respiratory Membrane and Gas Diffusion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553520" cy="4351338"/>
          </a:xfrm>
        </p:spPr>
        <p:txBody>
          <a:bodyPr>
            <a:normAutofit/>
          </a:bodyPr>
          <a:lstStyle/>
          <a:p>
            <a:r>
              <a:rPr lang="en-GB" sz="2000" dirty="0" smtClean="0"/>
              <a:t>Following are </a:t>
            </a:r>
            <a:r>
              <a:rPr lang="en-GB" sz="2000" b="1" dirty="0" smtClean="0"/>
              <a:t>different </a:t>
            </a:r>
            <a:r>
              <a:rPr lang="en-GB" sz="2000" b="1" dirty="0"/>
              <a:t>layers </a:t>
            </a:r>
            <a:r>
              <a:rPr lang="en-GB" sz="2000" dirty="0"/>
              <a:t>of the </a:t>
            </a:r>
            <a:r>
              <a:rPr lang="en-GB" sz="2000" b="1" dirty="0"/>
              <a:t>respiratory </a:t>
            </a:r>
            <a:r>
              <a:rPr lang="en-GB" sz="2000" b="1" dirty="0" smtClean="0"/>
              <a:t>membrane: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A </a:t>
            </a:r>
            <a:r>
              <a:rPr lang="en-GB" sz="2000" b="1" dirty="0"/>
              <a:t>layer of fluid containing surfactant that lines the </a:t>
            </a:r>
            <a:r>
              <a:rPr lang="en-GB" sz="2000" b="1" dirty="0" smtClean="0"/>
              <a:t>alveolus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The </a:t>
            </a:r>
            <a:r>
              <a:rPr lang="en-GB" sz="2000" b="1" dirty="0"/>
              <a:t>alveolar epithelium, composed of thin epithelial cells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An </a:t>
            </a:r>
            <a:r>
              <a:rPr lang="en-GB" sz="2000" b="1" dirty="0"/>
              <a:t>epithelial basement membrane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A </a:t>
            </a:r>
            <a:r>
              <a:rPr lang="en-GB" sz="2000" b="1" dirty="0"/>
              <a:t>thin interstitial space </a:t>
            </a:r>
            <a:r>
              <a:rPr lang="en-GB" sz="2000" b="1" dirty="0" smtClean="0"/>
              <a:t>b/w alveolar epithelium </a:t>
            </a:r>
            <a:r>
              <a:rPr lang="en-GB" sz="2000" b="1" dirty="0"/>
              <a:t>and capillary </a:t>
            </a:r>
            <a:r>
              <a:rPr lang="en-GB" sz="2000" b="1" dirty="0" smtClean="0"/>
              <a:t>membrane.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A </a:t>
            </a:r>
            <a:r>
              <a:rPr lang="en-GB" sz="2000" b="1" dirty="0"/>
              <a:t>capillary basement membrane </a:t>
            </a:r>
            <a:endParaRPr lang="en-GB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The </a:t>
            </a:r>
            <a:r>
              <a:rPr lang="en-GB" sz="2000" b="1" dirty="0"/>
              <a:t>capillary endothelial membrane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1720" y="1344095"/>
            <a:ext cx="3800280" cy="531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Diffusing Capacity of Respiratory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379"/>
            <a:ext cx="8150815" cy="5393094"/>
          </a:xfrm>
        </p:spPr>
        <p:txBody>
          <a:bodyPr>
            <a:normAutofit fontScale="92500" lnSpcReduction="20000"/>
          </a:bodyPr>
          <a:lstStyle/>
          <a:p>
            <a:r>
              <a:rPr lang="en-GB" sz="2200" dirty="0" smtClean="0"/>
              <a:t>Diffusing capacity is defined as; </a:t>
            </a:r>
            <a:r>
              <a:rPr lang="en-GB" sz="2200" b="1" i="1" dirty="0" smtClean="0">
                <a:solidFill>
                  <a:srgbClr val="C00000"/>
                </a:solidFill>
              </a:rPr>
              <a:t>the volume </a:t>
            </a:r>
            <a:r>
              <a:rPr lang="en-GB" sz="2200" b="1" i="1" dirty="0">
                <a:solidFill>
                  <a:srgbClr val="C00000"/>
                </a:solidFill>
              </a:rPr>
              <a:t>of a gas that will diffuse through the membrane each minute for a partial pressure difference of 1 mm Hg. </a:t>
            </a:r>
            <a:endParaRPr lang="en-GB" sz="2200" b="1" i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1</a:t>
            </a:r>
            <a:r>
              <a:rPr lang="en-GB" b="1" dirty="0">
                <a:solidFill>
                  <a:schemeClr val="accent2"/>
                </a:solidFill>
              </a:rPr>
              <a:t>. </a:t>
            </a:r>
            <a:r>
              <a:rPr lang="en-GB" b="1" dirty="0" smtClean="0">
                <a:solidFill>
                  <a:schemeClr val="accent2"/>
                </a:solidFill>
              </a:rPr>
              <a:t>Oxygen </a:t>
            </a:r>
            <a:r>
              <a:rPr lang="en-GB" b="1" dirty="0">
                <a:solidFill>
                  <a:schemeClr val="accent2"/>
                </a:solidFill>
              </a:rPr>
              <a:t>Diffusing Capacity: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Under resting conditions, averages </a:t>
            </a:r>
            <a:r>
              <a:rPr lang="en-GB" sz="2000" b="1" dirty="0"/>
              <a:t>21 ml/min per mm Hg.</a:t>
            </a:r>
          </a:p>
          <a:p>
            <a:pPr lvl="1"/>
            <a:r>
              <a:rPr lang="en-GB" sz="2000" b="1" dirty="0"/>
              <a:t>Increased during exercise due to factors like increased capillary surface area.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2</a:t>
            </a:r>
            <a:r>
              <a:rPr lang="en-GB" b="1" dirty="0">
                <a:solidFill>
                  <a:schemeClr val="accent2"/>
                </a:solidFill>
              </a:rPr>
              <a:t>. Carbon Dioxide Diffusing Capacity: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b="1" dirty="0"/>
              <a:t>Not precisely measured </a:t>
            </a:r>
            <a:r>
              <a:rPr lang="en-GB" sz="2000" dirty="0"/>
              <a:t>but expected to be higher than oxygen </a:t>
            </a:r>
            <a:r>
              <a:rPr lang="en-GB" sz="2000" b="1" dirty="0"/>
              <a:t>due to higher diffusion coefficient.</a:t>
            </a:r>
          </a:p>
          <a:p>
            <a:pPr lvl="1"/>
            <a:r>
              <a:rPr lang="en-GB" sz="2000" dirty="0"/>
              <a:t>Predicted values show </a:t>
            </a:r>
            <a:r>
              <a:rPr lang="en-GB" sz="2000" b="1" dirty="0"/>
              <a:t>increased diffusing capacity during exercise.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3</a:t>
            </a:r>
            <a:r>
              <a:rPr lang="en-GB" b="1" dirty="0">
                <a:solidFill>
                  <a:schemeClr val="accent2"/>
                </a:solidFill>
              </a:rPr>
              <a:t>. Comparison of Gas Diffusing Capacities: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Carbon dioxide has a </a:t>
            </a:r>
            <a:r>
              <a:rPr lang="en-GB" sz="2000" b="1" dirty="0"/>
              <a:t>much higher diffusing capacity than oxygen.</a:t>
            </a:r>
          </a:p>
          <a:p>
            <a:pPr lvl="1"/>
            <a:r>
              <a:rPr lang="en-GB" sz="2000" b="1" dirty="0"/>
              <a:t>Exercise increases diffusing capacity for all gases, </a:t>
            </a:r>
            <a:r>
              <a:rPr lang="en-GB" sz="2000" dirty="0"/>
              <a:t>aiding respiratory exchange during strenuous activities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415" y="1441270"/>
            <a:ext cx="3812585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4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3459"/>
          <a:stretch/>
        </p:blipFill>
        <p:spPr>
          <a:xfrm>
            <a:off x="741871" y="1330770"/>
            <a:ext cx="5960854" cy="5355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1079" y="2581925"/>
            <a:ext cx="4403186" cy="2852737"/>
          </a:xfrm>
        </p:spPr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Transport of Respiratory Gases</a:t>
            </a:r>
            <a:endParaRPr lang="en-GB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 of Respiratory Gases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Oxygen </a:t>
            </a:r>
            <a:r>
              <a:rPr lang="en-GB" dirty="0"/>
              <a:t>(O2) moves from the alveoli into pulmonary blood and combines with </a:t>
            </a:r>
            <a:r>
              <a:rPr lang="en-GB" b="1" dirty="0"/>
              <a:t>hemoglobin.</a:t>
            </a:r>
          </a:p>
          <a:p>
            <a:endParaRPr lang="en-GB" dirty="0" smtClean="0"/>
          </a:p>
          <a:p>
            <a:r>
              <a:rPr lang="en-GB" dirty="0" smtClean="0"/>
              <a:t>Hemoglobin </a:t>
            </a:r>
            <a:r>
              <a:rPr lang="en-GB" dirty="0"/>
              <a:t>in </a:t>
            </a:r>
            <a:r>
              <a:rPr lang="en-GB" b="1" dirty="0"/>
              <a:t>red blood cells </a:t>
            </a:r>
            <a:r>
              <a:rPr lang="en-GB" dirty="0"/>
              <a:t>enables </a:t>
            </a:r>
            <a:r>
              <a:rPr lang="en-GB" b="1" dirty="0"/>
              <a:t>transport of </a:t>
            </a:r>
            <a:r>
              <a:rPr lang="en-GB" b="1" dirty="0" smtClean="0"/>
              <a:t>O2 30-100x more </a:t>
            </a:r>
            <a:r>
              <a:rPr lang="en-GB" dirty="0"/>
              <a:t>than dissolved O2 in blood water.</a:t>
            </a:r>
          </a:p>
          <a:p>
            <a:endParaRPr lang="en-GB" dirty="0" smtClean="0"/>
          </a:p>
          <a:p>
            <a:r>
              <a:rPr lang="en-GB" dirty="0" smtClean="0"/>
              <a:t>In </a:t>
            </a:r>
            <a:r>
              <a:rPr lang="en-GB" dirty="0"/>
              <a:t>tissue cells, </a:t>
            </a:r>
            <a:r>
              <a:rPr lang="en-GB" b="1" dirty="0"/>
              <a:t>O2 reacts with foodstuffs to produce carbon dioxide (CO2).</a:t>
            </a:r>
          </a:p>
          <a:p>
            <a:endParaRPr lang="en-GB" dirty="0" smtClean="0"/>
          </a:p>
          <a:p>
            <a:r>
              <a:rPr lang="en-GB" b="1" dirty="0" smtClean="0"/>
              <a:t>CO2 </a:t>
            </a:r>
            <a:r>
              <a:rPr lang="en-GB" b="1" dirty="0"/>
              <a:t>enters tissue capillaries </a:t>
            </a:r>
            <a:r>
              <a:rPr lang="en-GB" dirty="0"/>
              <a:t>and is carried back to the lungs.</a:t>
            </a:r>
          </a:p>
          <a:p>
            <a:endParaRPr lang="en-GB" dirty="0" smtClean="0"/>
          </a:p>
          <a:p>
            <a:r>
              <a:rPr lang="en-GB" dirty="0" smtClean="0"/>
              <a:t>CO2</a:t>
            </a:r>
            <a:r>
              <a:rPr lang="en-GB" dirty="0"/>
              <a:t>, like O2, combines with substances in the blood to </a:t>
            </a:r>
            <a:r>
              <a:rPr lang="en-GB" b="1" dirty="0"/>
              <a:t>increase CO2 transport by 15- to 20-fold.</a:t>
            </a:r>
          </a:p>
        </p:txBody>
      </p:sp>
    </p:spTree>
    <p:extLst>
      <p:ext uri="{BB962C8B-B14F-4D97-AF65-F5344CB8AC3E}">
        <p14:creationId xmlns:p14="http://schemas.microsoft.com/office/powerpoint/2010/main" val="12961273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of Respiratory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/>
              <a:t>movement of gases from one point to another occurs through </a:t>
            </a:r>
            <a:r>
              <a:rPr lang="en-GB" b="1" dirty="0"/>
              <a:t>diffusion, </a:t>
            </a:r>
            <a:r>
              <a:rPr lang="en-GB" dirty="0"/>
              <a:t>driven by a </a:t>
            </a:r>
            <a:r>
              <a:rPr lang="en-GB" b="1" dirty="0"/>
              <a:t>difference in partial pressure</a:t>
            </a:r>
            <a:r>
              <a:rPr lang="en-GB" dirty="0"/>
              <a:t> between these </a:t>
            </a:r>
            <a:r>
              <a:rPr lang="en-GB" dirty="0" smtClean="0"/>
              <a:t>points.</a:t>
            </a:r>
          </a:p>
          <a:p>
            <a:r>
              <a:rPr lang="en-GB" dirty="0" smtClean="0"/>
              <a:t>O2 </a:t>
            </a:r>
            <a:r>
              <a:rPr lang="en-GB" dirty="0"/>
              <a:t>diffuses from the alveoli into pulmonary capillary blood due to higher oxygen partial pressure (Po2) in the alveoli compared to the blood.</a:t>
            </a:r>
          </a:p>
          <a:p>
            <a:r>
              <a:rPr lang="en-GB" dirty="0" smtClean="0"/>
              <a:t>In </a:t>
            </a:r>
            <a:r>
              <a:rPr lang="en-GB" dirty="0"/>
              <a:t>body tissues, higher Po2 in capillary blood compared to tissues causes O2 to diffuse into surrounding cells.</a:t>
            </a:r>
          </a:p>
          <a:p>
            <a:endParaRPr lang="en-GB" dirty="0" smtClean="0"/>
          </a:p>
          <a:p>
            <a:r>
              <a:rPr lang="en-GB" dirty="0" smtClean="0"/>
              <a:t>As </a:t>
            </a:r>
            <a:r>
              <a:rPr lang="en-GB" dirty="0"/>
              <a:t>cells metabolize O2 to form CO2, </a:t>
            </a:r>
            <a:r>
              <a:rPr lang="en-GB" b="1" dirty="0"/>
              <a:t>intracellular CO2 partial pressure (Pco2) increases, causing CO2 to diffuse into tissue capillaries.</a:t>
            </a:r>
          </a:p>
          <a:p>
            <a:r>
              <a:rPr lang="en-GB" dirty="0" smtClean="0"/>
              <a:t>After </a:t>
            </a:r>
            <a:r>
              <a:rPr lang="en-GB" dirty="0"/>
              <a:t>blood flows to the lungs, </a:t>
            </a:r>
            <a:r>
              <a:rPr lang="en-GB" b="1" dirty="0"/>
              <a:t>CO2 diffuses from blood into alveoli as Pco2 in pulmonary capillary blood </a:t>
            </a:r>
            <a:r>
              <a:rPr lang="en-GB" dirty="0"/>
              <a:t>is higher than in the alveoli.</a:t>
            </a:r>
          </a:p>
          <a:p>
            <a:endParaRPr lang="en-GB" dirty="0" smtClean="0"/>
          </a:p>
          <a:p>
            <a:r>
              <a:rPr lang="en-GB" dirty="0" smtClean="0"/>
              <a:t>Transport </a:t>
            </a:r>
            <a:r>
              <a:rPr lang="en-GB" dirty="0"/>
              <a:t>of O2 and CO2 by blood relies on </a:t>
            </a:r>
            <a:r>
              <a:rPr lang="en-GB" b="1" dirty="0"/>
              <a:t>both diffusion and blood flow.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6170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Diffusion of O2 from Alveoli to Pulmonary Capillary Blood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025677" cy="4351338"/>
          </a:xfrm>
        </p:spPr>
        <p:txBody>
          <a:bodyPr>
            <a:normAutofit/>
          </a:bodyPr>
          <a:lstStyle/>
          <a:p>
            <a:r>
              <a:rPr lang="en-GB" sz="2000" b="1" dirty="0"/>
              <a:t>Alveolar O2 Partial Pressure (Po2):</a:t>
            </a:r>
            <a:r>
              <a:rPr lang="en-GB" sz="2000" dirty="0"/>
              <a:t> Averages 104 mm Hg </a:t>
            </a:r>
          </a:p>
          <a:p>
            <a:r>
              <a:rPr lang="en-GB" sz="2000" b="1" dirty="0"/>
              <a:t>Venous Blood O2 Partial Pressure (Po2):</a:t>
            </a:r>
            <a:r>
              <a:rPr lang="en-GB" sz="2000" dirty="0"/>
              <a:t> Averages 40 mm Hg </a:t>
            </a:r>
            <a:endParaRPr lang="en-GB" sz="2000" dirty="0" smtClean="0"/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Initial </a:t>
            </a:r>
            <a:r>
              <a:rPr lang="en-GB" b="1" dirty="0">
                <a:solidFill>
                  <a:schemeClr val="accent2"/>
                </a:solidFill>
              </a:rPr>
              <a:t>Pressure Difference for O2 Diffusion: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sz="2000" b="1" dirty="0" smtClean="0"/>
              <a:t>Initial </a:t>
            </a:r>
            <a:r>
              <a:rPr lang="en-GB" sz="2000" b="1" dirty="0"/>
              <a:t>pressure difference = Alveolar Po2 - Venous Blood Po2</a:t>
            </a:r>
          </a:p>
          <a:p>
            <a:r>
              <a:rPr lang="en-GB" sz="2000" dirty="0"/>
              <a:t>Initial pressure difference = 104 mm Hg - 40 mm Hg</a:t>
            </a:r>
          </a:p>
          <a:p>
            <a:r>
              <a:rPr lang="en-GB" sz="2000" dirty="0"/>
              <a:t>Initial pressure difference = </a:t>
            </a:r>
            <a:r>
              <a:rPr lang="en-GB" sz="2000" b="1" dirty="0"/>
              <a:t>64 mm Hg</a:t>
            </a:r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63877" y="1825625"/>
            <a:ext cx="424815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47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 of O2 in Arterial Blood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Oxygenation in Alveolar Capillaries:</a:t>
            </a:r>
            <a:endParaRPr lang="en-GB" dirty="0"/>
          </a:p>
          <a:p>
            <a:pPr lvl="1"/>
            <a:r>
              <a:rPr lang="en-GB" b="1" dirty="0"/>
              <a:t>About 98% of the blood </a:t>
            </a:r>
            <a:r>
              <a:rPr lang="en-GB" dirty="0"/>
              <a:t>entering the left atrium from the lungs has passed through alveolar capillaries, where it becomes oxygenated up to a </a:t>
            </a:r>
            <a:r>
              <a:rPr lang="en-GB" b="1" dirty="0"/>
              <a:t>Po2 of </a:t>
            </a:r>
            <a:r>
              <a:rPr lang="en-GB" b="1" dirty="0" smtClean="0"/>
              <a:t>approx. </a:t>
            </a:r>
            <a:r>
              <a:rPr lang="en-GB" b="1" dirty="0"/>
              <a:t>104 mm Hg.</a:t>
            </a:r>
          </a:p>
          <a:p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Shunt </a:t>
            </a:r>
            <a:r>
              <a:rPr lang="en-GB" b="1" dirty="0"/>
              <a:t>Flow (Bronchial Circulation):</a:t>
            </a:r>
            <a:endParaRPr lang="en-GB" dirty="0"/>
          </a:p>
          <a:p>
            <a:pPr lvl="1"/>
            <a:r>
              <a:rPr lang="en-GB" dirty="0"/>
              <a:t>The remaining </a:t>
            </a:r>
            <a:r>
              <a:rPr lang="en-GB" b="1" dirty="0"/>
              <a:t>2% of blood has bypassed the gas exchange areas (alveoli) </a:t>
            </a:r>
            <a:r>
              <a:rPr lang="en-GB" dirty="0"/>
              <a:t>and instead flows through the </a:t>
            </a:r>
            <a:r>
              <a:rPr lang="en-GB" b="1" dirty="0"/>
              <a:t>bronchial circulation, </a:t>
            </a:r>
            <a:r>
              <a:rPr lang="en-GB" dirty="0"/>
              <a:t>which supplies deep lung tissues and is not exposed to air. </a:t>
            </a:r>
            <a:endParaRPr lang="en-GB" dirty="0" smtClean="0"/>
          </a:p>
          <a:p>
            <a:pPr lvl="1"/>
            <a:r>
              <a:rPr lang="en-GB" dirty="0" smtClean="0"/>
              <a:t>This </a:t>
            </a:r>
            <a:r>
              <a:rPr lang="en-GB" dirty="0"/>
              <a:t>blood has a </a:t>
            </a:r>
            <a:r>
              <a:rPr lang="en-GB" b="1" dirty="0"/>
              <a:t>lower </a:t>
            </a:r>
            <a:r>
              <a:rPr lang="en-GB" b="1" dirty="0" smtClean="0"/>
              <a:t>Po2 (approx. 40 mm Hg), </a:t>
            </a:r>
            <a:r>
              <a:rPr lang="en-GB" dirty="0"/>
              <a:t>similar to normal systemic venous blood.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Venous </a:t>
            </a:r>
            <a:r>
              <a:rPr lang="en-GB" b="1" dirty="0"/>
              <a:t>Admixture of Blood:</a:t>
            </a:r>
            <a:endParaRPr lang="en-GB" dirty="0"/>
          </a:p>
          <a:p>
            <a:pPr lvl="1"/>
            <a:r>
              <a:rPr lang="en-GB" dirty="0"/>
              <a:t>Upon leaving the lungs, the </a:t>
            </a:r>
            <a:r>
              <a:rPr lang="en-GB" b="1" dirty="0"/>
              <a:t>oxygenated blood from alveolar capillaries mixes with the deoxygenated "shunt" blood from the bronchial circulation </a:t>
            </a:r>
            <a:r>
              <a:rPr lang="en-GB" dirty="0"/>
              <a:t>in the pulmonary veins.</a:t>
            </a:r>
          </a:p>
          <a:p>
            <a:pPr lvl="1"/>
            <a:r>
              <a:rPr lang="en-GB" dirty="0"/>
              <a:t>This </a:t>
            </a:r>
            <a:r>
              <a:rPr lang="en-GB" b="1" dirty="0"/>
              <a:t>mixing (venous admixture) </a:t>
            </a:r>
            <a:r>
              <a:rPr lang="en-GB" dirty="0"/>
              <a:t>causes the overall Po2 of the blood entering the left heart and subsequently pumped into the aorta to </a:t>
            </a:r>
            <a:r>
              <a:rPr lang="en-GB" b="1" dirty="0"/>
              <a:t>decrease to about 95 mm Hg.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63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of O2 in Arterial Blood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607025" cy="4351338"/>
          </a:xfrm>
        </p:spPr>
        <p:txBody>
          <a:bodyPr/>
          <a:lstStyle/>
          <a:p>
            <a:r>
              <a:rPr lang="en-GB" sz="2000" dirty="0"/>
              <a:t>The presence of shunt flow (deoxygenated blood from bronchial circulation) </a:t>
            </a:r>
            <a:r>
              <a:rPr lang="en-GB" sz="2000" b="1" dirty="0"/>
              <a:t>lowers the overall oxygen content of blood leaving the lungs </a:t>
            </a:r>
            <a:r>
              <a:rPr lang="en-GB" sz="2000" dirty="0"/>
              <a:t>compared to fully oxygenated blood from alveolar capillaries.</a:t>
            </a:r>
          </a:p>
          <a:p>
            <a:endParaRPr lang="en-GB" sz="2000" dirty="0" smtClean="0"/>
          </a:p>
          <a:p>
            <a:r>
              <a:rPr lang="en-GB" sz="2000" dirty="0" smtClean="0"/>
              <a:t>The </a:t>
            </a:r>
            <a:r>
              <a:rPr lang="en-GB" sz="2000" b="1" dirty="0"/>
              <a:t>combined blood in the pulmonary veins results in a reduced Po2 (~95 mm Hg)</a:t>
            </a:r>
            <a:r>
              <a:rPr lang="en-GB" sz="2000" dirty="0"/>
              <a:t> compared to the Po2 of blood specifically from alveolar capillaries (~104 mm Hg).</a:t>
            </a:r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45225" y="2439194"/>
            <a:ext cx="461962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36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Diffusion of O2 from Peripheral Capillary Blood to Tissues Fluid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b="1" dirty="0"/>
              <a:t>Arterial Blood Po2 in </a:t>
            </a:r>
            <a:r>
              <a:rPr lang="en-GB" sz="2200" b="1" dirty="0" smtClean="0"/>
              <a:t>Peripheral Capillaries:</a:t>
            </a:r>
            <a:r>
              <a:rPr lang="en-GB" sz="2200" dirty="0"/>
              <a:t> </a:t>
            </a:r>
            <a:r>
              <a:rPr lang="en-GB" sz="2200" dirty="0" smtClean="0"/>
              <a:t>Po2 </a:t>
            </a:r>
            <a:r>
              <a:rPr lang="en-GB" sz="2200" dirty="0"/>
              <a:t>of </a:t>
            </a:r>
            <a:r>
              <a:rPr lang="en-GB" sz="2200" b="1" dirty="0"/>
              <a:t>95 mm </a:t>
            </a:r>
            <a:r>
              <a:rPr lang="en-GB" sz="2200" b="1" dirty="0" smtClean="0"/>
              <a:t>Hg</a:t>
            </a:r>
          </a:p>
          <a:p>
            <a:r>
              <a:rPr lang="en-GB" sz="2200" b="1" dirty="0"/>
              <a:t>Interstitial Fluid </a:t>
            </a:r>
            <a:r>
              <a:rPr lang="en-GB" sz="2200" b="1" dirty="0" smtClean="0"/>
              <a:t>Po2:</a:t>
            </a:r>
            <a:r>
              <a:rPr lang="en-GB" sz="2200" dirty="0"/>
              <a:t> </a:t>
            </a:r>
            <a:r>
              <a:rPr lang="en-GB" sz="2200" dirty="0" smtClean="0"/>
              <a:t>Po2</a:t>
            </a:r>
            <a:r>
              <a:rPr lang="en-GB" sz="2200" dirty="0"/>
              <a:t>, averaging around </a:t>
            </a:r>
            <a:r>
              <a:rPr lang="en-GB" sz="2200" b="1" dirty="0"/>
              <a:t>40 mm </a:t>
            </a:r>
            <a:r>
              <a:rPr lang="en-GB" sz="2200" b="1" dirty="0" smtClean="0"/>
              <a:t>Hg</a:t>
            </a:r>
            <a:endParaRPr lang="en-GB" sz="2200" b="1" dirty="0"/>
          </a:p>
          <a:p>
            <a:endParaRPr lang="en-GB" dirty="0" smtClean="0"/>
          </a:p>
          <a:p>
            <a:r>
              <a:rPr lang="en-GB" b="1" dirty="0"/>
              <a:t>Pressure Difference for Oxygen Diffusion:</a:t>
            </a:r>
            <a:endParaRPr lang="en-GB" dirty="0"/>
          </a:p>
          <a:p>
            <a:pPr lvl="1"/>
            <a:r>
              <a:rPr lang="en-GB" sz="2000" dirty="0"/>
              <a:t>There is a significant pressure difference between the capillary blood (Po2 = 95 mm Hg) and the interstitial fluid (Po2 = 40 mm Hg).</a:t>
            </a:r>
          </a:p>
          <a:p>
            <a:pPr lvl="1"/>
            <a:r>
              <a:rPr lang="en-GB" sz="2000" dirty="0"/>
              <a:t>This </a:t>
            </a:r>
            <a:r>
              <a:rPr lang="en-GB" sz="2000" b="1" dirty="0"/>
              <a:t>large pressure difference drives rapid diffusion of oxygen </a:t>
            </a:r>
            <a:r>
              <a:rPr lang="en-GB" sz="2000" dirty="0"/>
              <a:t>from the capillary blood into the interstitial fluid.</a:t>
            </a:r>
          </a:p>
          <a:p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319462" y="4481454"/>
            <a:ext cx="49434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843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Diffusion of O2 from Peripheral Capillary Blood to </a:t>
            </a:r>
            <a:r>
              <a:rPr lang="en-GB" dirty="0" smtClean="0"/>
              <a:t>Tissue Cells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b="1" dirty="0"/>
              <a:t>intracellular Po2 (oxygen partial pressure) within peripheral tissues </a:t>
            </a:r>
            <a:r>
              <a:rPr lang="en-GB" dirty="0"/>
              <a:t>is typically </a:t>
            </a:r>
            <a:r>
              <a:rPr lang="en-GB" b="1" dirty="0"/>
              <a:t>lower than the Po2 in capillaries due to ongoing cellular oxygen consumption.</a:t>
            </a:r>
          </a:p>
          <a:p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intracellular </a:t>
            </a:r>
            <a:r>
              <a:rPr lang="en-GB" b="1" dirty="0"/>
              <a:t>Po2 ranges from as low as 5 mm Hg to as high as 40 mm Hg, </a:t>
            </a:r>
            <a:r>
              <a:rPr lang="en-GB" dirty="0"/>
              <a:t>with an average of around </a:t>
            </a:r>
            <a:r>
              <a:rPr lang="en-GB" b="1" dirty="0"/>
              <a:t>23 mm Hg</a:t>
            </a:r>
            <a:r>
              <a:rPr lang="en-GB" dirty="0"/>
              <a:t> based on direct measurements in experimental animals.</a:t>
            </a:r>
          </a:p>
          <a:p>
            <a:endParaRPr lang="en-GB" dirty="0" smtClean="0"/>
          </a:p>
          <a:p>
            <a:r>
              <a:rPr lang="en-GB" dirty="0" smtClean="0"/>
              <a:t>Only </a:t>
            </a:r>
            <a:r>
              <a:rPr lang="en-GB" b="1" dirty="0"/>
              <a:t>1 to 3 mm Hg of oxygen pressure</a:t>
            </a:r>
            <a:r>
              <a:rPr lang="en-GB" dirty="0"/>
              <a:t> is typically </a:t>
            </a:r>
            <a:r>
              <a:rPr lang="en-GB" b="1" dirty="0"/>
              <a:t>needed for full support of cellular metabolic activities.</a:t>
            </a:r>
          </a:p>
          <a:p>
            <a:endParaRPr lang="en-GB" dirty="0" smtClean="0"/>
          </a:p>
          <a:p>
            <a:r>
              <a:rPr lang="en-GB" dirty="0" smtClean="0"/>
              <a:t>Therefore</a:t>
            </a:r>
            <a:r>
              <a:rPr lang="en-GB" dirty="0"/>
              <a:t>, an </a:t>
            </a:r>
            <a:r>
              <a:rPr lang="en-GB" b="1" dirty="0"/>
              <a:t>intracellular Po2 of 23 mm Hg</a:t>
            </a:r>
            <a:r>
              <a:rPr lang="en-GB" dirty="0"/>
              <a:t> provides a considerable safety margin, ensuring that cells receive adequate oxygen for their metabolic needs.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6357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Diffusion of CO2 from Peripheral Tissue to Capillary Blood &amp; from </a:t>
            </a:r>
            <a:r>
              <a:rPr lang="en-GB" dirty="0" err="1" smtClean="0"/>
              <a:t>Pul.Cap</a:t>
            </a:r>
            <a:r>
              <a:rPr lang="en-GB" dirty="0" smtClean="0"/>
              <a:t> into Alveoli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CO2 Production and Intracellular Pco2:</a:t>
            </a:r>
            <a:endParaRPr lang="en-GB" dirty="0"/>
          </a:p>
          <a:p>
            <a:pPr lvl="1"/>
            <a:r>
              <a:rPr lang="en-GB" dirty="0"/>
              <a:t>When </a:t>
            </a:r>
            <a:r>
              <a:rPr lang="en-GB" dirty="0" smtClean="0"/>
              <a:t>O2 </a:t>
            </a:r>
            <a:r>
              <a:rPr lang="en-GB" dirty="0"/>
              <a:t>is used by cells in metabolic processes, it is converted to </a:t>
            </a:r>
            <a:r>
              <a:rPr lang="en-GB" dirty="0" smtClean="0"/>
              <a:t>CO2.</a:t>
            </a:r>
            <a:endParaRPr lang="en-GB" dirty="0"/>
          </a:p>
          <a:p>
            <a:pPr lvl="1"/>
            <a:r>
              <a:rPr lang="en-GB" dirty="0"/>
              <a:t>This transformation increases the </a:t>
            </a:r>
            <a:r>
              <a:rPr lang="en-GB" b="1" dirty="0"/>
              <a:t>intracellular </a:t>
            </a:r>
            <a:r>
              <a:rPr lang="en-GB" b="1" dirty="0" smtClean="0"/>
              <a:t>Pco2 ~ around </a:t>
            </a:r>
            <a:r>
              <a:rPr lang="en-GB" b="1" dirty="0"/>
              <a:t>46 mm Hg.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CO2 </a:t>
            </a:r>
            <a:r>
              <a:rPr lang="en-GB" b="1" dirty="0"/>
              <a:t>Diffusion from Cells to Capillaries:</a:t>
            </a:r>
            <a:endParaRPr lang="en-GB" dirty="0"/>
          </a:p>
          <a:p>
            <a:pPr lvl="1"/>
            <a:r>
              <a:rPr lang="en-GB" dirty="0"/>
              <a:t>Due to </a:t>
            </a:r>
            <a:r>
              <a:rPr lang="en-GB" b="1" dirty="0" smtClean="0">
                <a:latin typeface="Arial Narrow" panose="020B0606020202030204" pitchFamily="34" charset="0"/>
              </a:rPr>
              <a:t>↑ </a:t>
            </a:r>
            <a:r>
              <a:rPr lang="en-GB" b="1" dirty="0" smtClean="0"/>
              <a:t>intracellular </a:t>
            </a:r>
            <a:r>
              <a:rPr lang="en-GB" b="1" dirty="0"/>
              <a:t>Pco2, CO2 diffuses from the cells into the nearby capillaries.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CO2 </a:t>
            </a:r>
            <a:r>
              <a:rPr lang="en-GB" b="1" dirty="0"/>
              <a:t>Transport in Blood to Lungs:</a:t>
            </a:r>
            <a:endParaRPr lang="en-GB" dirty="0"/>
          </a:p>
          <a:p>
            <a:pPr lvl="1"/>
            <a:r>
              <a:rPr lang="en-GB" dirty="0"/>
              <a:t>The CO2 carried by the blood in the capillaries is transported to the lungs.</a:t>
            </a:r>
          </a:p>
          <a:p>
            <a:pPr lvl="1"/>
            <a:r>
              <a:rPr lang="en-GB" dirty="0"/>
              <a:t>In the lungs, CO2 diffuses from the pulmonary capillaries into the alveoli and is expelled during expiration.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Comparison </a:t>
            </a:r>
            <a:r>
              <a:rPr lang="en-GB" b="1" dirty="0"/>
              <a:t>of CO2 and O2 Diffusion:</a:t>
            </a:r>
            <a:endParaRPr lang="en-GB" dirty="0"/>
          </a:p>
          <a:p>
            <a:pPr lvl="1"/>
            <a:r>
              <a:rPr lang="en-GB" dirty="0"/>
              <a:t>Unlike oxygen (O2) diffusion, which occurs in the direction opposite to CO2 diffusion, carbon dioxide </a:t>
            </a:r>
            <a:r>
              <a:rPr lang="en-GB" b="1" dirty="0"/>
              <a:t>(CO2) can diffuse much more rapidly—about 20 times faster than O2</a:t>
            </a:r>
            <a:r>
              <a:rPr lang="en-GB" b="1" dirty="0" smtClean="0"/>
              <a:t>.</a:t>
            </a:r>
            <a:r>
              <a:rPr lang="en-GB" dirty="0"/>
              <a:t/>
            </a:r>
            <a:br>
              <a:rPr lang="en-GB" dirty="0"/>
            </a:b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149963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38023" y="1825625"/>
            <a:ext cx="72914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Intracellular Pco2 and Interstitial Pco2: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b="1" dirty="0"/>
              <a:t>Intracellular Pco2: </a:t>
            </a:r>
            <a:r>
              <a:rPr lang="en-GB" sz="2000" dirty="0"/>
              <a:t>46 mm Hg</a:t>
            </a:r>
          </a:p>
          <a:p>
            <a:pPr lvl="1"/>
            <a:r>
              <a:rPr lang="en-GB" sz="2000" b="1" dirty="0"/>
              <a:t>Interstitial Pco2: </a:t>
            </a:r>
            <a:r>
              <a:rPr lang="en-GB" sz="2000" dirty="0"/>
              <a:t>45 mm Hg</a:t>
            </a:r>
          </a:p>
          <a:p>
            <a:pPr lvl="1"/>
            <a:r>
              <a:rPr lang="en-GB" sz="2000" dirty="0"/>
              <a:t>This </a:t>
            </a:r>
            <a:r>
              <a:rPr lang="en-GB" sz="2000" b="1" dirty="0"/>
              <a:t>small pressure differential of 1 mm Hg </a:t>
            </a:r>
            <a:r>
              <a:rPr lang="en-GB" sz="2000" dirty="0"/>
              <a:t>drives CO2 diffusion from cells into the interstitial fluid.</a:t>
            </a:r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Pco2 </a:t>
            </a:r>
            <a:r>
              <a:rPr lang="en-GB" b="1" dirty="0">
                <a:solidFill>
                  <a:schemeClr val="accent2"/>
                </a:solidFill>
              </a:rPr>
              <a:t>in Tissue Capillary Blood: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b="1" dirty="0"/>
              <a:t>Pco2 of arterial blood entering tissues: </a:t>
            </a:r>
            <a:r>
              <a:rPr lang="en-GB" sz="2000" dirty="0"/>
              <a:t>40 mm Hg</a:t>
            </a:r>
          </a:p>
          <a:p>
            <a:pPr lvl="1"/>
            <a:r>
              <a:rPr lang="en-GB" sz="2000" b="1" dirty="0"/>
              <a:t>Pco2 of venous blood leaving tissues: </a:t>
            </a:r>
            <a:r>
              <a:rPr lang="en-GB" sz="2000" dirty="0"/>
              <a:t>45 mm Hg</a:t>
            </a:r>
          </a:p>
          <a:p>
            <a:pPr lvl="1"/>
            <a:r>
              <a:rPr lang="en-GB" sz="2000" dirty="0"/>
              <a:t>The tissue capillary blood equilibrates with the interstitial Pco2 of 45 mm Hg, maintaining a balance.</a:t>
            </a:r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29500" y="3201194"/>
            <a:ext cx="4762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390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Pco2 in Pulmonary Capillary Blood and Alveolar Air: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b="1" dirty="0"/>
              <a:t>Pco2 of arterial blood entering pulmonary capillaries: </a:t>
            </a:r>
            <a:r>
              <a:rPr lang="en-GB" sz="2000" dirty="0"/>
              <a:t>45 mm Hg</a:t>
            </a:r>
          </a:p>
          <a:p>
            <a:pPr lvl="1"/>
            <a:r>
              <a:rPr lang="en-GB" sz="2000" b="1" dirty="0"/>
              <a:t>Pco2 of alveolar air: </a:t>
            </a:r>
            <a:r>
              <a:rPr lang="en-GB" sz="2000" dirty="0"/>
              <a:t>40 mm Hg</a:t>
            </a:r>
          </a:p>
          <a:p>
            <a:pPr lvl="1"/>
            <a:r>
              <a:rPr lang="en-GB" sz="2000" dirty="0"/>
              <a:t>A </a:t>
            </a:r>
            <a:r>
              <a:rPr lang="en-GB" sz="2000" b="1" dirty="0"/>
              <a:t>small pressure difference of 5 mm Hg </a:t>
            </a:r>
            <a:r>
              <a:rPr lang="en-GB" sz="2000" dirty="0"/>
              <a:t>drives CO2 diffusion out of the pulmonary capillaries into the alveoli.</a:t>
            </a:r>
          </a:p>
          <a:p>
            <a:pPr lvl="1"/>
            <a:r>
              <a:rPr lang="en-GB" sz="2000" dirty="0"/>
              <a:t>By one-third of the distance through the pulmonary capillaries, </a:t>
            </a:r>
            <a:r>
              <a:rPr lang="en-GB" sz="2000" b="1" dirty="0"/>
              <a:t>the Pco2 of the blood approaches the alveolar Pco2 of 40 mm Hg </a:t>
            </a:r>
            <a:r>
              <a:rPr lang="en-GB" sz="2000" dirty="0"/>
              <a:t>due to rapid diffusion.</a:t>
            </a:r>
          </a:p>
          <a:p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117" y="3434919"/>
            <a:ext cx="3858883" cy="328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60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3459"/>
          <a:stretch/>
        </p:blipFill>
        <p:spPr>
          <a:xfrm>
            <a:off x="741871" y="1330770"/>
            <a:ext cx="5960854" cy="5355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1079" y="2581925"/>
            <a:ext cx="4403186" cy="2852737"/>
          </a:xfrm>
        </p:spPr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Transport of Respiratory Gases</a:t>
            </a:r>
            <a:endParaRPr lang="en-GB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1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 of Oxygen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 Oxygen is transported from alveoli to the tissue by blood in two forms: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>
                <a:solidFill>
                  <a:schemeClr val="accent2"/>
                </a:solidFill>
              </a:rPr>
              <a:t>As simple physical solution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>
                <a:solidFill>
                  <a:schemeClr val="accent2"/>
                </a:solidFill>
              </a:rPr>
              <a:t>In combination with </a:t>
            </a:r>
            <a:r>
              <a:rPr lang="en-GB" b="1" dirty="0" smtClean="0">
                <a:solidFill>
                  <a:schemeClr val="accent2"/>
                </a:solidFill>
              </a:rPr>
              <a:t>hemoglobin </a:t>
            </a:r>
            <a:r>
              <a:rPr lang="en-GB" b="1" dirty="0" smtClean="0"/>
              <a:t>(</a:t>
            </a:r>
            <a:r>
              <a:rPr lang="en-GB" b="1" dirty="0"/>
              <a:t>30 to 100 </a:t>
            </a:r>
            <a:r>
              <a:rPr lang="en-GB" b="1" dirty="0" smtClean="0"/>
              <a:t>times more)</a:t>
            </a: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6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Transport of O2 as simple </a:t>
            </a:r>
            <a:r>
              <a:rPr lang="en-GB" sz="4000" dirty="0"/>
              <a:t>physical solution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Oxygen dissolves in the </a:t>
            </a:r>
            <a:r>
              <a:rPr lang="en-GB" sz="2000" b="1" dirty="0" smtClean="0"/>
              <a:t>water of plasma </a:t>
            </a:r>
            <a:r>
              <a:rPr lang="en-GB" sz="2000" dirty="0" smtClean="0"/>
              <a:t>and is transported in this </a:t>
            </a:r>
            <a:r>
              <a:rPr lang="en-GB" sz="2000" b="1" dirty="0" smtClean="0"/>
              <a:t>physical form.</a:t>
            </a:r>
          </a:p>
          <a:p>
            <a:r>
              <a:rPr lang="en-GB" sz="2000" dirty="0" smtClean="0"/>
              <a:t>The </a:t>
            </a:r>
            <a:r>
              <a:rPr lang="en-GB" sz="2000" dirty="0"/>
              <a:t>amount of oxygen transported through dissolution is minimal, </a:t>
            </a:r>
            <a:r>
              <a:rPr lang="en-GB" sz="2000" b="1" dirty="0"/>
              <a:t>only 0.3 mL per 100 mL of plasma</a:t>
            </a:r>
            <a:r>
              <a:rPr lang="en-GB" sz="2000" b="1" dirty="0" smtClean="0"/>
              <a:t>.</a:t>
            </a:r>
          </a:p>
          <a:p>
            <a:r>
              <a:rPr lang="en-GB" sz="2000" dirty="0" smtClean="0"/>
              <a:t>This </a:t>
            </a:r>
            <a:r>
              <a:rPr lang="en-GB" sz="2000" dirty="0"/>
              <a:t>dissolved oxygen constitutes </a:t>
            </a:r>
            <a:r>
              <a:rPr lang="en-GB" sz="2000" b="1" dirty="0"/>
              <a:t>approximately 3% of the total oxygen </a:t>
            </a:r>
            <a:r>
              <a:rPr lang="en-GB" sz="2000" dirty="0"/>
              <a:t>in the blood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The </a:t>
            </a:r>
            <a:r>
              <a:rPr lang="en-GB" sz="2000" dirty="0"/>
              <a:t>limited transport through this method is </a:t>
            </a:r>
            <a:r>
              <a:rPr lang="en-GB" sz="2000" b="1" dirty="0"/>
              <a:t>due to the poor solubility of oxygen in the water content of plasma</a:t>
            </a:r>
            <a:r>
              <a:rPr lang="en-GB" sz="2000" b="1" dirty="0" smtClean="0"/>
              <a:t>.</a:t>
            </a:r>
          </a:p>
          <a:p>
            <a:r>
              <a:rPr lang="en-GB" sz="2000" dirty="0" smtClean="0"/>
              <a:t>However</a:t>
            </a:r>
            <a:r>
              <a:rPr lang="en-GB" sz="2000" dirty="0"/>
              <a:t>, this form of oxygen transport gains significance during conditions such as </a:t>
            </a:r>
            <a:r>
              <a:rPr lang="en-GB" sz="2000" b="1" dirty="0"/>
              <a:t>muscular exercise when there is an increased demand for oxygen by the tissues.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427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Transport of </a:t>
            </a:r>
            <a:r>
              <a:rPr lang="en-GB" sz="3600" dirty="0" smtClean="0"/>
              <a:t>O2 in </a:t>
            </a:r>
            <a:r>
              <a:rPr lang="en-GB" sz="3600" dirty="0"/>
              <a:t>combination with </a:t>
            </a:r>
            <a:r>
              <a:rPr lang="en-GB" sz="3600" dirty="0" smtClean="0"/>
              <a:t>hemoglobin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Oxyhemoglobin Formation</a:t>
            </a:r>
            <a:r>
              <a:rPr lang="en-GB" b="1" dirty="0" smtClean="0">
                <a:solidFill>
                  <a:schemeClr val="accent2"/>
                </a:solidFill>
              </a:rPr>
              <a:t>:</a:t>
            </a:r>
            <a:endParaRPr lang="en-GB" dirty="0" smtClean="0"/>
          </a:p>
          <a:p>
            <a:pPr lvl="1"/>
            <a:r>
              <a:rPr lang="en-GB" sz="2000" dirty="0" smtClean="0"/>
              <a:t>Oxygen </a:t>
            </a:r>
            <a:r>
              <a:rPr lang="en-GB" sz="2000" dirty="0"/>
              <a:t>combines with hemoglobin in blood and is </a:t>
            </a:r>
            <a:r>
              <a:rPr lang="en-GB" sz="2000" b="1" dirty="0"/>
              <a:t>transported as oxyhemoglobin. </a:t>
            </a:r>
            <a:endParaRPr lang="en-GB" sz="2000" b="1" dirty="0" smtClean="0"/>
          </a:p>
          <a:p>
            <a:pPr lvl="1"/>
            <a:r>
              <a:rPr lang="en-GB" sz="2000" dirty="0" smtClean="0"/>
              <a:t>Transport </a:t>
            </a:r>
            <a:r>
              <a:rPr lang="en-GB" sz="2000" dirty="0"/>
              <a:t>of oxygen in this form is important because, </a:t>
            </a:r>
            <a:r>
              <a:rPr lang="en-GB" sz="2000" b="1" dirty="0"/>
              <a:t>maximum amount (97%) of oxygen is </a:t>
            </a:r>
            <a:r>
              <a:rPr lang="en-GB" sz="2000" b="1" dirty="0" smtClean="0"/>
              <a:t>transported </a:t>
            </a:r>
            <a:r>
              <a:rPr lang="en-GB" sz="2000" b="1" dirty="0"/>
              <a:t>by this method</a:t>
            </a:r>
            <a:r>
              <a:rPr lang="en-GB" sz="2000" b="1" dirty="0" smtClean="0"/>
              <a:t>.</a:t>
            </a:r>
          </a:p>
          <a:p>
            <a:pPr marL="0" indent="0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accent2"/>
                </a:solidFill>
              </a:rPr>
              <a:t>Oxygenation </a:t>
            </a:r>
            <a:r>
              <a:rPr lang="en-GB" b="1" dirty="0">
                <a:solidFill>
                  <a:schemeClr val="accent2"/>
                </a:solidFill>
              </a:rPr>
              <a:t>of Hemoglobin:</a:t>
            </a:r>
            <a:endParaRPr lang="en-GB" dirty="0">
              <a:solidFill>
                <a:schemeClr val="accent2"/>
              </a:solidFill>
            </a:endParaRPr>
          </a:p>
          <a:p>
            <a:pPr lvl="1"/>
            <a:r>
              <a:rPr lang="en-GB" sz="2000" b="1" dirty="0"/>
              <a:t>Oxygenation</a:t>
            </a:r>
            <a:r>
              <a:rPr lang="en-GB" sz="2000" dirty="0"/>
              <a:t> is a </a:t>
            </a:r>
            <a:r>
              <a:rPr lang="en-GB" sz="2000" b="1" dirty="0"/>
              <a:t>physical combination, not oxidation.</a:t>
            </a:r>
          </a:p>
          <a:p>
            <a:pPr lvl="1"/>
            <a:r>
              <a:rPr lang="en-GB" sz="2000" dirty="0" smtClean="0"/>
              <a:t>Oxygen </a:t>
            </a:r>
            <a:r>
              <a:rPr lang="en-GB" sz="2000" dirty="0"/>
              <a:t>combines with the </a:t>
            </a:r>
            <a:r>
              <a:rPr lang="en-GB" sz="2000" b="1" dirty="0"/>
              <a:t>iron in the heme part of hemoglobin, </a:t>
            </a:r>
            <a:r>
              <a:rPr lang="en-GB" sz="2000" dirty="0"/>
              <a:t>each hemoglobin molecule </a:t>
            </a:r>
            <a:r>
              <a:rPr lang="en-GB" sz="2000" b="1" dirty="0"/>
              <a:t>containing four iron atoms.</a:t>
            </a:r>
          </a:p>
          <a:p>
            <a:pPr lvl="1"/>
            <a:r>
              <a:rPr lang="en-GB" sz="2000" dirty="0"/>
              <a:t>The iron remains in the </a:t>
            </a:r>
            <a:r>
              <a:rPr lang="en-GB" sz="2000" b="1" dirty="0" smtClean="0"/>
              <a:t>ferrous (Fe</a:t>
            </a:r>
            <a:r>
              <a:rPr lang="en-GB" sz="2000" b="1" baseline="30000" dirty="0" smtClean="0"/>
              <a:t>+2</a:t>
            </a:r>
            <a:r>
              <a:rPr lang="en-GB" sz="2000" b="1" dirty="0" smtClean="0"/>
              <a:t>) </a:t>
            </a:r>
            <a:r>
              <a:rPr lang="en-GB" sz="2000" b="1" dirty="0"/>
              <a:t>form after oxygenation, distinguishing it from oxidation</a:t>
            </a:r>
            <a:r>
              <a:rPr lang="en-GB" sz="2000" b="1" dirty="0" smtClean="0"/>
              <a:t>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2729936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2"/>
                </a:solidFill>
              </a:rPr>
              <a:t>Oxygen Carrying Capacity</a:t>
            </a:r>
            <a:r>
              <a:rPr lang="en-GB" sz="2000" b="1" dirty="0" smtClean="0">
                <a:solidFill>
                  <a:schemeClr val="accent2"/>
                </a:solidFill>
              </a:rPr>
              <a:t>:</a:t>
            </a:r>
          </a:p>
          <a:p>
            <a:pPr lvl="1"/>
            <a:r>
              <a:rPr lang="en-GB" sz="2000" dirty="0" smtClean="0"/>
              <a:t>The </a:t>
            </a:r>
            <a:r>
              <a:rPr lang="en-GB" sz="2000" dirty="0"/>
              <a:t>amount of oxygen transported by 1 gram of </a:t>
            </a:r>
            <a:r>
              <a:rPr lang="en-GB" sz="2000" dirty="0" smtClean="0"/>
              <a:t>hemoglobin.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Oxygen carrying capacity of </a:t>
            </a:r>
            <a:r>
              <a:rPr lang="en-GB" sz="2000" b="1" dirty="0"/>
              <a:t>hemoglobin is 1.34 mL/g.</a:t>
            </a:r>
          </a:p>
          <a:p>
            <a:pPr marL="0" indent="0">
              <a:buNone/>
            </a:pPr>
            <a:endParaRPr lang="en-GB" sz="20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chemeClr val="accent2"/>
                </a:solidFill>
              </a:rPr>
              <a:t>Saturation </a:t>
            </a:r>
            <a:r>
              <a:rPr lang="en-GB" sz="2000" b="1" dirty="0">
                <a:solidFill>
                  <a:schemeClr val="accent2"/>
                </a:solidFill>
              </a:rPr>
              <a:t>of Hemoglobin: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Saturation refers to </a:t>
            </a:r>
            <a:r>
              <a:rPr lang="en-GB" sz="2000" b="1" dirty="0"/>
              <a:t>the state when hemoglobin cannot carry more oxygen.</a:t>
            </a:r>
          </a:p>
          <a:p>
            <a:pPr lvl="1"/>
            <a:r>
              <a:rPr lang="en-GB" sz="2000" dirty="0"/>
              <a:t>Saturation depends on the </a:t>
            </a:r>
            <a:r>
              <a:rPr lang="en-GB" sz="2000" b="1" dirty="0"/>
              <a:t>partial pressure of oxygen </a:t>
            </a:r>
            <a:r>
              <a:rPr lang="en-GB" sz="2000" dirty="0"/>
              <a:t>and is explained by the </a:t>
            </a:r>
            <a:r>
              <a:rPr lang="en-GB" sz="2000" b="1" dirty="0"/>
              <a:t>oxygen-hemoglobin dissociation curve.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9479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Oxygen-Hemoglobin Dissociation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2"/>
                </a:solidFill>
              </a:rPr>
              <a:t>Definition: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dirty="0"/>
              <a:t>The oxygen-hemoglobin dissociation curve illustrates the </a:t>
            </a:r>
            <a:r>
              <a:rPr lang="en-GB" sz="2000" b="1" dirty="0"/>
              <a:t>relationship between the partial pressure of oxygen and the percentage saturation of hemoglobin with oxygen. </a:t>
            </a:r>
            <a:endParaRPr lang="en-GB" sz="2000" b="1" dirty="0" smtClean="0"/>
          </a:p>
          <a:p>
            <a:pPr lvl="1"/>
            <a:r>
              <a:rPr lang="en-GB" sz="2000" dirty="0" smtClean="0"/>
              <a:t>It </a:t>
            </a:r>
            <a:r>
              <a:rPr lang="en-GB" sz="2000" dirty="0"/>
              <a:t>elucidates hemoglobin's affinity for oxygen.</a:t>
            </a:r>
          </a:p>
          <a:p>
            <a:pPr lvl="1"/>
            <a:r>
              <a:rPr lang="en-GB" sz="2000" dirty="0"/>
              <a:t>Normally in the blood, </a:t>
            </a:r>
            <a:r>
              <a:rPr lang="en-GB" sz="2000" b="1" dirty="0"/>
              <a:t>hemoglobin is saturated with oxygen only up to 95%. </a:t>
            </a:r>
            <a:endParaRPr lang="en-GB" sz="2000" b="1" dirty="0" smtClean="0"/>
          </a:p>
          <a:p>
            <a:pPr lvl="1"/>
            <a:r>
              <a:rPr lang="en-GB" sz="2000" dirty="0" smtClean="0"/>
              <a:t>Saturation </a:t>
            </a:r>
            <a:r>
              <a:rPr lang="en-GB" sz="2000" dirty="0"/>
              <a:t>of hemoglobin with oxygen depends upon the partial </a:t>
            </a:r>
            <a:r>
              <a:rPr lang="en-GB" sz="2000" dirty="0" smtClean="0"/>
              <a:t>pressure of oxygen. </a:t>
            </a:r>
          </a:p>
          <a:p>
            <a:pPr lvl="1"/>
            <a:r>
              <a:rPr lang="en-GB" sz="2400" b="1" dirty="0" smtClean="0">
                <a:latin typeface="Arial Narrow" panose="020B0606020202030204" pitchFamily="34" charset="0"/>
              </a:rPr>
              <a:t>↑ </a:t>
            </a:r>
            <a:r>
              <a:rPr lang="en-GB" sz="2400" b="1" dirty="0" smtClean="0"/>
              <a:t>Partial </a:t>
            </a:r>
            <a:r>
              <a:rPr lang="en-GB" sz="2400" b="1" dirty="0"/>
              <a:t>pressure of </a:t>
            </a:r>
            <a:r>
              <a:rPr lang="en-GB" sz="2400" b="1" dirty="0" smtClean="0"/>
              <a:t>oxygen </a:t>
            </a:r>
            <a:r>
              <a:rPr lang="en-GB" sz="2400" b="1" dirty="0">
                <a:latin typeface="Arial Narrow" panose="020B0606020202030204" pitchFamily="34" charset="0"/>
              </a:rPr>
              <a:t>↑ </a:t>
            </a:r>
            <a:r>
              <a:rPr lang="en-GB" sz="2400" b="1" dirty="0" smtClean="0"/>
              <a:t>Saturation </a:t>
            </a:r>
            <a:r>
              <a:rPr lang="en-GB" sz="2400" b="1" dirty="0"/>
              <a:t>of hemoglobin with oxygen</a:t>
            </a:r>
            <a:r>
              <a:rPr lang="en-GB" sz="1800" dirty="0"/>
              <a:t> </a:t>
            </a:r>
          </a:p>
          <a:p>
            <a:pPr lvl="1"/>
            <a:endParaRPr lang="en-GB" sz="1800" b="1" dirty="0"/>
          </a:p>
          <a:p>
            <a:pPr lvl="1"/>
            <a:endParaRPr lang="en-GB" sz="1800" b="1" dirty="0" smtClean="0"/>
          </a:p>
          <a:p>
            <a:pPr marL="0" indent="0">
              <a:buNone/>
            </a:pPr>
            <a:r>
              <a:rPr lang="en-GB" sz="2000" b="1" dirty="0" smtClean="0">
                <a:solidFill>
                  <a:schemeClr val="accent2"/>
                </a:solidFill>
              </a:rPr>
              <a:t>Normal </a:t>
            </a:r>
            <a:r>
              <a:rPr lang="en-GB" sz="2000" b="1" dirty="0">
                <a:solidFill>
                  <a:schemeClr val="accent2"/>
                </a:solidFill>
              </a:rPr>
              <a:t>Characteristics:</a:t>
            </a:r>
            <a:endParaRPr lang="en-GB" sz="2000" dirty="0">
              <a:solidFill>
                <a:schemeClr val="accent2"/>
              </a:solidFill>
            </a:endParaRPr>
          </a:p>
          <a:p>
            <a:pPr lvl="1"/>
            <a:r>
              <a:rPr lang="en-GB" sz="2000" b="1" dirty="0"/>
              <a:t>Sigmoid Shape:</a:t>
            </a:r>
            <a:endParaRPr lang="en-GB" sz="2000" dirty="0"/>
          </a:p>
          <a:p>
            <a:pPr lvl="2"/>
            <a:r>
              <a:rPr lang="en-GB" dirty="0"/>
              <a:t>Under normal conditions, the curve has an 'S' shape or sigmoid shape</a:t>
            </a:r>
            <a:r>
              <a:rPr lang="en-GB" dirty="0" smtClean="0"/>
              <a:t>.</a:t>
            </a:r>
          </a:p>
          <a:p>
            <a:pPr lvl="2"/>
            <a:r>
              <a:rPr lang="en-GB" dirty="0"/>
              <a:t>Lower part of the curve indicates </a:t>
            </a:r>
            <a:r>
              <a:rPr lang="en-GB" b="1" dirty="0"/>
              <a:t>dissociation of oxygen from hemoglobin. </a:t>
            </a:r>
            <a:endParaRPr lang="en-GB" b="1" dirty="0" smtClean="0"/>
          </a:p>
          <a:p>
            <a:pPr lvl="2"/>
            <a:r>
              <a:rPr lang="en-GB" dirty="0" smtClean="0"/>
              <a:t>Upper </a:t>
            </a:r>
            <a:r>
              <a:rPr lang="en-GB" dirty="0"/>
              <a:t>part of the curve indicates the </a:t>
            </a:r>
            <a:r>
              <a:rPr lang="en-GB" b="1" dirty="0"/>
              <a:t>uptake of oxygen by hemoglobin depending upon partial pressure of </a:t>
            </a:r>
            <a:r>
              <a:rPr lang="en-GB" b="1" dirty="0" smtClean="0"/>
              <a:t>oxygen.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174253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P50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867525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P50 </a:t>
            </a:r>
            <a:r>
              <a:rPr lang="en-GB" dirty="0"/>
              <a:t>represents the partial pressure of oxygen at which </a:t>
            </a:r>
            <a:r>
              <a:rPr lang="en-GB" b="1" dirty="0"/>
              <a:t>hemoglobin is 50% saturated with oxygen.</a:t>
            </a:r>
          </a:p>
          <a:p>
            <a:endParaRPr lang="en-GB" dirty="0" smtClean="0"/>
          </a:p>
          <a:p>
            <a:r>
              <a:rPr lang="en-GB" dirty="0" smtClean="0"/>
              <a:t>At </a:t>
            </a:r>
            <a:r>
              <a:rPr lang="en-GB" dirty="0"/>
              <a:t>approximately </a:t>
            </a:r>
            <a:r>
              <a:rPr lang="en-GB" b="1" dirty="0"/>
              <a:t>25-27 mm Hg,</a:t>
            </a:r>
            <a:r>
              <a:rPr lang="en-GB" dirty="0"/>
              <a:t> hemoglobin is saturated to </a:t>
            </a:r>
            <a:r>
              <a:rPr lang="en-GB" b="1" dirty="0"/>
              <a:t>about 50%.</a:t>
            </a:r>
          </a:p>
          <a:p>
            <a:endParaRPr lang="en-GB" dirty="0" smtClean="0"/>
          </a:p>
          <a:p>
            <a:r>
              <a:rPr lang="en-GB" dirty="0" smtClean="0"/>
              <a:t>Saturation </a:t>
            </a:r>
            <a:r>
              <a:rPr lang="en-GB" dirty="0"/>
              <a:t>increases to </a:t>
            </a:r>
            <a:r>
              <a:rPr lang="en-GB" b="1" dirty="0"/>
              <a:t>75% at 40 mm Hg </a:t>
            </a:r>
            <a:r>
              <a:rPr lang="en-GB" dirty="0"/>
              <a:t>and reaches </a:t>
            </a:r>
            <a:r>
              <a:rPr lang="en-GB" b="1" dirty="0"/>
              <a:t>95% </a:t>
            </a:r>
            <a:r>
              <a:rPr lang="en-GB" dirty="0"/>
              <a:t>when the partial pressure of oxygen is </a:t>
            </a:r>
            <a:r>
              <a:rPr lang="en-GB" b="1" dirty="0"/>
              <a:t>100 mm Hg.</a:t>
            </a:r>
          </a:p>
          <a:p>
            <a:endParaRPr lang="en-GB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05725" y="1853406"/>
            <a:ext cx="448627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76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Factors Affecting the Curve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Shift to the Right</a:t>
            </a:r>
            <a:r>
              <a:rPr lang="en-GB" dirty="0" smtClean="0"/>
              <a:t>:</a:t>
            </a:r>
          </a:p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Conditions </a:t>
            </a:r>
            <a:r>
              <a:rPr lang="en-GB" b="1" dirty="0"/>
              <a:t>promoting dissociation of oxygen from hemoglobin.</a:t>
            </a:r>
          </a:p>
          <a:p>
            <a:r>
              <a:rPr lang="en-GB" dirty="0"/>
              <a:t>Factors </a:t>
            </a:r>
            <a:r>
              <a:rPr lang="en-GB" dirty="0" smtClean="0"/>
              <a:t>include;</a:t>
            </a:r>
          </a:p>
          <a:p>
            <a:pPr lvl="1"/>
            <a:r>
              <a:rPr lang="en-GB" sz="2000" dirty="0" smtClean="0"/>
              <a:t>Decrease </a:t>
            </a:r>
            <a:r>
              <a:rPr lang="en-GB" sz="2000" dirty="0"/>
              <a:t>in oxygen partial </a:t>
            </a:r>
            <a:r>
              <a:rPr lang="en-GB" sz="2000" dirty="0" smtClean="0"/>
              <a:t>pressure </a:t>
            </a:r>
          </a:p>
          <a:p>
            <a:pPr lvl="1"/>
            <a:r>
              <a:rPr lang="en-GB" sz="2000" dirty="0" smtClean="0"/>
              <a:t>An </a:t>
            </a:r>
            <a:r>
              <a:rPr lang="en-GB" sz="2000" dirty="0"/>
              <a:t>increase in carbon dioxide pressure (Bohr </a:t>
            </a:r>
            <a:r>
              <a:rPr lang="en-GB" sz="2000" dirty="0" smtClean="0"/>
              <a:t>effect)</a:t>
            </a:r>
          </a:p>
          <a:p>
            <a:pPr lvl="1"/>
            <a:r>
              <a:rPr lang="en-GB" sz="2000" dirty="0" smtClean="0"/>
              <a:t>Higher </a:t>
            </a:r>
            <a:r>
              <a:rPr lang="en-GB" sz="2000" dirty="0"/>
              <a:t>hydrogen ion </a:t>
            </a:r>
            <a:r>
              <a:rPr lang="en-GB" sz="2000" dirty="0" smtClean="0"/>
              <a:t>concentration</a:t>
            </a:r>
          </a:p>
          <a:p>
            <a:pPr lvl="1"/>
            <a:r>
              <a:rPr lang="en-GB" sz="2000" dirty="0" smtClean="0"/>
              <a:t>Decreased </a:t>
            </a:r>
            <a:r>
              <a:rPr lang="en-GB" sz="2000" dirty="0"/>
              <a:t>pH (</a:t>
            </a:r>
            <a:r>
              <a:rPr lang="en-GB" sz="2000" dirty="0" smtClean="0"/>
              <a:t>acidity)</a:t>
            </a:r>
          </a:p>
          <a:p>
            <a:pPr lvl="1"/>
            <a:r>
              <a:rPr lang="en-GB" sz="2000" dirty="0" smtClean="0"/>
              <a:t>Elevated </a:t>
            </a:r>
            <a:r>
              <a:rPr lang="en-GB" sz="2000" dirty="0"/>
              <a:t>body </a:t>
            </a:r>
            <a:r>
              <a:rPr lang="en-GB" sz="2000" dirty="0" smtClean="0"/>
              <a:t>temperature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Shift to the Left</a:t>
            </a:r>
            <a:r>
              <a:rPr lang="en-GB" dirty="0" smtClean="0"/>
              <a:t>: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6019800" cy="3684588"/>
          </a:xfrm>
        </p:spPr>
        <p:txBody>
          <a:bodyPr>
            <a:normAutofit/>
          </a:bodyPr>
          <a:lstStyle/>
          <a:p>
            <a:r>
              <a:rPr lang="en-GB" dirty="0" smtClean="0"/>
              <a:t>Conditions </a:t>
            </a:r>
            <a:r>
              <a:rPr lang="en-GB" b="1" dirty="0"/>
              <a:t>favoring association of oxygen with hemoglobin.</a:t>
            </a:r>
          </a:p>
          <a:p>
            <a:r>
              <a:rPr lang="en-GB" dirty="0"/>
              <a:t>Factors </a:t>
            </a:r>
            <a:r>
              <a:rPr lang="en-GB" dirty="0" smtClean="0"/>
              <a:t>include; </a:t>
            </a:r>
          </a:p>
          <a:p>
            <a:pPr lvl="1"/>
            <a:r>
              <a:rPr lang="en-GB" sz="2000" dirty="0" smtClean="0"/>
              <a:t>Fetal blood (has </a:t>
            </a:r>
            <a:r>
              <a:rPr lang="en-GB" sz="2000" dirty="0"/>
              <a:t>a higher affinity for </a:t>
            </a:r>
            <a:r>
              <a:rPr lang="en-GB" sz="2000" dirty="0" smtClean="0"/>
              <a:t>oxygen)</a:t>
            </a:r>
          </a:p>
          <a:p>
            <a:pPr lvl="1"/>
            <a:r>
              <a:rPr lang="en-GB" sz="2000" dirty="0" smtClean="0"/>
              <a:t>Decreased </a:t>
            </a:r>
            <a:r>
              <a:rPr lang="en-GB" sz="2000" dirty="0"/>
              <a:t>hydrogen ion </a:t>
            </a:r>
            <a:r>
              <a:rPr lang="en-GB" sz="2000" dirty="0" smtClean="0"/>
              <a:t>concentration</a:t>
            </a:r>
          </a:p>
          <a:p>
            <a:pPr lvl="1"/>
            <a:r>
              <a:rPr lang="en-GB" sz="2000" dirty="0" smtClean="0"/>
              <a:t>Increased </a:t>
            </a:r>
            <a:r>
              <a:rPr lang="en-GB" sz="2000" dirty="0"/>
              <a:t>pH (alkalinity</a:t>
            </a:r>
            <a:r>
              <a:rPr lang="en-GB" sz="2000" dirty="0" smtClean="0"/>
              <a:t>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392649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 of Carbon dioxide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 Carbon </a:t>
            </a:r>
            <a:r>
              <a:rPr lang="en-GB" sz="2000" dirty="0"/>
              <a:t>dioxide is transported by the blood from cells to the alveoli. </a:t>
            </a:r>
          </a:p>
          <a:p>
            <a:r>
              <a:rPr lang="en-GB" sz="2000" dirty="0"/>
              <a:t> Carbon dioxide is transported in the blood in four ways: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As dissolved form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As carbonic acid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As bicarbonate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As carbamino compounds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765" y="2300515"/>
            <a:ext cx="5758035" cy="431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184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Transport of Dissolved </a:t>
            </a:r>
            <a:r>
              <a:rPr lang="en-GB" dirty="0" smtClean="0"/>
              <a:t>CO2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Co2 diffuses </a:t>
            </a:r>
            <a:r>
              <a:rPr lang="en-GB" sz="2000" dirty="0"/>
              <a:t>into blood and dissolves in the </a:t>
            </a:r>
            <a:r>
              <a:rPr lang="en-GB" sz="2000" dirty="0" smtClean="0"/>
              <a:t>plasma, forming a </a:t>
            </a:r>
            <a:r>
              <a:rPr lang="en-GB" sz="2000" b="1" dirty="0" smtClean="0"/>
              <a:t>simple solution.</a:t>
            </a:r>
            <a:endParaRPr lang="en-GB" sz="2000" b="1" dirty="0"/>
          </a:p>
          <a:p>
            <a:r>
              <a:rPr lang="en-GB" sz="2000" dirty="0" smtClean="0"/>
              <a:t>Only </a:t>
            </a:r>
            <a:r>
              <a:rPr lang="en-GB" sz="2000" b="1" dirty="0" smtClean="0"/>
              <a:t>3 </a:t>
            </a:r>
            <a:r>
              <a:rPr lang="en-GB" sz="2000" b="1" dirty="0"/>
              <a:t>mL/100 mL of plasma of </a:t>
            </a:r>
            <a:r>
              <a:rPr lang="en-GB" sz="2000" b="1" dirty="0" smtClean="0"/>
              <a:t>CO2 </a:t>
            </a:r>
            <a:r>
              <a:rPr lang="en-GB" sz="2000" dirty="0" smtClean="0"/>
              <a:t>is </a:t>
            </a:r>
            <a:r>
              <a:rPr lang="en-GB" sz="2000" dirty="0"/>
              <a:t>transported as dissolved state. </a:t>
            </a:r>
            <a:endParaRPr lang="en-GB" sz="2000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is about </a:t>
            </a:r>
            <a:r>
              <a:rPr lang="en-GB" sz="2000" b="1" dirty="0"/>
              <a:t>7% of total carbon dioxide </a:t>
            </a:r>
            <a:r>
              <a:rPr lang="en-GB" sz="2000" dirty="0"/>
              <a:t>in the blood.</a:t>
            </a:r>
            <a:endParaRPr lang="en-GB" sz="2000" dirty="0" smtClean="0"/>
          </a:p>
          <a:p>
            <a:endParaRPr lang="en-GB" sz="2000" dirty="0"/>
          </a:p>
          <a:p>
            <a:pPr marL="0" indent="0">
              <a:buNone/>
            </a:pPr>
            <a:r>
              <a:rPr lang="en-GB" sz="3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Transport of CO2 as Carbonic acid</a:t>
            </a:r>
            <a:endParaRPr lang="en-GB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2000" dirty="0"/>
              <a:t>Part of dissolved </a:t>
            </a:r>
            <a:r>
              <a:rPr lang="en-GB" sz="2000" b="1" dirty="0"/>
              <a:t>carbon dioxide in plasma combines with the water to form carbonic acid. </a:t>
            </a:r>
            <a:endParaRPr lang="en-GB" sz="2000" b="1" dirty="0" smtClean="0"/>
          </a:p>
          <a:p>
            <a:r>
              <a:rPr lang="en-GB" sz="2000" dirty="0" smtClean="0"/>
              <a:t>Transport </a:t>
            </a:r>
            <a:r>
              <a:rPr lang="en-GB" sz="2000" dirty="0"/>
              <a:t>of carbon dioxide in this form is </a:t>
            </a:r>
            <a:r>
              <a:rPr lang="en-GB" sz="2000" b="1" dirty="0"/>
              <a:t>negligible. </a:t>
            </a:r>
            <a:endParaRPr lang="en-GB" sz="2000" b="1" dirty="0" smtClean="0"/>
          </a:p>
          <a:p>
            <a:r>
              <a:rPr lang="en-GB" sz="2000" b="1" i="1" dirty="0"/>
              <a:t>Carbonic anhydrase </a:t>
            </a:r>
            <a:r>
              <a:rPr lang="en-GB" sz="2000" dirty="0"/>
              <a:t>catalyzes CO2 reaction with water in red blood cells.</a:t>
            </a:r>
          </a:p>
          <a:p>
            <a:endParaRPr lang="en-GB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743" y="3836121"/>
            <a:ext cx="3850257" cy="288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215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of CO2 as Bicarbonate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About </a:t>
            </a:r>
            <a:r>
              <a:rPr lang="en-GB" sz="2000" b="1" dirty="0"/>
              <a:t>63% of carbon dioxide is transported as </a:t>
            </a:r>
            <a:r>
              <a:rPr lang="en-GB" sz="2000" b="1" dirty="0" smtClean="0"/>
              <a:t>bicarbonate</a:t>
            </a:r>
            <a:r>
              <a:rPr lang="en-GB" sz="2000" b="1" dirty="0"/>
              <a:t>. </a:t>
            </a:r>
            <a:endParaRPr lang="en-GB" sz="2000" b="1" dirty="0" smtClean="0"/>
          </a:p>
          <a:p>
            <a:r>
              <a:rPr lang="en-GB" sz="2000" dirty="0" smtClean="0"/>
              <a:t>From </a:t>
            </a:r>
            <a:r>
              <a:rPr lang="en-GB" sz="2000" dirty="0"/>
              <a:t>plasma, carbon dioxide enters the RBCs. </a:t>
            </a:r>
            <a:endParaRPr lang="en-GB" sz="2000" dirty="0" smtClean="0"/>
          </a:p>
          <a:p>
            <a:r>
              <a:rPr lang="en-GB" sz="2000" dirty="0" smtClean="0"/>
              <a:t>In </a:t>
            </a:r>
            <a:r>
              <a:rPr lang="en-GB" sz="2000" dirty="0"/>
              <a:t>the RBCs, </a:t>
            </a:r>
            <a:r>
              <a:rPr lang="en-GB" sz="2000" dirty="0" smtClean="0"/>
              <a:t>CO2 combines </a:t>
            </a:r>
            <a:r>
              <a:rPr lang="en-GB" sz="2000" dirty="0"/>
              <a:t>with water to form carbonic acid. </a:t>
            </a:r>
            <a:endParaRPr lang="en-GB" sz="2000" dirty="0" smtClean="0"/>
          </a:p>
          <a:p>
            <a:r>
              <a:rPr lang="en-GB" sz="2000" b="1" i="1" dirty="0"/>
              <a:t>Carbonic </a:t>
            </a:r>
            <a:r>
              <a:rPr lang="en-GB" sz="2000" b="1" i="1" dirty="0" smtClean="0"/>
              <a:t>anhydrase </a:t>
            </a:r>
            <a:r>
              <a:rPr lang="en-GB" sz="2000" dirty="0"/>
              <a:t>catalyzes CO2 reaction with water in red blood cells</a:t>
            </a:r>
            <a:r>
              <a:rPr lang="en-GB" sz="2000" dirty="0" smtClean="0"/>
              <a:t>.</a:t>
            </a:r>
          </a:p>
          <a:p>
            <a:r>
              <a:rPr lang="en-GB" sz="2000" dirty="0"/>
              <a:t>Carbonic acid is very unstable. </a:t>
            </a:r>
            <a:endParaRPr lang="en-GB" sz="2000" dirty="0" smtClean="0"/>
          </a:p>
          <a:p>
            <a:r>
              <a:rPr lang="en-GB" sz="2000" dirty="0" smtClean="0"/>
              <a:t>Almost </a:t>
            </a:r>
            <a:r>
              <a:rPr lang="en-GB" sz="2000" dirty="0"/>
              <a:t>all </a:t>
            </a:r>
            <a:r>
              <a:rPr lang="en-GB" sz="2000" b="1" dirty="0"/>
              <a:t>carbonic acid (99.9%)</a:t>
            </a:r>
            <a:r>
              <a:rPr lang="en-GB" sz="2000" dirty="0"/>
              <a:t> formed in </a:t>
            </a:r>
            <a:r>
              <a:rPr lang="en-GB" sz="2000" dirty="0" smtClean="0"/>
              <a:t>RBC, </a:t>
            </a:r>
            <a:r>
              <a:rPr lang="en-GB" sz="2000" dirty="0"/>
              <a:t>dissociates into </a:t>
            </a:r>
            <a:r>
              <a:rPr lang="en-GB" sz="2000" b="1" dirty="0"/>
              <a:t>bicarbonate and hydrogen ions. </a:t>
            </a:r>
            <a:endParaRPr lang="en-GB" sz="2000" b="1" dirty="0" smtClean="0"/>
          </a:p>
          <a:p>
            <a:r>
              <a:rPr lang="en-GB" sz="2000" dirty="0" smtClean="0"/>
              <a:t>Concentration </a:t>
            </a:r>
            <a:r>
              <a:rPr lang="en-GB" sz="2000" dirty="0"/>
              <a:t>of bicarbonate ions in the cell increases more and more. </a:t>
            </a:r>
            <a:endParaRPr lang="en-GB" sz="2000" dirty="0" smtClean="0"/>
          </a:p>
          <a:p>
            <a:r>
              <a:rPr lang="en-GB" sz="2000" dirty="0" smtClean="0"/>
              <a:t>Due </a:t>
            </a:r>
            <a:r>
              <a:rPr lang="en-GB" sz="2000" dirty="0"/>
              <a:t>to high concentration, </a:t>
            </a:r>
            <a:r>
              <a:rPr lang="en-GB" sz="2000" b="1" dirty="0" smtClean="0"/>
              <a:t>bicarbonate ions diffuse through cell membrane into plasma.</a:t>
            </a:r>
          </a:p>
          <a:p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2258419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Chloride Shift or Hamburger Phenomenon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Chloride shift or Hamburger phenomenon is the </a:t>
            </a:r>
            <a:r>
              <a:rPr lang="en-GB" sz="2000" b="1" dirty="0" smtClean="0"/>
              <a:t>exchange </a:t>
            </a:r>
            <a:r>
              <a:rPr lang="en-GB" sz="2000" b="1" dirty="0"/>
              <a:t>of a chloride ion for a bicarbonate ion across RBC membrane. </a:t>
            </a:r>
            <a:endParaRPr lang="en-GB" sz="2000" b="1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was discovered by </a:t>
            </a:r>
            <a:r>
              <a:rPr lang="en-GB" sz="2000" b="1" dirty="0"/>
              <a:t>Hartog Jakob Hamburger in 1892. </a:t>
            </a:r>
            <a:endParaRPr lang="en-GB" sz="2000" b="1" dirty="0" smtClean="0"/>
          </a:p>
          <a:p>
            <a:r>
              <a:rPr lang="en-GB" sz="2000" dirty="0" smtClean="0"/>
              <a:t>Chloride </a:t>
            </a:r>
            <a:r>
              <a:rPr lang="en-GB" sz="2000" dirty="0"/>
              <a:t>shift occurs when </a:t>
            </a:r>
            <a:r>
              <a:rPr lang="en-GB" sz="2000" dirty="0" smtClean="0"/>
              <a:t>CO2 enters </a:t>
            </a:r>
            <a:r>
              <a:rPr lang="en-GB" sz="2000" dirty="0"/>
              <a:t>the blood from tissues. </a:t>
            </a:r>
            <a:endParaRPr lang="en-GB" sz="2000" dirty="0" smtClean="0"/>
          </a:p>
          <a:p>
            <a:r>
              <a:rPr lang="en-GB" sz="2000" dirty="0" smtClean="0"/>
              <a:t>In </a:t>
            </a:r>
            <a:r>
              <a:rPr lang="en-GB" sz="2000" dirty="0"/>
              <a:t>plasma, plenty of sodium chloride is present. </a:t>
            </a:r>
            <a:endParaRPr lang="en-GB" sz="2000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dissociates into sodium and chloride </a:t>
            </a:r>
            <a:r>
              <a:rPr lang="en-GB" sz="2000" dirty="0" smtClean="0"/>
              <a:t>ions. </a:t>
            </a:r>
          </a:p>
          <a:p>
            <a:r>
              <a:rPr lang="en-GB" sz="2000" dirty="0" smtClean="0"/>
              <a:t>When </a:t>
            </a:r>
            <a:r>
              <a:rPr lang="en-GB" sz="2000" dirty="0"/>
              <a:t>the negatively charged </a:t>
            </a:r>
            <a:r>
              <a:rPr lang="en-GB" sz="2000" b="1" dirty="0"/>
              <a:t>bicarbonate ions move out of RBC </a:t>
            </a:r>
            <a:r>
              <a:rPr lang="en-GB" sz="2000" dirty="0"/>
              <a:t>into the plasma, the </a:t>
            </a:r>
            <a:r>
              <a:rPr lang="en-GB" sz="2000" b="1" dirty="0"/>
              <a:t>negatively charged chloride ions move into the RBC </a:t>
            </a:r>
            <a:r>
              <a:rPr lang="en-GB" sz="2000" dirty="0"/>
              <a:t>in order to maintain the electrolyte equilibrium </a:t>
            </a:r>
            <a:r>
              <a:rPr lang="en-GB" sz="2000" b="1" dirty="0"/>
              <a:t>(ionic balance). </a:t>
            </a:r>
            <a:endParaRPr lang="en-GB" sz="2000" b="1" dirty="0" smtClean="0"/>
          </a:p>
          <a:p>
            <a:r>
              <a:rPr lang="en-GB" sz="2000" b="1" dirty="0" smtClean="0"/>
              <a:t>Anion </a:t>
            </a:r>
            <a:r>
              <a:rPr lang="en-GB" sz="2000" b="1" dirty="0"/>
              <a:t>exchanger 1 (band 3 protein),</a:t>
            </a:r>
            <a:r>
              <a:rPr lang="en-GB" sz="2000" dirty="0"/>
              <a:t> which acts like </a:t>
            </a:r>
            <a:r>
              <a:rPr lang="en-GB" sz="2000" b="1" dirty="0" smtClean="0"/>
              <a:t>Antiport </a:t>
            </a:r>
            <a:r>
              <a:rPr lang="en-GB" sz="2000" b="1" dirty="0"/>
              <a:t>pump in RBC membrane </a:t>
            </a:r>
            <a:r>
              <a:rPr lang="en-GB" sz="2000" dirty="0"/>
              <a:t>is responsible for the exchange of bicarbonate ions and chloride ions. </a:t>
            </a:r>
            <a:endParaRPr lang="en-GB" sz="2000" dirty="0" smtClean="0"/>
          </a:p>
          <a:p>
            <a:r>
              <a:rPr lang="en-GB" sz="2000" b="1" dirty="0" smtClean="0"/>
              <a:t>Bicarbonate </a:t>
            </a:r>
            <a:r>
              <a:rPr lang="en-GB" sz="2000" b="1" dirty="0"/>
              <a:t>ions combine with sodium ions </a:t>
            </a:r>
            <a:r>
              <a:rPr lang="en-GB" sz="2000" dirty="0"/>
              <a:t>in the plasma and form </a:t>
            </a:r>
            <a:r>
              <a:rPr lang="en-GB" sz="2000" b="1" dirty="0"/>
              <a:t>sodium bicarbonate. </a:t>
            </a:r>
            <a:endParaRPr lang="en-GB" sz="2000" b="1" dirty="0" smtClean="0"/>
          </a:p>
          <a:p>
            <a:r>
              <a:rPr lang="en-GB" sz="2000" dirty="0" smtClean="0"/>
              <a:t>In </a:t>
            </a:r>
            <a:r>
              <a:rPr lang="en-GB" sz="2000" dirty="0"/>
              <a:t>this form, it is </a:t>
            </a:r>
            <a:r>
              <a:rPr lang="en-GB" sz="2000" b="1" dirty="0"/>
              <a:t>transported in the blood. </a:t>
            </a:r>
            <a:endParaRPr lang="en-GB" sz="2000" b="1" dirty="0" smtClean="0"/>
          </a:p>
          <a:p>
            <a:r>
              <a:rPr lang="en-GB" sz="2000" b="1" dirty="0" smtClean="0"/>
              <a:t>Hydrogen </a:t>
            </a:r>
            <a:r>
              <a:rPr lang="en-GB" sz="2000" b="1" dirty="0"/>
              <a:t>ions dissociated from carbonic acid </a:t>
            </a:r>
            <a:r>
              <a:rPr lang="en-GB" sz="2000" dirty="0"/>
              <a:t>are </a:t>
            </a:r>
            <a:r>
              <a:rPr lang="en-GB" sz="2000" b="1" dirty="0"/>
              <a:t>buffered by hemoglobin </a:t>
            </a:r>
            <a:r>
              <a:rPr lang="en-GB" sz="2000" dirty="0"/>
              <a:t>inside the </a:t>
            </a:r>
            <a:r>
              <a:rPr lang="en-GB" dirty="0"/>
              <a:t>cell.</a:t>
            </a:r>
          </a:p>
        </p:txBody>
      </p:sp>
    </p:spTree>
    <p:extLst>
      <p:ext uri="{BB962C8B-B14F-4D97-AF65-F5344CB8AC3E}">
        <p14:creationId xmlns:p14="http://schemas.microsoft.com/office/powerpoint/2010/main" val="30642663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33577" y="1331223"/>
            <a:ext cx="961072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765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Transport of CO2 in as Carbamino Compounds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About 30</a:t>
            </a:r>
            <a:r>
              <a:rPr lang="en-GB" sz="2200" b="1" dirty="0"/>
              <a:t>% of carbon dioxide </a:t>
            </a:r>
            <a:r>
              <a:rPr lang="en-GB" sz="2200" dirty="0"/>
              <a:t>is transported as </a:t>
            </a:r>
            <a:r>
              <a:rPr lang="en-GB" sz="2200" dirty="0" smtClean="0"/>
              <a:t>carbamino </a:t>
            </a:r>
            <a:r>
              <a:rPr lang="en-GB" sz="2200" dirty="0"/>
              <a:t>compounds. </a:t>
            </a:r>
            <a:endParaRPr lang="en-GB" sz="2200" dirty="0" smtClean="0"/>
          </a:p>
          <a:p>
            <a:r>
              <a:rPr lang="en-GB" sz="2200" dirty="0" smtClean="0"/>
              <a:t>CO2 is </a:t>
            </a:r>
            <a:r>
              <a:rPr lang="en-GB" sz="2200" dirty="0"/>
              <a:t>transported in blood in combination with hemoglobin and plasma proteins. </a:t>
            </a:r>
            <a:endParaRPr lang="en-GB" sz="2200" dirty="0" smtClean="0"/>
          </a:p>
          <a:p>
            <a:r>
              <a:rPr lang="en-GB" sz="2200" dirty="0"/>
              <a:t>CO2 </a:t>
            </a:r>
            <a:r>
              <a:rPr lang="en-GB" sz="2200" dirty="0" smtClean="0"/>
              <a:t>combines </a:t>
            </a:r>
            <a:r>
              <a:rPr lang="en-GB" sz="2200" dirty="0"/>
              <a:t>with hemoglobin to form </a:t>
            </a:r>
            <a:r>
              <a:rPr lang="en-GB" sz="2200" b="1" dirty="0"/>
              <a:t>carbamino hemoglobin or </a:t>
            </a:r>
            <a:r>
              <a:rPr lang="en-GB" sz="2200" b="1" dirty="0" smtClean="0"/>
              <a:t>carbhemoglobin </a:t>
            </a:r>
            <a:r>
              <a:rPr lang="en-GB" sz="2200" b="1" dirty="0"/>
              <a:t>(CO2Hgb</a:t>
            </a:r>
            <a:r>
              <a:rPr lang="en-GB" sz="2200" b="1" dirty="0" smtClean="0"/>
              <a:t>).</a:t>
            </a:r>
          </a:p>
          <a:p>
            <a:r>
              <a:rPr lang="en-GB" sz="2200" dirty="0" smtClean="0"/>
              <a:t>And </a:t>
            </a:r>
            <a:r>
              <a:rPr lang="en-GB" sz="2200" dirty="0"/>
              <a:t>it </a:t>
            </a:r>
            <a:r>
              <a:rPr lang="en-GB" sz="2200" b="1" dirty="0"/>
              <a:t>combines with plasma proteins </a:t>
            </a:r>
            <a:r>
              <a:rPr lang="en-GB" sz="2200" dirty="0"/>
              <a:t>to form </a:t>
            </a:r>
            <a:r>
              <a:rPr lang="en-GB" sz="2200" b="1" dirty="0"/>
              <a:t>carbamino proteins. </a:t>
            </a:r>
            <a:endParaRPr lang="en-GB" sz="2200" b="1" dirty="0" smtClean="0"/>
          </a:p>
          <a:p>
            <a:r>
              <a:rPr lang="en-GB" sz="2200" b="1" dirty="0" smtClean="0"/>
              <a:t>Carbamino </a:t>
            </a:r>
            <a:r>
              <a:rPr lang="en-GB" sz="2200" b="1" dirty="0"/>
              <a:t>hemoglobin </a:t>
            </a:r>
            <a:r>
              <a:rPr lang="en-GB" sz="2200" b="1" dirty="0" smtClean="0"/>
              <a:t>+ carbamino </a:t>
            </a:r>
            <a:r>
              <a:rPr lang="en-GB" sz="2200" b="1" dirty="0"/>
              <a:t>proteins </a:t>
            </a:r>
            <a:r>
              <a:rPr lang="en-GB" sz="2200" b="1" dirty="0" smtClean="0"/>
              <a:t>= carbamino </a:t>
            </a:r>
            <a:r>
              <a:rPr lang="en-GB" sz="2200" b="1" dirty="0"/>
              <a:t>compounds. </a:t>
            </a:r>
            <a:endParaRPr lang="en-GB" sz="2200" b="1" dirty="0" smtClean="0"/>
          </a:p>
          <a:p>
            <a:r>
              <a:rPr lang="en-GB" sz="2200" b="1" dirty="0" smtClean="0"/>
              <a:t>CO2Hgb, </a:t>
            </a:r>
            <a:r>
              <a:rPr lang="en-GB" sz="2200" dirty="0"/>
              <a:t>is a reversible compound with a loose bond, allowing easy release of CO2 into the alveoli where Pco2 is lower than in pulmonary capillaries</a:t>
            </a:r>
            <a:endParaRPr lang="en-GB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13819722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dirty="0" smtClean="0">
                <a:solidFill>
                  <a:schemeClr val="accent2"/>
                </a:solidFill>
              </a:rPr>
              <a:t>Thank You</a:t>
            </a:r>
            <a:endParaRPr lang="en-GB" sz="7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01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2759</TotalTime>
  <Words>5563</Words>
  <Application>Microsoft Office PowerPoint</Application>
  <PresentationFormat>Widescreen</PresentationFormat>
  <Paragraphs>694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0" baseType="lpstr">
      <vt:lpstr>Arial</vt:lpstr>
      <vt:lpstr>Arial Narrow</vt:lpstr>
      <vt:lpstr>Calibri</vt:lpstr>
      <vt:lpstr>Corbel</vt:lpstr>
      <vt:lpstr>Office Theme</vt:lpstr>
      <vt:lpstr>Respiratory Physiology</vt:lpstr>
      <vt:lpstr>Respiratory System</vt:lpstr>
      <vt:lpstr>Respiratory System</vt:lpstr>
      <vt:lpstr>Parts of Respiratory System</vt:lpstr>
      <vt:lpstr>Nose</vt:lpstr>
      <vt:lpstr>Nasal Cavity</vt:lpstr>
      <vt:lpstr>Paranasal Sinuses</vt:lpstr>
      <vt:lpstr>Functions of Nose and Nasal Cavity</vt:lpstr>
      <vt:lpstr>PowerPoint Presentation</vt:lpstr>
      <vt:lpstr>Pharynx </vt:lpstr>
      <vt:lpstr>Functions </vt:lpstr>
      <vt:lpstr>Larynx (Voice Box)</vt:lpstr>
      <vt:lpstr>PowerPoint Presentation</vt:lpstr>
      <vt:lpstr>Functions </vt:lpstr>
      <vt:lpstr>Trachea (windpipe)</vt:lpstr>
      <vt:lpstr>PowerPoint Presentation</vt:lpstr>
      <vt:lpstr>Functions </vt:lpstr>
      <vt:lpstr>PowerPoint Presentation</vt:lpstr>
      <vt:lpstr>Bronchi and Bronchioles</vt:lpstr>
      <vt:lpstr>PowerPoint Presentation</vt:lpstr>
      <vt:lpstr>Functions</vt:lpstr>
      <vt:lpstr>PowerPoint Presentation</vt:lpstr>
      <vt:lpstr>Alveoli </vt:lpstr>
      <vt:lpstr>PowerPoint Presentation</vt:lpstr>
      <vt:lpstr>PowerPoint Presentation</vt:lpstr>
      <vt:lpstr>Functions of Pneumocytes</vt:lpstr>
      <vt:lpstr>Lungs </vt:lpstr>
      <vt:lpstr>PowerPoint Presentation</vt:lpstr>
      <vt:lpstr>Pleura</vt:lpstr>
      <vt:lpstr>Respiration</vt:lpstr>
      <vt:lpstr>Respiration</vt:lpstr>
      <vt:lpstr>Four Major Components of Respiration</vt:lpstr>
      <vt:lpstr>Respiration</vt:lpstr>
      <vt:lpstr>Mechanics of Pulmonary Ventilation / Breathing</vt:lpstr>
      <vt:lpstr>PowerPoint Presentation</vt:lpstr>
      <vt:lpstr>Pressures in Respiratory System</vt:lpstr>
      <vt:lpstr>Pressures in Respiratory System</vt:lpstr>
      <vt:lpstr>Lung Compliance</vt:lpstr>
      <vt:lpstr>PowerPoint Presentation</vt:lpstr>
      <vt:lpstr>Exchange  of Respiratory Gases</vt:lpstr>
      <vt:lpstr>Exchange of Respiratory Gases</vt:lpstr>
      <vt:lpstr>Composition of Alveolar and Atmospheric Air</vt:lpstr>
      <vt:lpstr>Composition of Alveolar and Atmospheric Air</vt:lpstr>
      <vt:lpstr>PowerPoint Presentation</vt:lpstr>
      <vt:lpstr>Concentration &amp; Partial Pressure of O2 and CO2 in Alveoli</vt:lpstr>
      <vt:lpstr>Concentration &amp; Partial Pressure of O2 and CO2 in Alveoli</vt:lpstr>
      <vt:lpstr>Respiratory Membrane and Gas Diffusion</vt:lpstr>
      <vt:lpstr>Respiratory Membrane and Gas Diffusion</vt:lpstr>
      <vt:lpstr>Diffusing Capacity of Respiratory Membrane</vt:lpstr>
      <vt:lpstr>Transport of Respiratory Gases</vt:lpstr>
      <vt:lpstr>Transport of Respiratory Gases</vt:lpstr>
      <vt:lpstr>Transport of Respiratory Gases</vt:lpstr>
      <vt:lpstr>Diffusion of O2 from Alveoli to Pulmonary Capillary Blood </vt:lpstr>
      <vt:lpstr>Transport of O2 in Arterial Blood</vt:lpstr>
      <vt:lpstr>Transport of O2 in Arterial Blood</vt:lpstr>
      <vt:lpstr>Diffusion of O2 from Peripheral Capillary Blood to Tissues Fluid</vt:lpstr>
      <vt:lpstr>Diffusion of O2 from Peripheral Capillary Blood to Tissue Cells</vt:lpstr>
      <vt:lpstr>Diffusion of CO2 from Peripheral Tissue to Capillary Blood &amp; from Pul.Cap into Alveoli</vt:lpstr>
      <vt:lpstr>PowerPoint Presentation</vt:lpstr>
      <vt:lpstr>PowerPoint Presentation</vt:lpstr>
      <vt:lpstr>Transport of Respiratory Gases</vt:lpstr>
      <vt:lpstr>Transport of Oxygen</vt:lpstr>
      <vt:lpstr>Transport of O2 as simple physical solution </vt:lpstr>
      <vt:lpstr>Transport of O2 in combination with hemoglobin</vt:lpstr>
      <vt:lpstr>PowerPoint Presentation</vt:lpstr>
      <vt:lpstr>Oxygen-Hemoglobin Dissociation Curve</vt:lpstr>
      <vt:lpstr>P50</vt:lpstr>
      <vt:lpstr>Factors Affecting the Curve:</vt:lpstr>
      <vt:lpstr>Transport of Carbon dioxide </vt:lpstr>
      <vt:lpstr>Transport of Dissolved CO2</vt:lpstr>
      <vt:lpstr>Transport of CO2 as Bicarbonate</vt:lpstr>
      <vt:lpstr>Chloride Shift or Hamburger Phenomenon</vt:lpstr>
      <vt:lpstr>PowerPoint Presentation</vt:lpstr>
      <vt:lpstr>Transport of CO2 in as Carbamino Compounds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khushalkhan969@outlook.com</dc:creator>
  <cp:lastModifiedBy>khushalkhan969@outlook.com</cp:lastModifiedBy>
  <cp:revision>72</cp:revision>
  <dcterms:created xsi:type="dcterms:W3CDTF">2024-01-27T14:40:42Z</dcterms:created>
  <dcterms:modified xsi:type="dcterms:W3CDTF">2024-04-25T05:51:21Z</dcterms:modified>
</cp:coreProperties>
</file>