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66" r:id="rId5"/>
    <p:sldId id="268" r:id="rId6"/>
    <p:sldId id="267" r:id="rId7"/>
    <p:sldId id="259" r:id="rId8"/>
    <p:sldId id="260" r:id="rId9"/>
    <p:sldId id="261" r:id="rId10"/>
    <p:sldId id="262" r:id="rId11"/>
    <p:sldId id="263" r:id="rId12"/>
    <p:sldId id="269" r:id="rId13"/>
    <p:sldId id="264" r:id="rId14"/>
    <p:sldId id="265" r:id="rId15"/>
    <p:sldId id="270" r:id="rId16"/>
    <p:sldId id="274" r:id="rId17"/>
    <p:sldId id="271" r:id="rId18"/>
    <p:sldId id="272" r:id="rId19"/>
    <p:sldId id="273" r:id="rId20"/>
    <p:sldId id="275" r:id="rId21"/>
  </p:sldIdLst>
  <p:sldSz cx="12192000" cy="6858000"/>
  <p:notesSz cx="6858000" cy="9144000"/>
  <p:defaultTextStyle>
    <a:defPPr>
      <a:defRPr lang="en-P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VTAzXR0MpChNi1lHCT1tNQ==" hashData="2IG3izEa7Ra61EGDCva0joGVKkhNFFkVfZNMlckuRIPSOiNB8TsqjykWG4BF7c5CFzh6y9o+1zUVkeync3y0Yw=="/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2553" autoAdjust="0"/>
  </p:normalViewPr>
  <p:slideViewPr>
    <p:cSldViewPr snapToGrid="0" showGuides="1">
      <p:cViewPr varScale="1">
        <p:scale>
          <a:sx n="50" d="100"/>
          <a:sy n="50" d="100"/>
        </p:scale>
        <p:origin x="1014" y="54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izaz Khan" userId="33fcbba63301ba1b" providerId="LiveId" clId="{FED9D679-81DA-4C6C-8486-4A7D9ED1C645}"/>
    <pc:docChg chg="modSld">
      <pc:chgData name="Aizaz Khan" userId="33fcbba63301ba1b" providerId="LiveId" clId="{FED9D679-81DA-4C6C-8486-4A7D9ED1C645}" dt="2023-06-01T14:41:03.404" v="2" actId="20577"/>
      <pc:docMkLst>
        <pc:docMk/>
      </pc:docMkLst>
      <pc:sldChg chg="modNotesTx">
        <pc:chgData name="Aizaz Khan" userId="33fcbba63301ba1b" providerId="LiveId" clId="{FED9D679-81DA-4C6C-8486-4A7D9ED1C645}" dt="2023-06-01T14:40:44.213" v="0" actId="20577"/>
        <pc:sldMkLst>
          <pc:docMk/>
          <pc:sldMk cId="1595861773" sldId="260"/>
        </pc:sldMkLst>
      </pc:sldChg>
      <pc:sldChg chg="modNotesTx">
        <pc:chgData name="Aizaz Khan" userId="33fcbba63301ba1b" providerId="LiveId" clId="{FED9D679-81DA-4C6C-8486-4A7D9ED1C645}" dt="2023-06-01T14:41:03.404" v="2" actId="20577"/>
        <pc:sldMkLst>
          <pc:docMk/>
          <pc:sldMk cId="283838370" sldId="271"/>
        </pc:sldMkLst>
      </pc:sldChg>
      <pc:sldChg chg="modNotesTx">
        <pc:chgData name="Aizaz Khan" userId="33fcbba63301ba1b" providerId="LiveId" clId="{FED9D679-81DA-4C6C-8486-4A7D9ED1C645}" dt="2023-06-01T14:40:55.163" v="1" actId="20577"/>
        <pc:sldMkLst>
          <pc:docMk/>
          <pc:sldMk cId="302773757" sldId="27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3D000B-E579-4C33-85F2-BF29841FB8A6}" type="datetimeFigureOut">
              <a:rPr lang="en-PK" smtClean="0"/>
              <a:t>01/06/2023</a:t>
            </a:fld>
            <a:endParaRPr lang="en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A7031-BC71-486F-AE5A-C8F58372F0C0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598712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4A7031-BC71-486F-AE5A-C8F58372F0C0}" type="slidenum">
              <a:rPr lang="en-PK" smtClean="0"/>
              <a:t>8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593320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4A7031-BC71-486F-AE5A-C8F58372F0C0}" type="slidenum">
              <a:rPr lang="en-PK" smtClean="0"/>
              <a:t>16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59313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4A7031-BC71-486F-AE5A-C8F58372F0C0}" type="slidenum">
              <a:rPr lang="en-PK" smtClean="0"/>
              <a:t>17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090669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B2378-B083-E080-C0AB-AA2E740715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584C2A-ACE9-D4BA-EAF9-6D00CC7C91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932A02-8D84-0F93-F8DA-11199DAAB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98C49-0943-4C53-AF70-67DFE2A3DC43}" type="datetimeFigureOut">
              <a:rPr lang="en-PK" smtClean="0"/>
              <a:t>01/06/2023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0365E2-67CF-08C1-0B20-D41877B56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2B66C9-A23D-80F5-E382-B147B901F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3CF0-E769-4242-B322-56A1F12040DB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071656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1BA89-EBCA-EAC8-C59D-436A70DDC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E69282-BE99-7597-E109-5AD6A473A6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899357-6664-E2C6-B7C7-BBDD810D6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98C49-0943-4C53-AF70-67DFE2A3DC43}" type="datetimeFigureOut">
              <a:rPr lang="en-PK" smtClean="0"/>
              <a:t>01/06/2023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7EB575-D10A-2D57-4E73-F935C4AC6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719D52-F917-0900-4D0F-13704F8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3CF0-E769-4242-B322-56A1F12040DB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843697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024B0-960D-FAD0-64C8-B16DF1229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0A0276-E28B-A4E8-9531-9DAA1F4C93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EF5AF0-B2CC-54FB-E900-B9EDBAA6C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98C49-0943-4C53-AF70-67DFE2A3DC43}" type="datetimeFigureOut">
              <a:rPr lang="en-PK" smtClean="0"/>
              <a:t>01/06/2023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D01096-D7BA-C64F-F81C-FDBAAC53D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54319A-77E5-60FA-83F5-123CB9E50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3CF0-E769-4242-B322-56A1F12040DB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297808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FFFC4-39A6-202C-964F-DA99BC3E8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7516E-711E-15C8-4B34-65FFA7D9E5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4CAC70-1740-6EEC-EA4F-EB1DC7A6AC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9E35B1-733D-909E-8C75-3E65BB3A7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98C49-0943-4C53-AF70-67DFE2A3DC43}" type="datetimeFigureOut">
              <a:rPr lang="en-PK" smtClean="0"/>
              <a:t>01/06/2023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AFD5A2-2111-8C9D-08AB-3ABA7D14A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F50781-741F-D7A6-7975-DA9278A14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3CF0-E769-4242-B322-56A1F12040DB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721867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6E648-D6D2-7389-2F5E-B087F4E10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AFD0D5-287B-31B2-7C7B-D66AD246CB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DB1CED-6DF1-AB8B-9D6D-E2CBD480F8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689ECA-F304-D8EF-A851-ADFD8A95BB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47BF5A-663D-0F67-E263-E0B9D30072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4CF08F-E3FA-57AE-5C5B-18CDE08B3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98C49-0943-4C53-AF70-67DFE2A3DC43}" type="datetimeFigureOut">
              <a:rPr lang="en-PK" smtClean="0"/>
              <a:t>01/06/2023</a:t>
            </a:fld>
            <a:endParaRPr lang="en-P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A28D4A-F8C4-7310-74C5-C720A3E88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4E2189-0D85-7BF7-B633-3088BB287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3CF0-E769-4242-B322-56A1F12040DB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148703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F3C7C-96CC-A6F3-A2AB-C5E91FB95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0734E5-C555-7C06-4E4E-E927FF858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98C49-0943-4C53-AF70-67DFE2A3DC43}" type="datetimeFigureOut">
              <a:rPr lang="en-PK" smtClean="0"/>
              <a:t>01/06/2023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A4CAC9-96F1-3446-AAA3-38ACE2CD2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06A0B1-068A-3C7E-16FA-FD81B6120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3CF0-E769-4242-B322-56A1F12040DB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462947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DA8535-F1F6-ED5A-6A46-C0C121CD4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98C49-0943-4C53-AF70-67DFE2A3DC43}" type="datetimeFigureOut">
              <a:rPr lang="en-PK" smtClean="0"/>
              <a:t>01/06/2023</a:t>
            </a:fld>
            <a:endParaRPr lang="en-P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477ABA-85B6-DAD7-52BB-B35CEBF5A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602B5C-D734-485B-7FAE-68BDA0D96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3CF0-E769-4242-B322-56A1F12040DB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482584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41740-8FCF-15E8-F27B-AB7925D5E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9BF84-4571-755B-579B-E3BE86796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3D0A8-4DC8-D3C9-D825-6F89943F10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D8BCA0-DF39-A0D6-DC22-2BD0F2532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98C49-0943-4C53-AF70-67DFE2A3DC43}" type="datetimeFigureOut">
              <a:rPr lang="en-PK" smtClean="0"/>
              <a:t>01/06/2023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963CE7-D9B0-D17E-DCB6-94AC3E889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B894F4-EAA6-6EFC-C2AC-954E1FEA1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3CF0-E769-4242-B322-56A1F12040DB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649186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4727F-3E7B-81A8-2AE1-557C29994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829E68-472D-9EE4-5615-1DBB8F31BD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D10F65-E69B-8FED-4400-7E6CEF8EC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DE8336-A854-2C91-0482-E3B3D5D01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98C49-0943-4C53-AF70-67DFE2A3DC43}" type="datetimeFigureOut">
              <a:rPr lang="en-PK" smtClean="0"/>
              <a:t>01/06/2023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FF1C4D-479D-8D17-B18A-F316C83D0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C71566-D85C-3097-DF41-765C02A42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3CF0-E769-4242-B322-56A1F12040DB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548269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F5CE4-E724-DC72-4386-08B3C80D1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EFEBBB-899C-A538-A51D-4C252EA225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A99636-5A6B-845E-2832-8E0274CEB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98C49-0943-4C53-AF70-67DFE2A3DC43}" type="datetimeFigureOut">
              <a:rPr lang="en-PK" smtClean="0"/>
              <a:t>01/06/2023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A72F8-8456-E91C-5B44-5F02AF966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A1E132-2B2B-FC2B-8B69-C6C8D30DB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3CF0-E769-4242-B322-56A1F12040DB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951700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C8EBF3-3285-3AF8-0372-9225BFDEB9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F0FAA3-02AF-E446-5EB1-ED02F50113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8D8E7A-2222-436C-AAB8-34AD7981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98C49-0943-4C53-AF70-67DFE2A3DC43}" type="datetimeFigureOut">
              <a:rPr lang="en-PK" smtClean="0"/>
              <a:t>01/06/2023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48C1A-D33D-6FAB-01F0-3E5EB020E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3013B-B290-8BF8-24DC-F981A81A9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3CF0-E769-4242-B322-56A1F12040DB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125692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CBE9DD-B052-2354-795C-A07203AA9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B6E04-CFF6-F709-8E84-671F09394E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C66CA3-54D1-C81C-7EFB-363C642016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98C49-0943-4C53-AF70-67DFE2A3DC43}" type="datetimeFigureOut">
              <a:rPr lang="en-PK" smtClean="0"/>
              <a:t>01/06/2023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F70C5-AE98-DA22-FF32-EC0F6FA778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6BC622-CCF8-B01E-E5B9-C44E4F717A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4D3CF0-E769-4242-B322-56A1F12040DB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851042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5C978-1511-C66C-20EF-D847805F39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Pancreas</a:t>
            </a:r>
            <a:endParaRPr lang="en-PK" b="1" dirty="0">
              <a:solidFill>
                <a:srgbClr val="7030A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87EA71-B554-FA85-C741-489ECF1388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u="sng" dirty="0"/>
              <a:t>AIZAZ</a:t>
            </a:r>
          </a:p>
          <a:p>
            <a:r>
              <a:rPr lang="en-US" b="1" u="sng" dirty="0"/>
              <a:t>Demonstrator Surgical </a:t>
            </a:r>
          </a:p>
          <a:p>
            <a:r>
              <a:rPr lang="en-US" b="1" u="sng" dirty="0"/>
              <a:t>KMU-IPMS Peshawar</a:t>
            </a:r>
            <a:endParaRPr lang="en-PK" b="1" u="sng" dirty="0"/>
          </a:p>
        </p:txBody>
      </p:sp>
    </p:spTree>
    <p:extLst>
      <p:ext uri="{BB962C8B-B14F-4D97-AF65-F5344CB8AC3E}">
        <p14:creationId xmlns:p14="http://schemas.microsoft.com/office/powerpoint/2010/main" val="2827424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2A192-93D8-B576-3217-ADAC0D347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6" y="129151"/>
            <a:ext cx="12007645" cy="770501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Pancreas</a:t>
            </a:r>
            <a:endParaRPr lang="en-PK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FDEE6-2916-A533-7F25-DE971804E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85" y="1061884"/>
            <a:ext cx="12007645" cy="579611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Both </a:t>
            </a:r>
            <a:r>
              <a:rPr lang="en-US" b="1" dirty="0">
                <a:solidFill>
                  <a:srgbClr val="C00000"/>
                </a:solidFill>
              </a:rPr>
              <a:t>exocrine and endocrine gland.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C00000"/>
                </a:solidFill>
              </a:rPr>
              <a:t>Exocrine portion </a:t>
            </a:r>
            <a:r>
              <a:rPr lang="en-US" dirty="0"/>
              <a:t>of the gland produces a secretion that contains enzymes capable of </a:t>
            </a:r>
            <a:r>
              <a:rPr lang="en-US" b="1" dirty="0"/>
              <a:t>hydrolyzing proteins, fats, and carbohydrates</a:t>
            </a:r>
            <a:r>
              <a:rPr lang="en-US" dirty="0"/>
              <a:t>.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C00000"/>
                </a:solidFill>
              </a:rPr>
              <a:t>Endocrine portion </a:t>
            </a:r>
            <a:r>
              <a:rPr lang="en-US" dirty="0"/>
              <a:t>the pancreatic islets (islets of </a:t>
            </a:r>
            <a:r>
              <a:rPr lang="en-US" dirty="0" err="1"/>
              <a:t>langerhans</a:t>
            </a:r>
            <a:r>
              <a:rPr lang="en-US" dirty="0"/>
              <a:t>), produces the hormones </a:t>
            </a:r>
            <a:r>
              <a:rPr lang="en-US" b="1" dirty="0">
                <a:solidFill>
                  <a:srgbClr val="7030A0"/>
                </a:solidFill>
              </a:rPr>
              <a:t>insulin and glucagon, </a:t>
            </a:r>
            <a:r>
              <a:rPr lang="en-US" dirty="0"/>
              <a:t>which play a key role in </a:t>
            </a:r>
            <a:r>
              <a:rPr lang="en-US" b="1" dirty="0">
                <a:solidFill>
                  <a:srgbClr val="00B0F0"/>
                </a:solidFill>
              </a:rPr>
              <a:t>carbohydrate metabolism.</a:t>
            </a:r>
          </a:p>
          <a:p>
            <a:pPr>
              <a:lnSpc>
                <a:spcPct val="150000"/>
              </a:lnSpc>
            </a:pPr>
            <a:r>
              <a:rPr lang="en-US" dirty="0"/>
              <a:t>An elongated structure lies in the </a:t>
            </a:r>
            <a:r>
              <a:rPr lang="en-US" b="1" dirty="0">
                <a:solidFill>
                  <a:srgbClr val="0070C0"/>
                </a:solidFill>
              </a:rPr>
              <a:t>epigastrium and the left upper quadrant</a:t>
            </a:r>
            <a:r>
              <a:rPr lang="en-US" dirty="0"/>
              <a:t>.</a:t>
            </a:r>
          </a:p>
          <a:p>
            <a:pPr>
              <a:lnSpc>
                <a:spcPct val="150000"/>
              </a:lnSpc>
            </a:pPr>
            <a:r>
              <a:rPr lang="en-US" dirty="0"/>
              <a:t>Soft and lobulated and situated on the posterior abdominal wall behind the peritoneum. It crosses the transpyloric plane.</a:t>
            </a:r>
          </a:p>
          <a:p>
            <a:pPr>
              <a:lnSpc>
                <a:spcPct val="150000"/>
              </a:lnSpc>
            </a:pPr>
            <a:r>
              <a:rPr lang="en-US" dirty="0"/>
              <a:t>Divided into a head, neck, body, and tail</a:t>
            </a:r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1661774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2A192-93D8-B576-3217-ADAC0D347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6" y="129151"/>
            <a:ext cx="12007645" cy="770501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Pancreas</a:t>
            </a:r>
            <a:endParaRPr lang="en-P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FDEE6-2916-A533-7F25-DE971804E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85" y="1061884"/>
            <a:ext cx="12007645" cy="5796116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solidFill>
                  <a:srgbClr val="C00000"/>
                </a:solidFill>
              </a:rPr>
              <a:t>Head: </a:t>
            </a:r>
            <a:r>
              <a:rPr lang="en-US" dirty="0"/>
              <a:t>Disc shaped and lies within the concavity of the duodenum.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/>
              <a:t>A part of the head extends to the left behind the superior mesenteric vessels and is called the </a:t>
            </a:r>
            <a:r>
              <a:rPr lang="en-US" b="1" dirty="0">
                <a:solidFill>
                  <a:srgbClr val="0070C0"/>
                </a:solidFill>
              </a:rPr>
              <a:t>uncinate process.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solidFill>
                  <a:srgbClr val="C00000"/>
                </a:solidFill>
              </a:rPr>
              <a:t>Neck:</a:t>
            </a:r>
            <a:r>
              <a:rPr lang="en-US" dirty="0"/>
              <a:t> Constricted portion connects the head to the body.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/>
              <a:t>It lies in front of the beginning of the portal vein and the origin of the superior mesenteric artery from the aorta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solidFill>
                  <a:srgbClr val="C00000"/>
                </a:solidFill>
              </a:rPr>
              <a:t>Body:</a:t>
            </a:r>
            <a:r>
              <a:rPr lang="en-US" dirty="0"/>
              <a:t> Runs upward and to the left across the midline It is somewhat triangular in cross section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solidFill>
                  <a:srgbClr val="C00000"/>
                </a:solidFill>
              </a:rPr>
              <a:t>Tail: </a:t>
            </a:r>
            <a:r>
              <a:rPr lang="en-US" dirty="0"/>
              <a:t> passes forward in the splenicorenal ligament and comes in contact with the hilum of the spleen</a:t>
            </a:r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1699525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1B35B1-2AF8-F898-B53E-E6BDB70B22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r="326" b="10196"/>
          <a:stretch/>
        </p:blipFill>
        <p:spPr>
          <a:xfrm>
            <a:off x="1253613" y="2137222"/>
            <a:ext cx="8339893" cy="299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530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F7B75CF-2E78-5F31-14D1-F0F488185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7509" y="1038369"/>
            <a:ext cx="7466042" cy="500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8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9568125-BE11-BA19-D672-55101B8248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522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043311E-CF1C-5A43-4FE6-BECFF21CC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Anatomical relation</a:t>
            </a:r>
            <a:endParaRPr lang="en-PK" b="1" dirty="0">
              <a:solidFill>
                <a:srgbClr val="0070C0"/>
              </a:solidFill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A53A6EA-09F7-0422-228C-BCCF5875A4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ANTERIORLY</a:t>
            </a:r>
            <a:endParaRPr lang="en-PK" sz="2800" dirty="0">
              <a:solidFill>
                <a:srgbClr val="C0000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1D325E0-FDB8-E98C-DB95-93356E0048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12" y="2772697"/>
            <a:ext cx="5160963" cy="341696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From right to left: </a:t>
            </a:r>
          </a:p>
          <a:p>
            <a:pPr>
              <a:lnSpc>
                <a:spcPct val="170000"/>
              </a:lnSpc>
            </a:pPr>
            <a:r>
              <a:rPr lang="en-US" dirty="0"/>
              <a:t>Transverse colon and the attachment of the transverse mesocolon, lesser sac, and stomach.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A53DFC4-55CA-FBA2-B8F8-D3D7CBA699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POSTERIORLY</a:t>
            </a:r>
            <a:endParaRPr lang="en-PK" sz="2800" dirty="0">
              <a:solidFill>
                <a:srgbClr val="C00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1CEAE5-65A9-FC5E-4160-6C051C8CC0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4424" y="2772697"/>
            <a:ext cx="5160963" cy="341696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From right to left: </a:t>
            </a:r>
          </a:p>
          <a:p>
            <a:pPr>
              <a:lnSpc>
                <a:spcPct val="150000"/>
              </a:lnSpc>
            </a:pPr>
            <a:r>
              <a:rPr lang="en-US" dirty="0"/>
              <a:t>Bile duct, portal and splenic veins, inferior vena cava, aorta, origin of the superior mesenteric artery, left psoas muscle, left suprarenal gland, left kidney, and hilum of the spleen</a:t>
            </a:r>
            <a:endParaRPr lang="en-PK" dirty="0"/>
          </a:p>
          <a:p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3797667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2A192-93D8-B576-3217-ADAC0D347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6" y="129151"/>
            <a:ext cx="12007645" cy="770501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Pancreatic Ducts</a:t>
            </a:r>
            <a:endParaRPr lang="en-PK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FDEE6-2916-A533-7F25-DE971804E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85" y="1061884"/>
            <a:ext cx="12007645" cy="579611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/>
              <a:t>Main duct </a:t>
            </a:r>
            <a:r>
              <a:rPr lang="en-US" dirty="0"/>
              <a:t>begins in the </a:t>
            </a:r>
            <a:r>
              <a:rPr lang="en-US" b="1" dirty="0">
                <a:solidFill>
                  <a:srgbClr val="C00000"/>
                </a:solidFill>
              </a:rPr>
              <a:t>tail </a:t>
            </a:r>
            <a:r>
              <a:rPr lang="en-US" dirty="0"/>
              <a:t>and runs the length of the gland, receiving numerous tributaries on the way. </a:t>
            </a:r>
          </a:p>
          <a:p>
            <a:pPr>
              <a:lnSpc>
                <a:spcPct val="150000"/>
              </a:lnSpc>
            </a:pPr>
            <a:r>
              <a:rPr lang="en-US" dirty="0"/>
              <a:t>It opens into the second part of the duodenum at about its middle with the bile duct on </a:t>
            </a:r>
            <a:r>
              <a:rPr lang="en-US" b="1" dirty="0">
                <a:solidFill>
                  <a:srgbClr val="00B0F0"/>
                </a:solidFill>
              </a:rPr>
              <a:t>the major duodenal papilla. </a:t>
            </a:r>
          </a:p>
          <a:p>
            <a:pPr>
              <a:lnSpc>
                <a:spcPct val="150000"/>
              </a:lnSpc>
            </a:pPr>
            <a:r>
              <a:rPr lang="en-US" b="1" dirty="0"/>
              <a:t>Sometimes, </a:t>
            </a:r>
            <a:r>
              <a:rPr lang="en-US" dirty="0"/>
              <a:t>the main duct </a:t>
            </a:r>
            <a:r>
              <a:rPr lang="en-US" b="1" dirty="0">
                <a:solidFill>
                  <a:srgbClr val="7030A0"/>
                </a:solidFill>
              </a:rPr>
              <a:t>drains separately into the duodenum.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0B050"/>
                </a:solidFill>
              </a:rPr>
              <a:t>Accessory duct </a:t>
            </a:r>
            <a:r>
              <a:rPr lang="en-US" dirty="0"/>
              <a:t>when present, drains into the duodenum a short distance above the main duct on </a:t>
            </a:r>
            <a:r>
              <a:rPr lang="en-US" b="1" dirty="0">
                <a:solidFill>
                  <a:srgbClr val="00B0F0"/>
                </a:solidFill>
              </a:rPr>
              <a:t>the minor duodenal papilla. </a:t>
            </a:r>
          </a:p>
        </p:txBody>
      </p:sp>
    </p:spTree>
    <p:extLst>
      <p:ext uri="{BB962C8B-B14F-4D97-AF65-F5344CB8AC3E}">
        <p14:creationId xmlns:p14="http://schemas.microsoft.com/office/powerpoint/2010/main" val="1595861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2A192-93D8-B576-3217-ADAC0D347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6" y="129151"/>
            <a:ext cx="12007645" cy="770501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Neurovascular Supply</a:t>
            </a:r>
            <a:endParaRPr lang="en-PK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FDEE6-2916-A533-7F25-DE971804E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85" y="1061884"/>
            <a:ext cx="12007645" cy="5796116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b="1" dirty="0">
                <a:solidFill>
                  <a:srgbClr val="C00000"/>
                </a:solidFill>
              </a:rPr>
              <a:t>Arteries: </a:t>
            </a:r>
          </a:p>
          <a:p>
            <a:pPr marL="457200" lvl="1" indent="0">
              <a:lnSpc>
                <a:spcPct val="160000"/>
              </a:lnSpc>
              <a:buNone/>
            </a:pPr>
            <a:r>
              <a:rPr lang="en-US" b="1" dirty="0">
                <a:solidFill>
                  <a:srgbClr val="FF0000"/>
                </a:solidFill>
              </a:rPr>
              <a:t>Splenic</a:t>
            </a:r>
            <a:r>
              <a:rPr lang="en-US" dirty="0"/>
              <a:t> and the </a:t>
            </a:r>
            <a:r>
              <a:rPr lang="en-US" b="1" dirty="0">
                <a:solidFill>
                  <a:srgbClr val="FF0000"/>
                </a:solidFill>
              </a:rPr>
              <a:t>superior and inferior pancreaticoduodenal arteries</a:t>
            </a:r>
            <a:r>
              <a:rPr lang="en-US" dirty="0"/>
              <a:t>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b="1" dirty="0">
                <a:solidFill>
                  <a:srgbClr val="7030A0"/>
                </a:solidFill>
              </a:rPr>
              <a:t>Veins: </a:t>
            </a:r>
          </a:p>
          <a:p>
            <a:pPr marL="457200" lvl="1" indent="0">
              <a:lnSpc>
                <a:spcPct val="160000"/>
              </a:lnSpc>
              <a:buNone/>
            </a:pPr>
            <a:r>
              <a:rPr lang="en-US" dirty="0"/>
              <a:t>Venous drainage of the head of the pancreas is drain into the </a:t>
            </a:r>
            <a:r>
              <a:rPr lang="en-US" b="1" dirty="0">
                <a:solidFill>
                  <a:srgbClr val="7030A0"/>
                </a:solidFill>
              </a:rPr>
              <a:t>superior mesenteric branches of the hepatic portal vein</a:t>
            </a:r>
            <a:r>
              <a:rPr lang="en-US" dirty="0"/>
              <a:t>. The pancreatic veins draining the rest of the pancreas do so </a:t>
            </a:r>
            <a:r>
              <a:rPr lang="en-US" b="1" dirty="0">
                <a:solidFill>
                  <a:srgbClr val="0070C0"/>
                </a:solidFill>
              </a:rPr>
              <a:t>via the splenic vein. 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b="1" dirty="0">
                <a:solidFill>
                  <a:srgbClr val="00B0F0"/>
                </a:solidFill>
              </a:rPr>
              <a:t>Lymphatics:</a:t>
            </a:r>
          </a:p>
          <a:p>
            <a:pPr marL="457200" lvl="1" indent="0">
              <a:lnSpc>
                <a:spcPct val="160000"/>
              </a:lnSpc>
              <a:buNone/>
            </a:pP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dirty="0"/>
              <a:t>lymphatic vessels that follow the arterial supply that empty into the </a:t>
            </a:r>
            <a:r>
              <a:rPr lang="en-US" b="1" dirty="0">
                <a:solidFill>
                  <a:srgbClr val="00B0F0"/>
                </a:solidFill>
              </a:rPr>
              <a:t>pancreaticosplenal nodes </a:t>
            </a:r>
            <a:r>
              <a:rPr lang="en-US" dirty="0"/>
              <a:t>and the </a:t>
            </a:r>
            <a:r>
              <a:rPr lang="en-US" b="1" dirty="0">
                <a:solidFill>
                  <a:srgbClr val="00B0F0"/>
                </a:solidFill>
              </a:rPr>
              <a:t>pyloric nodes</a:t>
            </a:r>
            <a:r>
              <a:rPr lang="en-US" dirty="0"/>
              <a:t>, which in turn drain into the </a:t>
            </a:r>
            <a:r>
              <a:rPr lang="en-US" b="1" dirty="0">
                <a:solidFill>
                  <a:srgbClr val="0070C0"/>
                </a:solidFill>
              </a:rPr>
              <a:t>superior mesenteric and coeliac lymph nodes.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b="1" dirty="0">
                <a:solidFill>
                  <a:srgbClr val="00B050"/>
                </a:solidFill>
              </a:rPr>
              <a:t>Nerve Supply: </a:t>
            </a:r>
          </a:p>
          <a:p>
            <a:pPr marL="457200" lvl="1" indent="0">
              <a:lnSpc>
                <a:spcPct val="160000"/>
              </a:lnSpc>
              <a:buNone/>
            </a:pP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dirty="0"/>
              <a:t>Sympathetic and parasympathetic (vagal) nerve fibers supply the area.</a:t>
            </a:r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1474387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0430D3C-8D28-B020-40C2-D0E73E17D9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25" b="6362"/>
          <a:stretch/>
        </p:blipFill>
        <p:spPr>
          <a:xfrm>
            <a:off x="1449029" y="520546"/>
            <a:ext cx="9597513" cy="5743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118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EEC368-1838-CDAF-2C67-4D99D9DE8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8735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8D1A2-9538-7ACE-81D1-A1A32F5251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b="1" dirty="0">
                <a:solidFill>
                  <a:srgbClr val="C00000"/>
                </a:solidFill>
              </a:rPr>
              <a:t>SPLEEN</a:t>
            </a:r>
            <a:endParaRPr lang="en-PK" sz="6600" b="1" dirty="0">
              <a:solidFill>
                <a:srgbClr val="C00000"/>
              </a:solidFill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6A708F30-9EE7-7AA7-344E-A052E88F7C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346363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2A192-93D8-B576-3217-ADAC0D347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6" y="129151"/>
            <a:ext cx="12007645" cy="770501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SPLEEN</a:t>
            </a:r>
            <a:endParaRPr lang="en-PK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FDEE6-2916-A533-7F25-DE971804E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85" y="1061884"/>
            <a:ext cx="12007645" cy="5796116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Reddish color,  oval shaped  and </a:t>
            </a:r>
            <a:r>
              <a:rPr lang="en-US" b="1" dirty="0">
                <a:solidFill>
                  <a:srgbClr val="00B0F0"/>
                </a:solidFill>
              </a:rPr>
              <a:t>largest single mass of lymphoid tissue </a:t>
            </a:r>
            <a:r>
              <a:rPr lang="en-US" dirty="0"/>
              <a:t>in the body.</a:t>
            </a:r>
          </a:p>
          <a:p>
            <a:pPr>
              <a:lnSpc>
                <a:spcPct val="150000"/>
              </a:lnSpc>
            </a:pPr>
            <a:r>
              <a:rPr lang="en-US" dirty="0"/>
              <a:t>Located in the </a:t>
            </a:r>
            <a:r>
              <a:rPr lang="en-US" b="1" dirty="0">
                <a:solidFill>
                  <a:srgbClr val="0070C0"/>
                </a:solidFill>
              </a:rPr>
              <a:t>upper left quadrant of the abdomen, </a:t>
            </a:r>
            <a:r>
              <a:rPr lang="en-US" dirty="0"/>
              <a:t>under cover of the diaphragm and  the ribcage </a:t>
            </a:r>
          </a:p>
          <a:p>
            <a:pPr>
              <a:lnSpc>
                <a:spcPct val="150000"/>
              </a:lnSpc>
            </a:pPr>
            <a:r>
              <a:rPr lang="en-US" b="1" dirty="0"/>
              <a:t>Entirely surrounded by peritoneum </a:t>
            </a:r>
            <a:r>
              <a:rPr lang="en-US" dirty="0"/>
              <a:t>(except at the splenic hilum).</a:t>
            </a:r>
          </a:p>
          <a:p>
            <a:pPr>
              <a:lnSpc>
                <a:spcPct val="150000"/>
              </a:lnSpc>
            </a:pPr>
            <a:r>
              <a:rPr lang="en-US" dirty="0"/>
              <a:t>Lies just beneath the left half of the diaphragm close to the 9th, 10th, and 11th ribs.</a:t>
            </a:r>
          </a:p>
          <a:p>
            <a:pPr>
              <a:lnSpc>
                <a:spcPct val="150000"/>
              </a:lnSpc>
            </a:pPr>
            <a:r>
              <a:rPr lang="en-US" dirty="0"/>
              <a:t>Long axis lies along the shaft of the 10th rib, and its lower pole extends forward only as far as the midaxillary line and </a:t>
            </a:r>
            <a:r>
              <a:rPr lang="en-US" b="1" dirty="0"/>
              <a:t>cannot be palpated on clinical examination</a:t>
            </a:r>
            <a:endParaRPr lang="en-PK" b="1" dirty="0"/>
          </a:p>
        </p:txBody>
      </p:sp>
    </p:spTree>
    <p:extLst>
      <p:ext uri="{BB962C8B-B14F-4D97-AF65-F5344CB8AC3E}">
        <p14:creationId xmlns:p14="http://schemas.microsoft.com/office/powerpoint/2010/main" val="2175415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2A192-93D8-B576-3217-ADAC0D347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6" y="129151"/>
            <a:ext cx="12007645" cy="770501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SPLEEN</a:t>
            </a:r>
            <a:endParaRPr lang="en-P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FDEE6-2916-A533-7F25-DE971804E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85" y="1061884"/>
            <a:ext cx="12007645" cy="579611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The spleen is connected to the stomach and kidney by parts of the greater omentum.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US" b="1" dirty="0">
                <a:solidFill>
                  <a:srgbClr val="0070C0"/>
                </a:solidFill>
              </a:rPr>
              <a:t>Gastrosplenic ligament: </a:t>
            </a:r>
            <a:r>
              <a:rPr lang="en-US" dirty="0"/>
              <a:t>anterior to the splenic hilum, connects the spleen to the greater curvature of the stomach.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US" b="1" dirty="0">
                <a:solidFill>
                  <a:srgbClr val="0070C0"/>
                </a:solidFill>
              </a:rPr>
              <a:t>Splenorenal ligament: </a:t>
            </a:r>
            <a:r>
              <a:rPr lang="en-US" dirty="0"/>
              <a:t>posterior to the splenic hilum, connects the hilum of the spleen to the left kidney. The splenic vessels and tail of the pancreas lie within this ligament</a:t>
            </a:r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1363656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2A192-93D8-B576-3217-ADAC0D347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6" y="129151"/>
            <a:ext cx="12007645" cy="770501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SPLEEN</a:t>
            </a:r>
            <a:endParaRPr lang="en-P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FDEE6-2916-A533-7F25-DE971804E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85" y="1061884"/>
            <a:ext cx="12007645" cy="5796116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/>
              <a:t>Anatomical Relations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Anteriorly: </a:t>
            </a:r>
            <a:r>
              <a:rPr lang="en-US" dirty="0"/>
              <a:t>Stomach, tail of the pancreas, and left colic flexure. The left kidney lies along its medial border.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FF0000"/>
                </a:solidFill>
              </a:rPr>
              <a:t>Posteriorly: </a:t>
            </a:r>
            <a:r>
              <a:rPr lang="en-US" dirty="0"/>
              <a:t>The diaphragm; left pleura (left costodiaphragmatic recess), left lung, and 9th, 10th, and 11</a:t>
            </a:r>
            <a:r>
              <a:rPr lang="en-US" baseline="30000" dirty="0"/>
              <a:t>th</a:t>
            </a:r>
            <a:r>
              <a:rPr lang="en-US" dirty="0"/>
              <a:t> ribs</a:t>
            </a:r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34831849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2A192-93D8-B576-3217-ADAC0D347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6" y="129151"/>
            <a:ext cx="12007645" cy="770501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SPLEEN</a:t>
            </a:r>
            <a:endParaRPr lang="en-P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FDEE6-2916-A533-7F25-DE971804E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85" y="1061884"/>
            <a:ext cx="12007645" cy="579611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The spleen has a slightly oval shape. It is covered by a weak capsule that protects the organ whilst allowing it to expand in size.</a:t>
            </a:r>
          </a:p>
          <a:p>
            <a:pPr>
              <a:lnSpc>
                <a:spcPct val="150000"/>
              </a:lnSpc>
            </a:pPr>
            <a:r>
              <a:rPr lang="en-US" dirty="0"/>
              <a:t>The outer surface of the spleen can be anatomically divided into two: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US" b="1" dirty="0">
                <a:solidFill>
                  <a:srgbClr val="7030A0"/>
                </a:solidFill>
              </a:rPr>
              <a:t>Diaphragmatic surface: </a:t>
            </a:r>
            <a:r>
              <a:rPr lang="en-US" dirty="0"/>
              <a:t> in contact with diaphragm and ribcage.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US" b="1" dirty="0">
                <a:solidFill>
                  <a:srgbClr val="7030A0"/>
                </a:solidFill>
              </a:rPr>
              <a:t>Visceral surface : </a:t>
            </a:r>
            <a:r>
              <a:rPr lang="en-US" dirty="0"/>
              <a:t>in contact with the other abdominal viscera.</a:t>
            </a:r>
          </a:p>
          <a:p>
            <a:pPr>
              <a:lnSpc>
                <a:spcPct val="150000"/>
              </a:lnSpc>
            </a:pPr>
            <a:r>
              <a:rPr lang="en-US" dirty="0"/>
              <a:t>It has </a:t>
            </a:r>
            <a:r>
              <a:rPr lang="en-US" b="1" dirty="0"/>
              <a:t>anterior, superior, posteromedial and inferior borders. </a:t>
            </a:r>
            <a:r>
              <a:rPr lang="en-US" dirty="0"/>
              <a:t>The posteromedial and inferior borders are smooth, whilst the anterior and superior borders contain notches.</a:t>
            </a:r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3027737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2A192-93D8-B576-3217-ADAC0D347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6" y="129151"/>
            <a:ext cx="12007645" cy="770501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SPLEEN</a:t>
            </a:r>
            <a:endParaRPr lang="en-P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FDEE6-2916-A533-7F25-DE971804E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85" y="1061884"/>
            <a:ext cx="12007645" cy="5796116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solidFill>
                  <a:srgbClr val="C00000"/>
                </a:solidFill>
              </a:rPr>
              <a:t>Arterial Supply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large splenic artery </a:t>
            </a:r>
            <a:r>
              <a:rPr lang="en-US" dirty="0"/>
              <a:t>is the largest branch of the </a:t>
            </a:r>
            <a:r>
              <a:rPr lang="en-US" b="1" dirty="0">
                <a:solidFill>
                  <a:srgbClr val="C00000"/>
                </a:solidFill>
              </a:rPr>
              <a:t>celiac artery. 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It has a tortuous course as it runs along the upper border of the pancreas. 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The splenic artery then divides into about six branches, which enter the spleen at the hilum.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These arterial branches do not anastomose with each other – giving rise to vascular segments of the spleen.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solidFill>
                  <a:srgbClr val="7030A0"/>
                </a:solidFill>
              </a:rPr>
              <a:t>Veins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Venous drainage occurs through the </a:t>
            </a:r>
            <a:r>
              <a:rPr lang="en-US" b="1" dirty="0">
                <a:solidFill>
                  <a:srgbClr val="7030A0"/>
                </a:solidFill>
              </a:rPr>
              <a:t>splenic vein. </a:t>
            </a:r>
            <a:r>
              <a:rPr lang="en-US" dirty="0"/>
              <a:t>It combines with the </a:t>
            </a:r>
            <a:r>
              <a:rPr lang="en-US" b="1" dirty="0"/>
              <a:t>superior mesenteric vein</a:t>
            </a:r>
            <a:r>
              <a:rPr lang="en-US" dirty="0"/>
              <a:t> to form </a:t>
            </a:r>
            <a:r>
              <a:rPr lang="en-US" b="1" dirty="0">
                <a:solidFill>
                  <a:srgbClr val="0070C0"/>
                </a:solidFill>
              </a:rPr>
              <a:t>the hepatic portal vein</a:t>
            </a:r>
            <a:endParaRPr lang="en-PK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383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2A192-93D8-B576-3217-ADAC0D347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6" y="129151"/>
            <a:ext cx="12007645" cy="770501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SPLEEN</a:t>
            </a:r>
            <a:endParaRPr lang="en-P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FDEE6-2916-A533-7F25-DE971804E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85" y="1061884"/>
            <a:ext cx="12007645" cy="5796116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solidFill>
                  <a:srgbClr val="00B050"/>
                </a:solidFill>
              </a:rPr>
              <a:t>Nerve Supply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US" dirty="0"/>
              <a:t>The nerve supply to the spleen is from </a:t>
            </a:r>
            <a:r>
              <a:rPr lang="en-US" b="1" dirty="0">
                <a:solidFill>
                  <a:srgbClr val="00B050"/>
                </a:solidFill>
              </a:rPr>
              <a:t>the coeliac plexus.</a:t>
            </a:r>
            <a:r>
              <a:rPr lang="en-US" b="1" dirty="0">
                <a:solidFill>
                  <a:srgbClr val="00B0F0"/>
                </a:solidFill>
              </a:rPr>
              <a:t> </a:t>
            </a:r>
          </a:p>
          <a:p>
            <a:pPr marL="0" indent="0">
              <a:lnSpc>
                <a:spcPct val="150000"/>
              </a:lnSpc>
              <a:buNone/>
            </a:pPr>
            <a:endParaRPr lang="en-US" b="1" dirty="0">
              <a:solidFill>
                <a:srgbClr val="00B0F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solidFill>
                  <a:srgbClr val="00B0F0"/>
                </a:solidFill>
              </a:rPr>
              <a:t>Lymph Drainage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US" dirty="0"/>
              <a:t>The lymphatic vessels of the spleen follow the splenic vessels and drain into the </a:t>
            </a:r>
            <a:r>
              <a:rPr lang="en-US" b="1" dirty="0">
                <a:solidFill>
                  <a:srgbClr val="00B0F0"/>
                </a:solidFill>
              </a:rPr>
              <a:t>pancreaticosplenic lymph nodes, </a:t>
            </a:r>
            <a:r>
              <a:rPr lang="en-US" dirty="0"/>
              <a:t>and ultimately </a:t>
            </a:r>
            <a:r>
              <a:rPr lang="en-US" b="1" dirty="0">
                <a:solidFill>
                  <a:srgbClr val="00B0F0"/>
                </a:solidFill>
              </a:rPr>
              <a:t>the coeliac nodes.</a:t>
            </a:r>
          </a:p>
          <a:p>
            <a:pPr>
              <a:lnSpc>
                <a:spcPct val="150000"/>
              </a:lnSpc>
            </a:pPr>
            <a:endParaRPr lang="en-PK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2208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21F76EC-0D8D-6370-2451-32D59B0323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000" b="4753"/>
          <a:stretch/>
        </p:blipFill>
        <p:spPr>
          <a:xfrm>
            <a:off x="3238500" y="923925"/>
            <a:ext cx="5772150" cy="477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2561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03D799-6DAE-ED3F-1596-B3C92A11FD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311" y="1609344"/>
            <a:ext cx="6490857" cy="364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0454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899</Words>
  <Application>Microsoft Office PowerPoint</Application>
  <PresentationFormat>Widescreen</PresentationFormat>
  <Paragraphs>77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Wingdings</vt:lpstr>
      <vt:lpstr>Office Theme</vt:lpstr>
      <vt:lpstr>Pancreas</vt:lpstr>
      <vt:lpstr>Pancreas</vt:lpstr>
      <vt:lpstr>Pancreas</vt:lpstr>
      <vt:lpstr>PowerPoint Presentation</vt:lpstr>
      <vt:lpstr>PowerPoint Presentation</vt:lpstr>
      <vt:lpstr>PowerPoint Presentation</vt:lpstr>
      <vt:lpstr>Anatomical relation</vt:lpstr>
      <vt:lpstr>Pancreatic Ducts</vt:lpstr>
      <vt:lpstr>Neurovascular Supply</vt:lpstr>
      <vt:lpstr>PowerPoint Presentation</vt:lpstr>
      <vt:lpstr>PowerPoint Presentation</vt:lpstr>
      <vt:lpstr>SPLEEN</vt:lpstr>
      <vt:lpstr>SPLEEN</vt:lpstr>
      <vt:lpstr>SPLEEN</vt:lpstr>
      <vt:lpstr>SPLEEN</vt:lpstr>
      <vt:lpstr>SPLEEN</vt:lpstr>
      <vt:lpstr>SPLEEN</vt:lpstr>
      <vt:lpstr>SPLEEN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Pancreas</dc:title>
  <dc:creator>Aizaz Khan</dc:creator>
  <cp:lastModifiedBy>Aizaz Khan</cp:lastModifiedBy>
  <cp:revision>3</cp:revision>
  <dcterms:created xsi:type="dcterms:W3CDTF">2023-05-30T18:26:07Z</dcterms:created>
  <dcterms:modified xsi:type="dcterms:W3CDTF">2023-06-01T14:41:10Z</dcterms:modified>
</cp:coreProperties>
</file>