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6" r:id="rId3"/>
    <p:sldId id="259" r:id="rId4"/>
    <p:sldId id="285" r:id="rId5"/>
    <p:sldId id="258" r:id="rId6"/>
    <p:sldId id="265" r:id="rId7"/>
    <p:sldId id="289" r:id="rId8"/>
    <p:sldId id="261" r:id="rId9"/>
    <p:sldId id="287" r:id="rId10"/>
    <p:sldId id="288" r:id="rId11"/>
    <p:sldId id="260" r:id="rId12"/>
    <p:sldId id="264" r:id="rId13"/>
    <p:sldId id="290" r:id="rId14"/>
    <p:sldId id="263" r:id="rId15"/>
    <p:sldId id="262" r:id="rId16"/>
    <p:sldId id="286" r:id="rId17"/>
    <p:sldId id="267" r:id="rId18"/>
    <p:sldId id="268" r:id="rId19"/>
    <p:sldId id="269" r:id="rId20"/>
    <p:sldId id="272" r:id="rId21"/>
    <p:sldId id="270" r:id="rId22"/>
    <p:sldId id="271" r:id="rId23"/>
    <p:sldId id="279" r:id="rId24"/>
    <p:sldId id="274" r:id="rId25"/>
    <p:sldId id="273" r:id="rId26"/>
    <p:sldId id="275" r:id="rId27"/>
    <p:sldId id="276" r:id="rId28"/>
    <p:sldId id="277" r:id="rId29"/>
    <p:sldId id="278" r:id="rId30"/>
    <p:sldId id="280" r:id="rId31"/>
    <p:sldId id="281" r:id="rId32"/>
    <p:sldId id="283" r:id="rId33"/>
    <p:sldId id="282" r:id="rId34"/>
    <p:sldId id="291" r:id="rId35"/>
  </p:sldIdLst>
  <p:sldSz cx="12192000" cy="6858000"/>
  <p:notesSz cx="6858000" cy="9144000"/>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vidY0u+bUDJYCxdMNqwNg==" hashData="9xVfqY1FEcZwgL2BtIrazeocPpBv9haGmtZxGOEbRhVZ+YB6UvijdwD5tNQhFbRs34vZIvj3rwzk3jKNgbLgAA=="/>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138" autoAdjust="0"/>
  </p:normalViewPr>
  <p:slideViewPr>
    <p:cSldViewPr snapToGrid="0" showGuides="1">
      <p:cViewPr varScale="1">
        <p:scale>
          <a:sx n="47" d="100"/>
          <a:sy n="47" d="100"/>
        </p:scale>
        <p:origin x="113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zaz Khan" userId="33fcbba63301ba1b" providerId="LiveId" clId="{BD2CC8D1-AB34-4377-9C17-13D3D946300C}"/>
    <pc:docChg chg="modSld">
      <pc:chgData name="Aizaz Khan" userId="33fcbba63301ba1b" providerId="LiveId" clId="{BD2CC8D1-AB34-4377-9C17-13D3D946300C}" dt="2023-06-01T14:42:12.644" v="5" actId="20577"/>
      <pc:docMkLst>
        <pc:docMk/>
      </pc:docMkLst>
      <pc:sldChg chg="modNotesTx">
        <pc:chgData name="Aizaz Khan" userId="33fcbba63301ba1b" providerId="LiveId" clId="{BD2CC8D1-AB34-4377-9C17-13D3D946300C}" dt="2023-06-01T14:41:45.785" v="1" actId="20577"/>
        <pc:sldMkLst>
          <pc:docMk/>
          <pc:sldMk cId="683937557" sldId="261"/>
        </pc:sldMkLst>
      </pc:sldChg>
      <pc:sldChg chg="modNotesTx">
        <pc:chgData name="Aizaz Khan" userId="33fcbba63301ba1b" providerId="LiveId" clId="{BD2CC8D1-AB34-4377-9C17-13D3D946300C}" dt="2023-06-01T14:41:58.437" v="3" actId="20577"/>
        <pc:sldMkLst>
          <pc:docMk/>
          <pc:sldMk cId="2637539071" sldId="262"/>
        </pc:sldMkLst>
      </pc:sldChg>
      <pc:sldChg chg="modNotesTx">
        <pc:chgData name="Aizaz Khan" userId="33fcbba63301ba1b" providerId="LiveId" clId="{BD2CC8D1-AB34-4377-9C17-13D3D946300C}" dt="2023-06-01T14:41:52.647" v="2" actId="20577"/>
        <pc:sldMkLst>
          <pc:docMk/>
          <pc:sldMk cId="1289152086" sldId="263"/>
        </pc:sldMkLst>
      </pc:sldChg>
      <pc:sldChg chg="modNotesTx">
        <pc:chgData name="Aizaz Khan" userId="33fcbba63301ba1b" providerId="LiveId" clId="{BD2CC8D1-AB34-4377-9C17-13D3D946300C}" dt="2023-06-01T14:41:38.624" v="0" actId="20577"/>
        <pc:sldMkLst>
          <pc:docMk/>
          <pc:sldMk cId="1703541590" sldId="266"/>
        </pc:sldMkLst>
      </pc:sldChg>
      <pc:sldChg chg="modNotesTx">
        <pc:chgData name="Aizaz Khan" userId="33fcbba63301ba1b" providerId="LiveId" clId="{BD2CC8D1-AB34-4377-9C17-13D3D946300C}" dt="2023-06-01T14:42:04.553" v="4" actId="20577"/>
        <pc:sldMkLst>
          <pc:docMk/>
          <pc:sldMk cId="1438829927" sldId="267"/>
        </pc:sldMkLst>
      </pc:sldChg>
      <pc:sldChg chg="modNotesTx">
        <pc:chgData name="Aizaz Khan" userId="33fcbba63301ba1b" providerId="LiveId" clId="{BD2CC8D1-AB34-4377-9C17-13D3D946300C}" dt="2023-06-01T14:42:12.644" v="5" actId="20577"/>
        <pc:sldMkLst>
          <pc:docMk/>
          <pc:sldMk cId="3998683456"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6FAE9F-CC0C-451E-941C-9DF541370563}" type="datetimeFigureOut">
              <a:rPr lang="en-PK" smtClean="0"/>
              <a:t>01/06/2023</a:t>
            </a:fld>
            <a:endParaRPr lang="en-P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2E1B4-9712-4932-82DC-3C154D89493B}" type="slidenum">
              <a:rPr lang="en-PK" smtClean="0"/>
              <a:t>‹#›</a:t>
            </a:fld>
            <a:endParaRPr lang="en-PK"/>
          </a:p>
        </p:txBody>
      </p:sp>
    </p:spTree>
    <p:extLst>
      <p:ext uri="{BB962C8B-B14F-4D97-AF65-F5344CB8AC3E}">
        <p14:creationId xmlns:p14="http://schemas.microsoft.com/office/powerpoint/2010/main" val="2606524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2</a:t>
            </a:fld>
            <a:endParaRPr lang="en-PK"/>
          </a:p>
        </p:txBody>
      </p:sp>
    </p:spTree>
    <p:extLst>
      <p:ext uri="{BB962C8B-B14F-4D97-AF65-F5344CB8AC3E}">
        <p14:creationId xmlns:p14="http://schemas.microsoft.com/office/powerpoint/2010/main" val="24059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8</a:t>
            </a:fld>
            <a:endParaRPr lang="en-PK"/>
          </a:p>
        </p:txBody>
      </p:sp>
    </p:spTree>
    <p:extLst>
      <p:ext uri="{BB962C8B-B14F-4D97-AF65-F5344CB8AC3E}">
        <p14:creationId xmlns:p14="http://schemas.microsoft.com/office/powerpoint/2010/main" val="200093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14</a:t>
            </a:fld>
            <a:endParaRPr lang="en-PK"/>
          </a:p>
        </p:txBody>
      </p:sp>
    </p:spTree>
    <p:extLst>
      <p:ext uri="{BB962C8B-B14F-4D97-AF65-F5344CB8AC3E}">
        <p14:creationId xmlns:p14="http://schemas.microsoft.com/office/powerpoint/2010/main" val="1568858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15</a:t>
            </a:fld>
            <a:endParaRPr lang="en-PK"/>
          </a:p>
        </p:txBody>
      </p:sp>
    </p:spTree>
    <p:extLst>
      <p:ext uri="{BB962C8B-B14F-4D97-AF65-F5344CB8AC3E}">
        <p14:creationId xmlns:p14="http://schemas.microsoft.com/office/powerpoint/2010/main" val="1979224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17</a:t>
            </a:fld>
            <a:endParaRPr lang="en-PK"/>
          </a:p>
        </p:txBody>
      </p:sp>
    </p:spTree>
    <p:extLst>
      <p:ext uri="{BB962C8B-B14F-4D97-AF65-F5344CB8AC3E}">
        <p14:creationId xmlns:p14="http://schemas.microsoft.com/office/powerpoint/2010/main" val="93929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EF42E1B4-9712-4932-82DC-3C154D89493B}" type="slidenum">
              <a:rPr lang="en-PK" smtClean="0"/>
              <a:t>26</a:t>
            </a:fld>
            <a:endParaRPr lang="en-PK"/>
          </a:p>
        </p:txBody>
      </p:sp>
    </p:spTree>
    <p:extLst>
      <p:ext uri="{BB962C8B-B14F-4D97-AF65-F5344CB8AC3E}">
        <p14:creationId xmlns:p14="http://schemas.microsoft.com/office/powerpoint/2010/main" val="364956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2266C-C89A-919A-9297-6B5B5B0E2F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K"/>
          </a:p>
        </p:txBody>
      </p:sp>
      <p:sp>
        <p:nvSpPr>
          <p:cNvPr id="3" name="Subtitle 2">
            <a:extLst>
              <a:ext uri="{FF2B5EF4-FFF2-40B4-BE49-F238E27FC236}">
                <a16:creationId xmlns:a16="http://schemas.microsoft.com/office/drawing/2014/main" id="{1103DC39-287B-BED5-41A3-9DECDF319C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K"/>
          </a:p>
        </p:txBody>
      </p:sp>
      <p:sp>
        <p:nvSpPr>
          <p:cNvPr id="4" name="Date Placeholder 3">
            <a:extLst>
              <a:ext uri="{FF2B5EF4-FFF2-40B4-BE49-F238E27FC236}">
                <a16:creationId xmlns:a16="http://schemas.microsoft.com/office/drawing/2014/main" id="{1EE0EE7D-9039-D65E-7150-E6954697586E}"/>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1AB63C2A-E708-1229-BFAE-ABD2BBF74D1C}"/>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1FEA458F-AC11-8358-4E84-1E32F3FBE10F}"/>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312917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EACD-A6AC-016A-ADE5-752AC0B43117}"/>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9A4B6946-94F1-B574-AA40-693651E08E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28FD9937-E899-55B5-D8DD-8DAB66560AB8}"/>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9A4CB1F1-A411-2CA6-DB2B-ECB965293E57}"/>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406AFBE9-8EE3-24FD-1E79-F41867C0AF75}"/>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131872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B4B6-7CB3-0934-DED6-E233A2908E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K"/>
          </a:p>
        </p:txBody>
      </p:sp>
      <p:sp>
        <p:nvSpPr>
          <p:cNvPr id="3" name="Text Placeholder 2">
            <a:extLst>
              <a:ext uri="{FF2B5EF4-FFF2-40B4-BE49-F238E27FC236}">
                <a16:creationId xmlns:a16="http://schemas.microsoft.com/office/drawing/2014/main" id="{8E6582D8-DD47-97DA-D6E3-091F2BC334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8151DA-2380-8549-CAAA-C7C24CDEBB52}"/>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C478AF74-3E49-1A16-2B02-DB978E321308}"/>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2CC55761-64A4-C598-ABE2-273F6AA35734}"/>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46722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19CE6-BBDA-D0B9-23B1-12945C9A24D9}"/>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10D70CF9-84E6-E7A0-B227-AB5178760A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Content Placeholder 3">
            <a:extLst>
              <a:ext uri="{FF2B5EF4-FFF2-40B4-BE49-F238E27FC236}">
                <a16:creationId xmlns:a16="http://schemas.microsoft.com/office/drawing/2014/main" id="{4A399B62-D917-66C8-7074-85C304F58B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Date Placeholder 4">
            <a:extLst>
              <a:ext uri="{FF2B5EF4-FFF2-40B4-BE49-F238E27FC236}">
                <a16:creationId xmlns:a16="http://schemas.microsoft.com/office/drawing/2014/main" id="{676BB649-976D-7365-38FA-FAB3256227CB}"/>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6" name="Footer Placeholder 5">
            <a:extLst>
              <a:ext uri="{FF2B5EF4-FFF2-40B4-BE49-F238E27FC236}">
                <a16:creationId xmlns:a16="http://schemas.microsoft.com/office/drawing/2014/main" id="{2CFB73DC-EFD1-7541-3358-73022C4490A9}"/>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AA0D12C2-A944-11FE-6A1D-96D14016601E}"/>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3317714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EB16-91A7-DDFF-5B2D-723788FAAE72}"/>
              </a:ext>
            </a:extLst>
          </p:cNvPr>
          <p:cNvSpPr>
            <a:spLocks noGrp="1"/>
          </p:cNvSpPr>
          <p:nvPr>
            <p:ph type="title"/>
          </p:nvPr>
        </p:nvSpPr>
        <p:spPr>
          <a:xfrm>
            <a:off x="839788" y="365125"/>
            <a:ext cx="10515600" cy="1325563"/>
          </a:xfrm>
        </p:spPr>
        <p:txBody>
          <a:bodyPr/>
          <a:lstStyle/>
          <a:p>
            <a:r>
              <a:rPr lang="en-US"/>
              <a:t>Click to edit Master title style</a:t>
            </a:r>
            <a:endParaRPr lang="en-PK"/>
          </a:p>
        </p:txBody>
      </p:sp>
      <p:sp>
        <p:nvSpPr>
          <p:cNvPr id="3" name="Text Placeholder 2">
            <a:extLst>
              <a:ext uri="{FF2B5EF4-FFF2-40B4-BE49-F238E27FC236}">
                <a16:creationId xmlns:a16="http://schemas.microsoft.com/office/drawing/2014/main" id="{A4033F73-0A36-ADF8-8F87-1B914A8D27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F5C0C3-FF0B-1EF2-2645-A50433CFC1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Text Placeholder 4">
            <a:extLst>
              <a:ext uri="{FF2B5EF4-FFF2-40B4-BE49-F238E27FC236}">
                <a16:creationId xmlns:a16="http://schemas.microsoft.com/office/drawing/2014/main" id="{C48964CF-21F4-5F5A-34B8-8C266A7107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1F84D8-5C05-44FC-CA32-EC2C54E181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7" name="Date Placeholder 6">
            <a:extLst>
              <a:ext uri="{FF2B5EF4-FFF2-40B4-BE49-F238E27FC236}">
                <a16:creationId xmlns:a16="http://schemas.microsoft.com/office/drawing/2014/main" id="{1BDA6DA0-168D-4B13-9982-FEC052A77E4B}"/>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8" name="Footer Placeholder 7">
            <a:extLst>
              <a:ext uri="{FF2B5EF4-FFF2-40B4-BE49-F238E27FC236}">
                <a16:creationId xmlns:a16="http://schemas.microsoft.com/office/drawing/2014/main" id="{4BC10A2D-B28F-DA6F-AC5B-0893569A58C9}"/>
              </a:ext>
            </a:extLst>
          </p:cNvPr>
          <p:cNvSpPr>
            <a:spLocks noGrp="1"/>
          </p:cNvSpPr>
          <p:nvPr>
            <p:ph type="ftr" sz="quarter" idx="11"/>
          </p:nvPr>
        </p:nvSpPr>
        <p:spPr/>
        <p:txBody>
          <a:bodyPr/>
          <a:lstStyle/>
          <a:p>
            <a:endParaRPr lang="en-PK"/>
          </a:p>
        </p:txBody>
      </p:sp>
      <p:sp>
        <p:nvSpPr>
          <p:cNvPr id="9" name="Slide Number Placeholder 8">
            <a:extLst>
              <a:ext uri="{FF2B5EF4-FFF2-40B4-BE49-F238E27FC236}">
                <a16:creationId xmlns:a16="http://schemas.microsoft.com/office/drawing/2014/main" id="{F5D3B773-D240-9DAA-6EA2-C62B821F93FC}"/>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4251116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4A17-202E-9C05-078D-F11E82DC8F25}"/>
              </a:ext>
            </a:extLst>
          </p:cNvPr>
          <p:cNvSpPr>
            <a:spLocks noGrp="1"/>
          </p:cNvSpPr>
          <p:nvPr>
            <p:ph type="title"/>
          </p:nvPr>
        </p:nvSpPr>
        <p:spPr/>
        <p:txBody>
          <a:bodyPr/>
          <a:lstStyle/>
          <a:p>
            <a:r>
              <a:rPr lang="en-US"/>
              <a:t>Click to edit Master title style</a:t>
            </a:r>
            <a:endParaRPr lang="en-PK"/>
          </a:p>
        </p:txBody>
      </p:sp>
      <p:sp>
        <p:nvSpPr>
          <p:cNvPr id="3" name="Date Placeholder 2">
            <a:extLst>
              <a:ext uri="{FF2B5EF4-FFF2-40B4-BE49-F238E27FC236}">
                <a16:creationId xmlns:a16="http://schemas.microsoft.com/office/drawing/2014/main" id="{00ED01F1-7954-DE90-85B9-3550293D5FF8}"/>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4" name="Footer Placeholder 3">
            <a:extLst>
              <a:ext uri="{FF2B5EF4-FFF2-40B4-BE49-F238E27FC236}">
                <a16:creationId xmlns:a16="http://schemas.microsoft.com/office/drawing/2014/main" id="{FA74D34A-BB24-1895-3D48-00210F5717F5}"/>
              </a:ext>
            </a:extLst>
          </p:cNvPr>
          <p:cNvSpPr>
            <a:spLocks noGrp="1"/>
          </p:cNvSpPr>
          <p:nvPr>
            <p:ph type="ftr" sz="quarter" idx="11"/>
          </p:nvPr>
        </p:nvSpPr>
        <p:spPr/>
        <p:txBody>
          <a:bodyPr/>
          <a:lstStyle/>
          <a:p>
            <a:endParaRPr lang="en-PK"/>
          </a:p>
        </p:txBody>
      </p:sp>
      <p:sp>
        <p:nvSpPr>
          <p:cNvPr id="5" name="Slide Number Placeholder 4">
            <a:extLst>
              <a:ext uri="{FF2B5EF4-FFF2-40B4-BE49-F238E27FC236}">
                <a16:creationId xmlns:a16="http://schemas.microsoft.com/office/drawing/2014/main" id="{DF223D00-3E32-CA9B-66BA-0EBF825899A6}"/>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199789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C4CD12-5B5C-568B-CDD0-19B7174A4B48}"/>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3" name="Footer Placeholder 2">
            <a:extLst>
              <a:ext uri="{FF2B5EF4-FFF2-40B4-BE49-F238E27FC236}">
                <a16:creationId xmlns:a16="http://schemas.microsoft.com/office/drawing/2014/main" id="{39DBCE8E-5B9E-293D-DBC3-9FF8E48000F3}"/>
              </a:ext>
            </a:extLst>
          </p:cNvPr>
          <p:cNvSpPr>
            <a:spLocks noGrp="1"/>
          </p:cNvSpPr>
          <p:nvPr>
            <p:ph type="ftr" sz="quarter" idx="11"/>
          </p:nvPr>
        </p:nvSpPr>
        <p:spPr/>
        <p:txBody>
          <a:bodyPr/>
          <a:lstStyle/>
          <a:p>
            <a:endParaRPr lang="en-PK"/>
          </a:p>
        </p:txBody>
      </p:sp>
      <p:sp>
        <p:nvSpPr>
          <p:cNvPr id="4" name="Slide Number Placeholder 3">
            <a:extLst>
              <a:ext uri="{FF2B5EF4-FFF2-40B4-BE49-F238E27FC236}">
                <a16:creationId xmlns:a16="http://schemas.microsoft.com/office/drawing/2014/main" id="{09CC8095-F7A7-B492-8725-90323EC2EAFE}"/>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3405310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E717-DE5C-FCA5-A7C7-E180E8D9AE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Content Placeholder 2">
            <a:extLst>
              <a:ext uri="{FF2B5EF4-FFF2-40B4-BE49-F238E27FC236}">
                <a16:creationId xmlns:a16="http://schemas.microsoft.com/office/drawing/2014/main" id="{E31C67EB-929D-7294-1347-B47DB4C45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Text Placeholder 3">
            <a:extLst>
              <a:ext uri="{FF2B5EF4-FFF2-40B4-BE49-F238E27FC236}">
                <a16:creationId xmlns:a16="http://schemas.microsoft.com/office/drawing/2014/main" id="{464DD311-807B-B73F-6C9D-671BC4317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1E207D-4A84-C414-0639-B033F7416271}"/>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6" name="Footer Placeholder 5">
            <a:extLst>
              <a:ext uri="{FF2B5EF4-FFF2-40B4-BE49-F238E27FC236}">
                <a16:creationId xmlns:a16="http://schemas.microsoft.com/office/drawing/2014/main" id="{73959307-5289-5D9F-EFB5-65463F2FD59F}"/>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641D8D1B-CA0E-7BC3-85C7-3F1BA6C0850E}"/>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63483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1DD2-214D-C467-2381-C0973B02A5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Picture Placeholder 2">
            <a:extLst>
              <a:ext uri="{FF2B5EF4-FFF2-40B4-BE49-F238E27FC236}">
                <a16:creationId xmlns:a16="http://schemas.microsoft.com/office/drawing/2014/main" id="{BF9C8F23-36F7-F1C4-602D-6B96F84E31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a:p>
        </p:txBody>
      </p:sp>
      <p:sp>
        <p:nvSpPr>
          <p:cNvPr id="4" name="Text Placeholder 3">
            <a:extLst>
              <a:ext uri="{FF2B5EF4-FFF2-40B4-BE49-F238E27FC236}">
                <a16:creationId xmlns:a16="http://schemas.microsoft.com/office/drawing/2014/main" id="{CEF361CE-2869-939D-A5AB-17367265E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F611D-C5DF-7056-BAA4-72C44FBDDCA1}"/>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6" name="Footer Placeholder 5">
            <a:extLst>
              <a:ext uri="{FF2B5EF4-FFF2-40B4-BE49-F238E27FC236}">
                <a16:creationId xmlns:a16="http://schemas.microsoft.com/office/drawing/2014/main" id="{5DBA6464-18FB-2175-7FFF-5B39C4EC9978}"/>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BC8902A3-FBC3-CBD2-FAA8-125F9EAD448F}"/>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3977902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3883-E489-8B2D-630F-E01E30A34098}"/>
              </a:ext>
            </a:extLst>
          </p:cNvPr>
          <p:cNvSpPr>
            <a:spLocks noGrp="1"/>
          </p:cNvSpPr>
          <p:nvPr>
            <p:ph type="title"/>
          </p:nvPr>
        </p:nvSpPr>
        <p:spPr/>
        <p:txBody>
          <a:bodyPr/>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D5DBD4DB-4834-00EE-EEA8-F377FB15B6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021FF7D2-438F-648F-F9A5-B3969E851B21}"/>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819C2E99-4A04-3048-B6E0-7596BB303B9B}"/>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91F198B4-ACD2-25FF-6660-3C7F605594CF}"/>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83470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323449-D2A4-3824-6CC2-BF50475A1A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2032CDF5-F5A8-23BE-6204-FB83691257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582286E9-3729-9A8B-B79C-CE6F97975292}"/>
              </a:ext>
            </a:extLst>
          </p:cNvPr>
          <p:cNvSpPr>
            <a:spLocks noGrp="1"/>
          </p:cNvSpPr>
          <p:nvPr>
            <p:ph type="dt" sz="half" idx="10"/>
          </p:nvPr>
        </p:nvSpPr>
        <p:spPr/>
        <p:txBody>
          <a:body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8B84CD32-91AD-BFDE-155E-B0B38CF5B33F}"/>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3D4D4AEE-03A4-B00E-03DF-72AAA46F27F0}"/>
              </a:ext>
            </a:extLst>
          </p:cNvPr>
          <p:cNvSpPr>
            <a:spLocks noGrp="1"/>
          </p:cNvSpPr>
          <p:nvPr>
            <p:ph type="sldNum" sz="quarter" idx="12"/>
          </p:nvPr>
        </p:nvSpPr>
        <p:spPr/>
        <p:txBody>
          <a:bodyPr/>
          <a:lstStyle/>
          <a:p>
            <a:fld id="{E7EEDD61-7561-452E-ADCD-45269CBB29C2}" type="slidenum">
              <a:rPr lang="en-PK" smtClean="0"/>
              <a:t>‹#›</a:t>
            </a:fld>
            <a:endParaRPr lang="en-PK"/>
          </a:p>
        </p:txBody>
      </p:sp>
    </p:spTree>
    <p:extLst>
      <p:ext uri="{BB962C8B-B14F-4D97-AF65-F5344CB8AC3E}">
        <p14:creationId xmlns:p14="http://schemas.microsoft.com/office/powerpoint/2010/main" val="4162490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CDFD16-2B3E-60E8-E6C9-36404F79DB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K"/>
          </a:p>
        </p:txBody>
      </p:sp>
      <p:sp>
        <p:nvSpPr>
          <p:cNvPr id="3" name="Text Placeholder 2">
            <a:extLst>
              <a:ext uri="{FF2B5EF4-FFF2-40B4-BE49-F238E27FC236}">
                <a16:creationId xmlns:a16="http://schemas.microsoft.com/office/drawing/2014/main" id="{F6DB26B6-EE45-5699-3751-040BF48D2A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F9CF08DC-A3BC-8C69-6790-9C4B30D1F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252019-C7D5-4B77-A3B9-71DF089AFF78}" type="datetimeFigureOut">
              <a:rPr lang="en-PK" smtClean="0"/>
              <a:t>01/06/2023</a:t>
            </a:fld>
            <a:endParaRPr lang="en-PK"/>
          </a:p>
        </p:txBody>
      </p:sp>
      <p:sp>
        <p:nvSpPr>
          <p:cNvPr id="5" name="Footer Placeholder 4">
            <a:extLst>
              <a:ext uri="{FF2B5EF4-FFF2-40B4-BE49-F238E27FC236}">
                <a16:creationId xmlns:a16="http://schemas.microsoft.com/office/drawing/2014/main" id="{D78736D8-CA45-44EC-1C0D-4C675EBC60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K"/>
          </a:p>
        </p:txBody>
      </p:sp>
      <p:sp>
        <p:nvSpPr>
          <p:cNvPr id="6" name="Slide Number Placeholder 5">
            <a:extLst>
              <a:ext uri="{FF2B5EF4-FFF2-40B4-BE49-F238E27FC236}">
                <a16:creationId xmlns:a16="http://schemas.microsoft.com/office/drawing/2014/main" id="{6304B8A6-4330-2B0F-1E44-9F74004D95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EDD61-7561-452E-ADCD-45269CBB29C2}" type="slidenum">
              <a:rPr lang="en-PK" smtClean="0"/>
              <a:t>‹#›</a:t>
            </a:fld>
            <a:endParaRPr lang="en-PK"/>
          </a:p>
        </p:txBody>
      </p:sp>
    </p:spTree>
    <p:extLst>
      <p:ext uri="{BB962C8B-B14F-4D97-AF65-F5344CB8AC3E}">
        <p14:creationId xmlns:p14="http://schemas.microsoft.com/office/powerpoint/2010/main" val="3286782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A5043-0D4B-950B-C7D5-A96FA66FE438}"/>
              </a:ext>
            </a:extLst>
          </p:cNvPr>
          <p:cNvSpPr>
            <a:spLocks noGrp="1"/>
          </p:cNvSpPr>
          <p:nvPr>
            <p:ph type="ctrTitle"/>
          </p:nvPr>
        </p:nvSpPr>
        <p:spPr/>
        <p:txBody>
          <a:bodyPr/>
          <a:lstStyle/>
          <a:p>
            <a:r>
              <a:rPr lang="en-US" b="1" dirty="0">
                <a:solidFill>
                  <a:srgbClr val="7030A0"/>
                </a:solidFill>
              </a:rPr>
              <a:t>Liver And Gallbladder</a:t>
            </a:r>
            <a:endParaRPr lang="en-PK" b="1" dirty="0">
              <a:solidFill>
                <a:srgbClr val="7030A0"/>
              </a:solidFill>
            </a:endParaRPr>
          </a:p>
        </p:txBody>
      </p:sp>
      <p:sp>
        <p:nvSpPr>
          <p:cNvPr id="3" name="Subtitle 2">
            <a:extLst>
              <a:ext uri="{FF2B5EF4-FFF2-40B4-BE49-F238E27FC236}">
                <a16:creationId xmlns:a16="http://schemas.microsoft.com/office/drawing/2014/main" id="{1C080B05-9956-EDED-ECD6-2082FFA4710A}"/>
              </a:ext>
            </a:extLst>
          </p:cNvPr>
          <p:cNvSpPr>
            <a:spLocks noGrp="1"/>
          </p:cNvSpPr>
          <p:nvPr>
            <p:ph type="subTitle" idx="1"/>
          </p:nvPr>
        </p:nvSpPr>
        <p:spPr/>
        <p:txBody>
          <a:bodyPr/>
          <a:lstStyle/>
          <a:p>
            <a:r>
              <a:rPr lang="en-US" b="1" u="sng" dirty="0">
                <a:solidFill>
                  <a:srgbClr val="0070C0"/>
                </a:solidFill>
              </a:rPr>
              <a:t>AIZAZ</a:t>
            </a:r>
          </a:p>
          <a:p>
            <a:r>
              <a:rPr lang="en-US" b="1" u="sng" dirty="0">
                <a:solidFill>
                  <a:srgbClr val="0070C0"/>
                </a:solidFill>
              </a:rPr>
              <a:t>Demonstrator Surgical </a:t>
            </a:r>
          </a:p>
          <a:p>
            <a:r>
              <a:rPr lang="en-US" b="1" u="sng" dirty="0">
                <a:solidFill>
                  <a:srgbClr val="0070C0"/>
                </a:solidFill>
              </a:rPr>
              <a:t>KMU-IPMS Peshawar</a:t>
            </a:r>
            <a:endParaRPr lang="en-PK" b="1" u="sng" dirty="0">
              <a:solidFill>
                <a:srgbClr val="0070C0"/>
              </a:solidFill>
            </a:endParaRPr>
          </a:p>
        </p:txBody>
      </p:sp>
    </p:spTree>
    <p:extLst>
      <p:ext uri="{BB962C8B-B14F-4D97-AF65-F5344CB8AC3E}">
        <p14:creationId xmlns:p14="http://schemas.microsoft.com/office/powerpoint/2010/main" val="2028209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fontScale="92500"/>
          </a:bodyPr>
          <a:lstStyle/>
          <a:p>
            <a:r>
              <a:rPr lang="en-US" dirty="0"/>
              <a:t>Largest gland in the body.</a:t>
            </a:r>
          </a:p>
          <a:p>
            <a:pPr>
              <a:lnSpc>
                <a:spcPct val="150000"/>
              </a:lnSpc>
            </a:pPr>
            <a:r>
              <a:rPr lang="en-US" dirty="0"/>
              <a:t>Some important functions are </a:t>
            </a:r>
          </a:p>
          <a:p>
            <a:pPr lvl="1">
              <a:lnSpc>
                <a:spcPct val="150000"/>
              </a:lnSpc>
              <a:buFont typeface="Wingdings" panose="05000000000000000000" pitchFamily="2" charset="2"/>
              <a:buChar char="ü"/>
            </a:pPr>
            <a:r>
              <a:rPr lang="en-US" b="1" dirty="0">
                <a:solidFill>
                  <a:srgbClr val="C00000"/>
                </a:solidFill>
              </a:rPr>
              <a:t>Production and secretion of bile</a:t>
            </a:r>
          </a:p>
          <a:p>
            <a:pPr lvl="1">
              <a:lnSpc>
                <a:spcPct val="150000"/>
              </a:lnSpc>
              <a:buFont typeface="Wingdings" panose="05000000000000000000" pitchFamily="2" charset="2"/>
              <a:buChar char="ü"/>
            </a:pPr>
            <a:r>
              <a:rPr lang="en-US" b="1" dirty="0">
                <a:solidFill>
                  <a:srgbClr val="C00000"/>
                </a:solidFill>
              </a:rPr>
              <a:t>Involvement in many metabolic activities related to carbohydrate, fat, and protein metabolism.</a:t>
            </a:r>
          </a:p>
          <a:p>
            <a:pPr lvl="1">
              <a:lnSpc>
                <a:spcPct val="150000"/>
              </a:lnSpc>
              <a:buFont typeface="Wingdings" panose="05000000000000000000" pitchFamily="2" charset="2"/>
              <a:buChar char="ü"/>
            </a:pPr>
            <a:r>
              <a:rPr lang="en-US" b="1" dirty="0">
                <a:solidFill>
                  <a:srgbClr val="C00000"/>
                </a:solidFill>
              </a:rPr>
              <a:t>Filtration of the blood</a:t>
            </a:r>
          </a:p>
          <a:p>
            <a:pPr lvl="1">
              <a:lnSpc>
                <a:spcPct val="150000"/>
              </a:lnSpc>
              <a:buFont typeface="Wingdings" panose="05000000000000000000" pitchFamily="2" charset="2"/>
              <a:buChar char="ü"/>
            </a:pPr>
            <a:r>
              <a:rPr lang="en-US" b="1" dirty="0">
                <a:solidFill>
                  <a:srgbClr val="C00000"/>
                </a:solidFill>
              </a:rPr>
              <a:t>Synthesizes heparin. </a:t>
            </a:r>
          </a:p>
          <a:p>
            <a:pPr lvl="1">
              <a:lnSpc>
                <a:spcPct val="150000"/>
              </a:lnSpc>
              <a:buFont typeface="Wingdings" panose="05000000000000000000" pitchFamily="2" charset="2"/>
              <a:buChar char="ü"/>
            </a:pPr>
            <a:r>
              <a:rPr lang="en-US" b="1" dirty="0">
                <a:solidFill>
                  <a:srgbClr val="C00000"/>
                </a:solidFill>
              </a:rPr>
              <a:t>An important detoxicating function. </a:t>
            </a:r>
          </a:p>
          <a:p>
            <a:pPr lvl="1">
              <a:lnSpc>
                <a:spcPct val="150000"/>
              </a:lnSpc>
              <a:buFont typeface="Wingdings" panose="05000000000000000000" pitchFamily="2" charset="2"/>
              <a:buChar char="ü"/>
            </a:pPr>
            <a:r>
              <a:rPr lang="en-US" b="1" dirty="0">
                <a:solidFill>
                  <a:srgbClr val="C00000"/>
                </a:solidFill>
              </a:rPr>
              <a:t>Produces bile pigments from the hemoglobin of worn-out red blood corpuscles and secretes bile salts; these together are conveyed to the duodenum by the biliary ducts</a:t>
            </a:r>
            <a:endParaRPr lang="en-PK" b="1" dirty="0">
              <a:solidFill>
                <a:srgbClr val="C00000"/>
              </a:solidFill>
            </a:endParaRPr>
          </a:p>
        </p:txBody>
      </p:sp>
    </p:spTree>
    <p:extLst>
      <p:ext uri="{BB962C8B-B14F-4D97-AF65-F5344CB8AC3E}">
        <p14:creationId xmlns:p14="http://schemas.microsoft.com/office/powerpoint/2010/main" val="1703541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a:bodyPr>
          <a:lstStyle/>
          <a:p>
            <a:pPr>
              <a:lnSpc>
                <a:spcPct val="150000"/>
              </a:lnSpc>
            </a:pPr>
            <a:r>
              <a:rPr lang="en-US" sz="2400" dirty="0"/>
              <a:t>Large organ in the </a:t>
            </a:r>
            <a:r>
              <a:rPr lang="en-US" sz="2400" b="1" dirty="0">
                <a:solidFill>
                  <a:srgbClr val="7030A0"/>
                </a:solidFill>
              </a:rPr>
              <a:t>upper right quadrant of the abdomen. </a:t>
            </a:r>
          </a:p>
          <a:p>
            <a:pPr>
              <a:lnSpc>
                <a:spcPct val="150000"/>
              </a:lnSpc>
            </a:pPr>
            <a:r>
              <a:rPr lang="en-US" sz="2400" dirty="0"/>
              <a:t>Weighing approximately </a:t>
            </a:r>
            <a:r>
              <a:rPr lang="en-US" sz="2400" b="1" dirty="0">
                <a:solidFill>
                  <a:srgbClr val="0070C0"/>
                </a:solidFill>
              </a:rPr>
              <a:t>1.5 kilograms. </a:t>
            </a:r>
          </a:p>
          <a:p>
            <a:pPr>
              <a:lnSpc>
                <a:spcPct val="150000"/>
              </a:lnSpc>
            </a:pPr>
            <a:r>
              <a:rPr lang="en-US" sz="2400" dirty="0"/>
              <a:t>The liver is </a:t>
            </a:r>
            <a:r>
              <a:rPr lang="en-US" sz="2400" b="1" dirty="0"/>
              <a:t>completely covered by visceral peritoneum</a:t>
            </a:r>
            <a:r>
              <a:rPr lang="en-US" sz="2400" dirty="0"/>
              <a:t>, with the </a:t>
            </a:r>
            <a:r>
              <a:rPr lang="en-US" sz="2400" b="1" dirty="0"/>
              <a:t>exception of the bare area,</a:t>
            </a:r>
            <a:r>
              <a:rPr lang="en-US" sz="2400" dirty="0"/>
              <a:t> which is where the liver is in contact with the diaphragm.</a:t>
            </a:r>
          </a:p>
          <a:p>
            <a:pPr>
              <a:lnSpc>
                <a:spcPct val="150000"/>
              </a:lnSpc>
            </a:pPr>
            <a:r>
              <a:rPr lang="en-US" sz="2400" dirty="0"/>
              <a:t> Anatomical relation</a:t>
            </a:r>
          </a:p>
          <a:p>
            <a:pPr marL="457200" lvl="1" indent="0">
              <a:lnSpc>
                <a:spcPct val="150000"/>
              </a:lnSpc>
              <a:buNone/>
            </a:pPr>
            <a:r>
              <a:rPr lang="en-US" sz="2000" b="1" dirty="0">
                <a:solidFill>
                  <a:srgbClr val="FF0000"/>
                </a:solidFill>
              </a:rPr>
              <a:t>Anteriorly: </a:t>
            </a:r>
            <a:r>
              <a:rPr lang="en-US" sz="2000" dirty="0"/>
              <a:t>diaphragm, right and left costal margins, right and left pleura and lower margins of both lungs, xiphoid process, and anterior abdominal wall in the subcostal angle</a:t>
            </a:r>
          </a:p>
          <a:p>
            <a:pPr marL="457200" lvl="1" indent="0">
              <a:lnSpc>
                <a:spcPct val="150000"/>
              </a:lnSpc>
              <a:buNone/>
            </a:pPr>
            <a:r>
              <a:rPr lang="en-US" sz="2000" b="1" dirty="0">
                <a:solidFill>
                  <a:srgbClr val="FF0000"/>
                </a:solidFill>
              </a:rPr>
              <a:t>Posteriorly: </a:t>
            </a:r>
            <a:r>
              <a:rPr lang="en-US" sz="2000" dirty="0"/>
              <a:t>diaphragm, right kidney, hepatic flexure of the colon, duodenum, gallbladder, inferior vena</a:t>
            </a:r>
          </a:p>
          <a:p>
            <a:endParaRPr lang="en-US" dirty="0"/>
          </a:p>
          <a:p>
            <a:endParaRPr lang="en-PK" dirty="0"/>
          </a:p>
        </p:txBody>
      </p:sp>
    </p:spTree>
    <p:extLst>
      <p:ext uri="{BB962C8B-B14F-4D97-AF65-F5344CB8AC3E}">
        <p14:creationId xmlns:p14="http://schemas.microsoft.com/office/powerpoint/2010/main" val="4190939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F3FF65-1869-F097-3A19-128EDD498511}"/>
              </a:ext>
            </a:extLst>
          </p:cNvPr>
          <p:cNvPicPr>
            <a:picLocks noChangeAspect="1"/>
          </p:cNvPicPr>
          <p:nvPr/>
        </p:nvPicPr>
        <p:blipFill rotWithShape="1">
          <a:blip r:embed="rId2"/>
          <a:srcRect r="970" b="5904"/>
          <a:stretch/>
        </p:blipFill>
        <p:spPr>
          <a:xfrm>
            <a:off x="1439917" y="426490"/>
            <a:ext cx="9659007" cy="6005020"/>
          </a:xfrm>
          <a:prstGeom prst="rect">
            <a:avLst/>
          </a:prstGeom>
        </p:spPr>
      </p:pic>
    </p:spTree>
    <p:extLst>
      <p:ext uri="{BB962C8B-B14F-4D97-AF65-F5344CB8AC3E}">
        <p14:creationId xmlns:p14="http://schemas.microsoft.com/office/powerpoint/2010/main" val="3438624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a:bodyPr>
          <a:lstStyle/>
          <a:p>
            <a:pPr>
              <a:lnSpc>
                <a:spcPct val="150000"/>
              </a:lnSpc>
            </a:pPr>
            <a:r>
              <a:rPr lang="en-US" sz="2400" dirty="0"/>
              <a:t>Covered by a fibrous layer, known as </a:t>
            </a:r>
            <a:r>
              <a:rPr lang="en-US" sz="2400" b="1" dirty="0">
                <a:solidFill>
                  <a:srgbClr val="0070C0"/>
                </a:solidFill>
              </a:rPr>
              <a:t>glisson’s capsule.</a:t>
            </a:r>
            <a:endParaRPr lang="en-US" sz="2400" b="1" dirty="0"/>
          </a:p>
          <a:p>
            <a:pPr>
              <a:lnSpc>
                <a:spcPct val="150000"/>
              </a:lnSpc>
            </a:pPr>
            <a:r>
              <a:rPr lang="en-US" sz="2400" b="1" dirty="0"/>
              <a:t>Soft and pliable </a:t>
            </a:r>
            <a:r>
              <a:rPr lang="en-US" sz="2400" dirty="0"/>
              <a:t>and occupies the upper part of the abdominal cavity just beneath the diaphragm.</a:t>
            </a:r>
          </a:p>
          <a:p>
            <a:pPr>
              <a:lnSpc>
                <a:spcPct val="150000"/>
              </a:lnSpc>
            </a:pPr>
            <a:r>
              <a:rPr lang="en-US" sz="2400" dirty="0"/>
              <a:t>The greater part of the liver is situated under cover of the right costal margin. </a:t>
            </a:r>
            <a:r>
              <a:rPr lang="en-US" sz="2400" b="1" dirty="0">
                <a:solidFill>
                  <a:srgbClr val="FF0000"/>
                </a:solidFill>
              </a:rPr>
              <a:t>Right hemidiaphragm </a:t>
            </a:r>
            <a:r>
              <a:rPr lang="en-US" sz="2400" dirty="0"/>
              <a:t>separates it from the pleura, lungs, pericardium, and heart. </a:t>
            </a:r>
          </a:p>
          <a:p>
            <a:pPr>
              <a:lnSpc>
                <a:spcPct val="150000"/>
              </a:lnSpc>
            </a:pPr>
            <a:r>
              <a:rPr lang="en-US" sz="2400" dirty="0"/>
              <a:t>Extends to the left to reach the </a:t>
            </a:r>
            <a:r>
              <a:rPr lang="en-US" sz="2400" b="1" dirty="0">
                <a:solidFill>
                  <a:srgbClr val="7030A0"/>
                </a:solidFill>
              </a:rPr>
              <a:t>left hemidiaphragm.</a:t>
            </a:r>
          </a:p>
        </p:txBody>
      </p:sp>
    </p:spTree>
    <p:extLst>
      <p:ext uri="{BB962C8B-B14F-4D97-AF65-F5344CB8AC3E}">
        <p14:creationId xmlns:p14="http://schemas.microsoft.com/office/powerpoint/2010/main" val="403331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fontScale="85000" lnSpcReduction="10000"/>
          </a:bodyPr>
          <a:lstStyle/>
          <a:p>
            <a:pPr>
              <a:lnSpc>
                <a:spcPct val="150000"/>
              </a:lnSpc>
            </a:pPr>
            <a:r>
              <a:rPr lang="en-US" dirty="0"/>
              <a:t>Liver has two surfaces i.e. Diaphragmatic and visceral.</a:t>
            </a:r>
          </a:p>
          <a:p>
            <a:pPr marL="0" indent="0">
              <a:lnSpc>
                <a:spcPct val="150000"/>
              </a:lnSpc>
              <a:buNone/>
            </a:pPr>
            <a:r>
              <a:rPr lang="en-US" b="1" dirty="0">
                <a:solidFill>
                  <a:srgbClr val="0070C0"/>
                </a:solidFill>
              </a:rPr>
              <a:t>Diaphragmatic surface( anterosuperior surface )</a:t>
            </a:r>
          </a:p>
          <a:p>
            <a:pPr lvl="1">
              <a:lnSpc>
                <a:spcPct val="150000"/>
              </a:lnSpc>
            </a:pPr>
            <a:r>
              <a:rPr lang="en-US" dirty="0"/>
              <a:t>Smooth and convex</a:t>
            </a:r>
          </a:p>
          <a:p>
            <a:pPr lvl="1">
              <a:lnSpc>
                <a:spcPct val="150000"/>
              </a:lnSpc>
            </a:pPr>
            <a:r>
              <a:rPr lang="en-US" dirty="0"/>
              <a:t>Posterior aspect is not covered by visceral peritoneum but in direct contact with the diaphragm itself called bare area’ of the liver.</a:t>
            </a:r>
          </a:p>
          <a:p>
            <a:pPr marL="0" indent="0">
              <a:lnSpc>
                <a:spcPct val="150000"/>
              </a:lnSpc>
              <a:buNone/>
            </a:pPr>
            <a:r>
              <a:rPr lang="en-US" b="1" dirty="0">
                <a:solidFill>
                  <a:srgbClr val="0070C0"/>
                </a:solidFill>
              </a:rPr>
              <a:t>Visceral surface (posteroinferior surface)</a:t>
            </a:r>
          </a:p>
          <a:p>
            <a:pPr lvl="1">
              <a:lnSpc>
                <a:spcPct val="150000"/>
              </a:lnSpc>
            </a:pPr>
            <a:r>
              <a:rPr lang="en-US" dirty="0"/>
              <a:t>With the exception of the fossa of the gallbladder and porta hepatis, it is covered with peritoneum.</a:t>
            </a:r>
          </a:p>
          <a:p>
            <a:pPr lvl="1">
              <a:lnSpc>
                <a:spcPct val="150000"/>
              </a:lnSpc>
            </a:pPr>
            <a:r>
              <a:rPr lang="en-US" dirty="0"/>
              <a:t>Molded by the shape of the surrounding organs, making it irregular and flat.</a:t>
            </a:r>
          </a:p>
          <a:p>
            <a:pPr lvl="1">
              <a:lnSpc>
                <a:spcPct val="150000"/>
              </a:lnSpc>
            </a:pPr>
            <a:r>
              <a:rPr lang="en-US" dirty="0"/>
              <a:t>Lies in contact with right kidney, right adrenal gland, right colic flexure, transverse colon, first part of the duodenum, gallbladder, esophagus and the stomach.</a:t>
            </a:r>
            <a:endParaRPr lang="en-PK" dirty="0"/>
          </a:p>
        </p:txBody>
      </p:sp>
    </p:spTree>
    <p:extLst>
      <p:ext uri="{BB962C8B-B14F-4D97-AF65-F5344CB8AC3E}">
        <p14:creationId xmlns:p14="http://schemas.microsoft.com/office/powerpoint/2010/main" val="357501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42B8CD-7F83-65AE-B65D-94DF05F13350}"/>
              </a:ext>
            </a:extLst>
          </p:cNvPr>
          <p:cNvPicPr>
            <a:picLocks noChangeAspect="1"/>
          </p:cNvPicPr>
          <p:nvPr/>
        </p:nvPicPr>
        <p:blipFill>
          <a:blip r:embed="rId2"/>
          <a:stretch>
            <a:fillRect/>
          </a:stretch>
        </p:blipFill>
        <p:spPr>
          <a:xfrm>
            <a:off x="1965682" y="1351540"/>
            <a:ext cx="7818398" cy="4154920"/>
          </a:xfrm>
          <a:prstGeom prst="rect">
            <a:avLst/>
          </a:prstGeom>
        </p:spPr>
      </p:pic>
    </p:spTree>
    <p:extLst>
      <p:ext uri="{BB962C8B-B14F-4D97-AF65-F5344CB8AC3E}">
        <p14:creationId xmlns:p14="http://schemas.microsoft.com/office/powerpoint/2010/main" val="32170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fontScale="85000" lnSpcReduction="10000"/>
          </a:bodyPr>
          <a:lstStyle/>
          <a:p>
            <a:pPr>
              <a:lnSpc>
                <a:spcPct val="150000"/>
              </a:lnSpc>
            </a:pPr>
            <a:r>
              <a:rPr lang="en-US" sz="2400" dirty="0"/>
              <a:t>Divided into a </a:t>
            </a:r>
            <a:r>
              <a:rPr lang="en-US" sz="2400" b="1" dirty="0">
                <a:solidFill>
                  <a:srgbClr val="C00000"/>
                </a:solidFill>
              </a:rPr>
              <a:t>large right lobe and a small left lobe </a:t>
            </a:r>
            <a:r>
              <a:rPr lang="en-US" sz="2400" dirty="0"/>
              <a:t>by of the </a:t>
            </a:r>
            <a:r>
              <a:rPr lang="en-US" sz="2400" b="1" dirty="0"/>
              <a:t>falciform ligament. </a:t>
            </a:r>
          </a:p>
          <a:p>
            <a:pPr>
              <a:lnSpc>
                <a:spcPct val="150000"/>
              </a:lnSpc>
            </a:pPr>
            <a:r>
              <a:rPr lang="en-US" sz="2400" dirty="0"/>
              <a:t>Two  accessory lobes arise from the right lobe.</a:t>
            </a:r>
          </a:p>
          <a:p>
            <a:pPr marL="457200" lvl="1" indent="0">
              <a:lnSpc>
                <a:spcPct val="150000"/>
              </a:lnSpc>
              <a:buNone/>
            </a:pPr>
            <a:r>
              <a:rPr lang="en-US" sz="2000" b="1" dirty="0">
                <a:solidFill>
                  <a:srgbClr val="C00000"/>
                </a:solidFill>
              </a:rPr>
              <a:t>Quadrate lobe: </a:t>
            </a:r>
            <a:r>
              <a:rPr lang="en-US" sz="2000" b="1" dirty="0"/>
              <a:t>located on the upper aspect of the visceral surface lies between the inferior vena cava and a fossa produced by the ligamentum venosum (a remnant of the fetal ductus venosus).</a:t>
            </a:r>
          </a:p>
          <a:p>
            <a:pPr marL="457200" lvl="1" indent="0">
              <a:lnSpc>
                <a:spcPct val="150000"/>
              </a:lnSpc>
              <a:buNone/>
            </a:pPr>
            <a:r>
              <a:rPr lang="en-US" sz="2000" b="1" dirty="0">
                <a:solidFill>
                  <a:srgbClr val="C00000"/>
                </a:solidFill>
              </a:rPr>
              <a:t>Caudate lobe:  </a:t>
            </a:r>
            <a:r>
              <a:rPr lang="en-US" sz="2000" b="1" dirty="0"/>
              <a:t>located on the lower aspect of the visceral surface. It lies between the gallbladder and a fossa produced by the ligamentum teres (a remnant of the fetal umbilical vein).</a:t>
            </a:r>
          </a:p>
          <a:p>
            <a:pPr>
              <a:lnSpc>
                <a:spcPct val="150000"/>
              </a:lnSpc>
            </a:pPr>
            <a:r>
              <a:rPr lang="en-US" sz="2400" dirty="0"/>
              <a:t>Experiments have shown that, in fact, the quadrate and caudate lobes are a functional part of the left lobe of the liver. </a:t>
            </a:r>
          </a:p>
          <a:p>
            <a:pPr>
              <a:lnSpc>
                <a:spcPct val="150000"/>
              </a:lnSpc>
            </a:pPr>
            <a:r>
              <a:rPr lang="en-US" sz="2400" dirty="0"/>
              <a:t>Thus, the right and left branches of the hepatic artery and portal vein, and the right and left hepatic ducts, are distributed to the right lobe and the left lobe (plus quadrate plus caudate lobes), respectively. </a:t>
            </a:r>
          </a:p>
          <a:p>
            <a:pPr>
              <a:lnSpc>
                <a:spcPct val="150000"/>
              </a:lnSpc>
            </a:pPr>
            <a:r>
              <a:rPr lang="en-US" sz="2400" dirty="0"/>
              <a:t>Separating the caudate and quadrate lobes is a deep, transverse fissure – known as the </a:t>
            </a:r>
            <a:r>
              <a:rPr lang="en-US" sz="2400" b="1" dirty="0"/>
              <a:t>porta hepatis. </a:t>
            </a:r>
          </a:p>
        </p:txBody>
      </p:sp>
    </p:spTree>
    <p:extLst>
      <p:ext uri="{BB962C8B-B14F-4D97-AF65-F5344CB8AC3E}">
        <p14:creationId xmlns:p14="http://schemas.microsoft.com/office/powerpoint/2010/main" val="683937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D85F8A-A393-F71D-1371-8BE10C2FA728}"/>
              </a:ext>
            </a:extLst>
          </p:cNvPr>
          <p:cNvPicPr>
            <a:picLocks noChangeAspect="1"/>
          </p:cNvPicPr>
          <p:nvPr/>
        </p:nvPicPr>
        <p:blipFill rotWithShape="1">
          <a:blip r:embed="rId2"/>
          <a:srcRect r="875" b="7162"/>
          <a:stretch/>
        </p:blipFill>
        <p:spPr>
          <a:xfrm>
            <a:off x="0" y="1436732"/>
            <a:ext cx="12085320" cy="3699148"/>
          </a:xfrm>
          <a:prstGeom prst="rect">
            <a:avLst/>
          </a:prstGeom>
        </p:spPr>
      </p:pic>
    </p:spTree>
    <p:extLst>
      <p:ext uri="{BB962C8B-B14F-4D97-AF65-F5344CB8AC3E}">
        <p14:creationId xmlns:p14="http://schemas.microsoft.com/office/powerpoint/2010/main" val="1349460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EC8768-BAFF-28F9-E5E9-A53A21296D1A}"/>
              </a:ext>
            </a:extLst>
          </p:cNvPr>
          <p:cNvPicPr>
            <a:picLocks noChangeAspect="1"/>
          </p:cNvPicPr>
          <p:nvPr/>
        </p:nvPicPr>
        <p:blipFill>
          <a:blip r:embed="rId2"/>
          <a:stretch>
            <a:fillRect/>
          </a:stretch>
        </p:blipFill>
        <p:spPr>
          <a:xfrm>
            <a:off x="2301240" y="1584961"/>
            <a:ext cx="8454390" cy="3457342"/>
          </a:xfrm>
          <a:prstGeom prst="rect">
            <a:avLst/>
          </a:prstGeom>
        </p:spPr>
      </p:pic>
    </p:spTree>
    <p:extLst>
      <p:ext uri="{BB962C8B-B14F-4D97-AF65-F5344CB8AC3E}">
        <p14:creationId xmlns:p14="http://schemas.microsoft.com/office/powerpoint/2010/main" val="1050631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a:bodyPr>
          <a:lstStyle/>
          <a:p>
            <a:pPr>
              <a:lnSpc>
                <a:spcPct val="150000"/>
              </a:lnSpc>
            </a:pPr>
            <a:r>
              <a:rPr lang="en-US" dirty="0"/>
              <a:t>The </a:t>
            </a:r>
            <a:r>
              <a:rPr lang="en-US" b="1" dirty="0">
                <a:solidFill>
                  <a:srgbClr val="C00000"/>
                </a:solidFill>
              </a:rPr>
              <a:t>porta hepatis (hilum of the liver</a:t>
            </a:r>
            <a:r>
              <a:rPr lang="en-US" dirty="0"/>
              <a:t>) is found on the </a:t>
            </a:r>
            <a:r>
              <a:rPr lang="en-US" b="1" dirty="0"/>
              <a:t>posteroinferior surface </a:t>
            </a:r>
            <a:r>
              <a:rPr lang="en-US" dirty="0"/>
              <a:t>and lies between the caudate and quadrate lobes. </a:t>
            </a:r>
          </a:p>
          <a:p>
            <a:pPr lvl="1">
              <a:lnSpc>
                <a:spcPct val="150000"/>
              </a:lnSpc>
              <a:buFont typeface="Wingdings" panose="05000000000000000000" pitchFamily="2" charset="2"/>
              <a:buChar char="ü"/>
            </a:pPr>
            <a:r>
              <a:rPr lang="en-US" dirty="0"/>
              <a:t>The upper part of the free edge of the </a:t>
            </a:r>
            <a:r>
              <a:rPr lang="en-US" b="1" dirty="0"/>
              <a:t>lesser omentum is attached to its margins. </a:t>
            </a:r>
          </a:p>
          <a:p>
            <a:pPr lvl="1">
              <a:lnSpc>
                <a:spcPct val="150000"/>
              </a:lnSpc>
              <a:buFont typeface="Wingdings" panose="05000000000000000000" pitchFamily="2" charset="2"/>
              <a:buChar char="ü"/>
            </a:pPr>
            <a:r>
              <a:rPr lang="en-US" dirty="0"/>
              <a:t>In it lie the right and left hepatic ducts, the right and left branches of the hepatic artery, the portal vein, and sympathetic and parasympathetic nerve fibers.</a:t>
            </a:r>
          </a:p>
          <a:p>
            <a:pPr lvl="1">
              <a:lnSpc>
                <a:spcPct val="150000"/>
              </a:lnSpc>
              <a:buFont typeface="Wingdings" panose="05000000000000000000" pitchFamily="2" charset="2"/>
              <a:buChar char="ü"/>
            </a:pPr>
            <a:r>
              <a:rPr lang="en-US" dirty="0"/>
              <a:t>A few hepatic lymph nodes lie here; they drain the liver and gallbladder and send their efferent vessels to the celiac lymph nodes. </a:t>
            </a:r>
            <a:endParaRPr lang="en-PK" dirty="0"/>
          </a:p>
        </p:txBody>
      </p:sp>
    </p:spTree>
    <p:extLst>
      <p:ext uri="{BB962C8B-B14F-4D97-AF65-F5344CB8AC3E}">
        <p14:creationId xmlns:p14="http://schemas.microsoft.com/office/powerpoint/2010/main" val="3130307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fontScale="92500" lnSpcReduction="10000"/>
          </a:bodyPr>
          <a:lstStyle/>
          <a:p>
            <a:pPr marL="0" indent="0">
              <a:lnSpc>
                <a:spcPct val="150000"/>
              </a:lnSpc>
              <a:buNone/>
            </a:pPr>
            <a:r>
              <a:rPr lang="en-US" b="1" dirty="0">
                <a:solidFill>
                  <a:srgbClr val="FF0000"/>
                </a:solidFill>
              </a:rPr>
              <a:t>Peritoneal ligaments: </a:t>
            </a:r>
            <a:r>
              <a:rPr lang="en-US" dirty="0"/>
              <a:t>Formed by a double layer of peritoneum.</a:t>
            </a:r>
          </a:p>
          <a:p>
            <a:pPr marL="457200" lvl="1" indent="0">
              <a:lnSpc>
                <a:spcPct val="150000"/>
              </a:lnSpc>
              <a:buNone/>
            </a:pPr>
            <a:r>
              <a:rPr lang="en-US" b="1" dirty="0">
                <a:solidFill>
                  <a:srgbClr val="0070C0"/>
                </a:solidFill>
              </a:rPr>
              <a:t>Falciform ligament </a:t>
            </a:r>
          </a:p>
          <a:p>
            <a:pPr lvl="1">
              <a:lnSpc>
                <a:spcPct val="150000"/>
              </a:lnSpc>
              <a:buFont typeface="Wingdings" panose="05000000000000000000" pitchFamily="2" charset="2"/>
              <a:buChar char="ü"/>
            </a:pPr>
            <a:r>
              <a:rPr lang="en-US" dirty="0"/>
              <a:t>Sickle-shaped attaches the anterior surface of the liver to the anterior abdominal wall.</a:t>
            </a:r>
          </a:p>
          <a:p>
            <a:pPr lvl="1">
              <a:lnSpc>
                <a:spcPct val="150000"/>
              </a:lnSpc>
              <a:buFont typeface="Wingdings" panose="05000000000000000000" pitchFamily="2" charset="2"/>
              <a:buChar char="ü"/>
            </a:pPr>
            <a:r>
              <a:rPr lang="en-US" dirty="0"/>
              <a:t>Free edge contains the ligamentum teres, a remnant of the umbilical vein.</a:t>
            </a:r>
          </a:p>
          <a:p>
            <a:pPr marL="457200" lvl="1" indent="0">
              <a:lnSpc>
                <a:spcPct val="150000"/>
              </a:lnSpc>
              <a:buNone/>
            </a:pPr>
            <a:r>
              <a:rPr lang="en-US" b="1" dirty="0">
                <a:solidFill>
                  <a:srgbClr val="0070C0"/>
                </a:solidFill>
              </a:rPr>
              <a:t>Coronary ligament</a:t>
            </a:r>
          </a:p>
          <a:p>
            <a:pPr lvl="1">
              <a:lnSpc>
                <a:spcPct val="150000"/>
              </a:lnSpc>
              <a:buFont typeface="Wingdings" panose="05000000000000000000" pitchFamily="2" charset="2"/>
              <a:buChar char="ü"/>
            </a:pPr>
            <a:r>
              <a:rPr lang="en-US" dirty="0"/>
              <a:t>Has anterior and posterior folds</a:t>
            </a:r>
          </a:p>
          <a:p>
            <a:pPr lvl="1">
              <a:lnSpc>
                <a:spcPct val="150000"/>
              </a:lnSpc>
              <a:buFont typeface="Wingdings" panose="05000000000000000000" pitchFamily="2" charset="2"/>
              <a:buChar char="ü"/>
            </a:pPr>
            <a:r>
              <a:rPr lang="en-US" dirty="0"/>
              <a:t>Attaches the superior surface of the liver to the inferior surface of the diaphragm and also demarcates the bare area of the liver </a:t>
            </a:r>
          </a:p>
          <a:p>
            <a:pPr lvl="1">
              <a:lnSpc>
                <a:spcPct val="150000"/>
              </a:lnSpc>
              <a:buFont typeface="Wingdings" panose="05000000000000000000" pitchFamily="2" charset="2"/>
              <a:buChar char="ü"/>
            </a:pPr>
            <a:r>
              <a:rPr lang="en-US" dirty="0"/>
              <a:t>The anterior and posterior folds unite to form </a:t>
            </a:r>
            <a:r>
              <a:rPr lang="en-US" b="1" dirty="0"/>
              <a:t>the triangular ligaments </a:t>
            </a:r>
            <a:r>
              <a:rPr lang="en-US" dirty="0"/>
              <a:t>on the right and left lobes of the liver.</a:t>
            </a:r>
          </a:p>
        </p:txBody>
      </p:sp>
    </p:spTree>
    <p:extLst>
      <p:ext uri="{BB962C8B-B14F-4D97-AF65-F5344CB8AC3E}">
        <p14:creationId xmlns:p14="http://schemas.microsoft.com/office/powerpoint/2010/main" val="946904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F40CA2-C10D-F385-E9DE-8F4DCAC24876}"/>
              </a:ext>
            </a:extLst>
          </p:cNvPr>
          <p:cNvPicPr>
            <a:picLocks noChangeAspect="1"/>
          </p:cNvPicPr>
          <p:nvPr/>
        </p:nvPicPr>
        <p:blipFill rotWithShape="1">
          <a:blip r:embed="rId2"/>
          <a:srcRect l="1" t="1" r="-32" b="-2658"/>
          <a:stretch/>
        </p:blipFill>
        <p:spPr>
          <a:xfrm>
            <a:off x="1557337" y="1547812"/>
            <a:ext cx="9080183" cy="3862388"/>
          </a:xfrm>
          <a:prstGeom prst="rect">
            <a:avLst/>
          </a:prstGeom>
        </p:spPr>
      </p:pic>
    </p:spTree>
    <p:extLst>
      <p:ext uri="{BB962C8B-B14F-4D97-AF65-F5344CB8AC3E}">
        <p14:creationId xmlns:p14="http://schemas.microsoft.com/office/powerpoint/2010/main" val="3255916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lstStyle/>
          <a:p>
            <a:pPr marL="457200" lvl="1" indent="0">
              <a:lnSpc>
                <a:spcPct val="150000"/>
              </a:lnSpc>
              <a:buNone/>
            </a:pPr>
            <a:r>
              <a:rPr lang="en-US" b="1" dirty="0">
                <a:solidFill>
                  <a:srgbClr val="0070C0"/>
                </a:solidFill>
              </a:rPr>
              <a:t>Triangular ligaments (left and right):</a:t>
            </a:r>
          </a:p>
          <a:p>
            <a:pPr lvl="2">
              <a:lnSpc>
                <a:spcPct val="150000"/>
              </a:lnSpc>
              <a:buFont typeface="Wingdings" panose="05000000000000000000" pitchFamily="2" charset="2"/>
              <a:buChar char="ü"/>
            </a:pPr>
            <a:r>
              <a:rPr lang="en-US" dirty="0"/>
              <a:t>The left one is formed by the union of the anterior and posterior layers of the coronary ligament at the apex of the liver and attaches the left lobe of the liver to the diaphragm.</a:t>
            </a:r>
          </a:p>
          <a:p>
            <a:pPr lvl="2">
              <a:lnSpc>
                <a:spcPct val="150000"/>
              </a:lnSpc>
              <a:buFont typeface="Wingdings" panose="05000000000000000000" pitchFamily="2" charset="2"/>
              <a:buChar char="ü"/>
            </a:pPr>
            <a:r>
              <a:rPr lang="en-US" dirty="0"/>
              <a:t>The right one is formed in a similar fashion adjacent to the bare area and attaches the right lobe of the liver to the diaphragm.</a:t>
            </a:r>
          </a:p>
          <a:p>
            <a:pPr marL="457200" lvl="1" indent="0">
              <a:lnSpc>
                <a:spcPct val="150000"/>
              </a:lnSpc>
              <a:buNone/>
            </a:pPr>
            <a:r>
              <a:rPr lang="en-US" b="1" dirty="0">
                <a:solidFill>
                  <a:srgbClr val="0070C0"/>
                </a:solidFill>
              </a:rPr>
              <a:t>Lesser omentum: </a:t>
            </a:r>
          </a:p>
          <a:p>
            <a:pPr lvl="2">
              <a:lnSpc>
                <a:spcPct val="150000"/>
              </a:lnSpc>
              <a:buFont typeface="Wingdings" panose="05000000000000000000" pitchFamily="2" charset="2"/>
              <a:buChar char="ü"/>
            </a:pPr>
            <a:r>
              <a:rPr lang="en-US" dirty="0"/>
              <a:t>Attaches the liver to the lesser curvature of the stomach and first part of the duodenum.</a:t>
            </a:r>
          </a:p>
          <a:p>
            <a:pPr lvl="2">
              <a:lnSpc>
                <a:spcPct val="150000"/>
              </a:lnSpc>
              <a:buFont typeface="Wingdings" panose="05000000000000000000" pitchFamily="2" charset="2"/>
              <a:buChar char="ü"/>
            </a:pPr>
            <a:r>
              <a:rPr lang="en-US" dirty="0"/>
              <a:t>It consist of hepatoduodenal ligament (extends from the duodenum to the liver) and the hepatogastric ligament (extends from the stomach to the liver). </a:t>
            </a:r>
          </a:p>
          <a:p>
            <a:pPr lvl="2">
              <a:lnSpc>
                <a:spcPct val="150000"/>
              </a:lnSpc>
              <a:buFont typeface="Wingdings" panose="05000000000000000000" pitchFamily="2" charset="2"/>
              <a:buChar char="ü"/>
            </a:pPr>
            <a:r>
              <a:rPr lang="en-US" dirty="0"/>
              <a:t>The hepatoduodenal ligament surrounds the </a:t>
            </a:r>
            <a:r>
              <a:rPr lang="en-US" b="1" dirty="0"/>
              <a:t>portal triad.</a:t>
            </a:r>
          </a:p>
        </p:txBody>
      </p:sp>
    </p:spTree>
    <p:extLst>
      <p:ext uri="{BB962C8B-B14F-4D97-AF65-F5344CB8AC3E}">
        <p14:creationId xmlns:p14="http://schemas.microsoft.com/office/powerpoint/2010/main" val="128915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a:bodyPr>
          <a:lstStyle/>
          <a:p>
            <a:pPr marL="0" indent="0">
              <a:lnSpc>
                <a:spcPct val="150000"/>
              </a:lnSpc>
              <a:buNone/>
            </a:pPr>
            <a:r>
              <a:rPr lang="en-US" b="1" dirty="0">
                <a:solidFill>
                  <a:srgbClr val="FF0000"/>
                </a:solidFill>
              </a:rPr>
              <a:t>Hepatic Recess</a:t>
            </a:r>
            <a:endParaRPr lang="en-US" b="1" dirty="0">
              <a:solidFill>
                <a:srgbClr val="0070C0"/>
              </a:solidFill>
            </a:endParaRPr>
          </a:p>
          <a:p>
            <a:pPr marL="457200" lvl="1" indent="0">
              <a:lnSpc>
                <a:spcPct val="150000"/>
              </a:lnSpc>
              <a:buNone/>
            </a:pPr>
            <a:r>
              <a:rPr lang="en-US" b="1" dirty="0">
                <a:solidFill>
                  <a:srgbClr val="0070C0"/>
                </a:solidFill>
              </a:rPr>
              <a:t>Subphrenic spaces:  </a:t>
            </a:r>
          </a:p>
          <a:p>
            <a:pPr lvl="2">
              <a:lnSpc>
                <a:spcPct val="150000"/>
              </a:lnSpc>
            </a:pPr>
            <a:r>
              <a:rPr lang="en-US" dirty="0"/>
              <a:t>Location:  between the diaphragm and the anterior and superior aspects of the liver. </a:t>
            </a:r>
          </a:p>
          <a:p>
            <a:pPr lvl="2">
              <a:lnSpc>
                <a:spcPct val="150000"/>
              </a:lnSpc>
            </a:pPr>
            <a:r>
              <a:rPr lang="en-US" dirty="0"/>
              <a:t>They are divided into a right and left by the falciform ligament.</a:t>
            </a:r>
          </a:p>
          <a:p>
            <a:pPr marL="457200" lvl="1" indent="0">
              <a:lnSpc>
                <a:spcPct val="150000"/>
              </a:lnSpc>
              <a:buNone/>
            </a:pPr>
            <a:r>
              <a:rPr lang="en-US" b="1" dirty="0">
                <a:solidFill>
                  <a:srgbClr val="0070C0"/>
                </a:solidFill>
              </a:rPr>
              <a:t>Subhepatic space: </a:t>
            </a:r>
          </a:p>
          <a:p>
            <a:pPr lvl="2">
              <a:lnSpc>
                <a:spcPct val="150000"/>
              </a:lnSpc>
            </a:pPr>
            <a:r>
              <a:rPr lang="en-US" dirty="0"/>
              <a:t>This peritoneal space is located between the inferior surface of the liver and the transverse colon.</a:t>
            </a:r>
          </a:p>
          <a:p>
            <a:pPr marL="457200" lvl="1" indent="0">
              <a:lnSpc>
                <a:spcPct val="150000"/>
              </a:lnSpc>
              <a:buNone/>
            </a:pPr>
            <a:r>
              <a:rPr lang="en-US" b="1" dirty="0">
                <a:solidFill>
                  <a:srgbClr val="0070C0"/>
                </a:solidFill>
              </a:rPr>
              <a:t>hepatorenal space (Morison's pouch):</a:t>
            </a:r>
          </a:p>
          <a:p>
            <a:pPr lvl="2">
              <a:lnSpc>
                <a:spcPct val="150000"/>
              </a:lnSpc>
            </a:pPr>
            <a:r>
              <a:rPr lang="en-US" dirty="0"/>
              <a:t>A potential space between the visceral surface of the liver and the right kidney. </a:t>
            </a:r>
            <a:endParaRPr lang="en-PK" dirty="0"/>
          </a:p>
        </p:txBody>
      </p:sp>
    </p:spTree>
    <p:extLst>
      <p:ext uri="{BB962C8B-B14F-4D97-AF65-F5344CB8AC3E}">
        <p14:creationId xmlns:p14="http://schemas.microsoft.com/office/powerpoint/2010/main" val="2637539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8223D6-1823-78B2-2329-B097B76A3D28}"/>
              </a:ext>
            </a:extLst>
          </p:cNvPr>
          <p:cNvPicPr>
            <a:picLocks noChangeAspect="1"/>
          </p:cNvPicPr>
          <p:nvPr/>
        </p:nvPicPr>
        <p:blipFill rotWithShape="1">
          <a:blip r:embed="rId2"/>
          <a:srcRect l="1" r="-930" b="9394"/>
          <a:stretch/>
        </p:blipFill>
        <p:spPr>
          <a:xfrm>
            <a:off x="283027" y="761596"/>
            <a:ext cx="5464629" cy="5334807"/>
          </a:xfrm>
          <a:prstGeom prst="rect">
            <a:avLst/>
          </a:prstGeom>
        </p:spPr>
      </p:pic>
      <p:pic>
        <p:nvPicPr>
          <p:cNvPr id="5" name="Picture 4">
            <a:extLst>
              <a:ext uri="{FF2B5EF4-FFF2-40B4-BE49-F238E27FC236}">
                <a16:creationId xmlns:a16="http://schemas.microsoft.com/office/drawing/2014/main" id="{560E61BA-0DC1-47DE-B51A-5D483A4285E4}"/>
              </a:ext>
            </a:extLst>
          </p:cNvPr>
          <p:cNvPicPr>
            <a:picLocks noChangeAspect="1"/>
          </p:cNvPicPr>
          <p:nvPr/>
        </p:nvPicPr>
        <p:blipFill>
          <a:blip r:embed="rId3"/>
          <a:stretch>
            <a:fillRect/>
          </a:stretch>
        </p:blipFill>
        <p:spPr>
          <a:xfrm>
            <a:off x="5977247" y="1029275"/>
            <a:ext cx="6214753" cy="4849011"/>
          </a:xfrm>
          <a:prstGeom prst="rect">
            <a:avLst/>
          </a:prstGeom>
        </p:spPr>
      </p:pic>
    </p:spTree>
    <p:extLst>
      <p:ext uri="{BB962C8B-B14F-4D97-AF65-F5344CB8AC3E}">
        <p14:creationId xmlns:p14="http://schemas.microsoft.com/office/powerpoint/2010/main" val="1056607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C00000"/>
                </a:solidFill>
              </a:rPr>
              <a:t>LIVER</a:t>
            </a:r>
            <a:endParaRPr lang="en-PK" b="1" dirty="0">
              <a:solidFill>
                <a:srgbClr val="C0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lstStyle/>
          <a:p>
            <a:pPr>
              <a:lnSpc>
                <a:spcPct val="150000"/>
              </a:lnSpc>
            </a:pPr>
            <a:r>
              <a:rPr lang="en-US" dirty="0"/>
              <a:t>The liver is made up of </a:t>
            </a:r>
            <a:r>
              <a:rPr lang="en-US" b="1" dirty="0">
                <a:solidFill>
                  <a:srgbClr val="7030A0"/>
                </a:solidFill>
              </a:rPr>
              <a:t>liver lobules. </a:t>
            </a:r>
          </a:p>
          <a:p>
            <a:pPr>
              <a:lnSpc>
                <a:spcPct val="150000"/>
              </a:lnSpc>
            </a:pPr>
            <a:r>
              <a:rPr lang="en-US" dirty="0"/>
              <a:t>The central vein of each lobule is a tributary of the hepatic veins. </a:t>
            </a:r>
          </a:p>
          <a:p>
            <a:pPr>
              <a:lnSpc>
                <a:spcPct val="150000"/>
              </a:lnSpc>
            </a:pPr>
            <a:r>
              <a:rPr lang="en-US" dirty="0"/>
              <a:t>In the spaces between the lobules are </a:t>
            </a:r>
            <a:r>
              <a:rPr lang="en-US" b="1" dirty="0">
                <a:solidFill>
                  <a:srgbClr val="0070C0"/>
                </a:solidFill>
              </a:rPr>
              <a:t>the portal canals, </a:t>
            </a:r>
            <a:r>
              <a:rPr lang="en-US" dirty="0"/>
              <a:t>which contain branches of the </a:t>
            </a:r>
            <a:r>
              <a:rPr lang="en-US" b="1" dirty="0">
                <a:solidFill>
                  <a:srgbClr val="C00000"/>
                </a:solidFill>
              </a:rPr>
              <a:t>hepatic artery, portal vein, and a tributary of a bile duct (portal triad). </a:t>
            </a:r>
          </a:p>
          <a:p>
            <a:pPr>
              <a:lnSpc>
                <a:spcPct val="150000"/>
              </a:lnSpc>
            </a:pPr>
            <a:r>
              <a:rPr lang="en-US" dirty="0"/>
              <a:t>The arterial and venous blood passes between the liver cells by means of sinusoids and drains into the central vein.</a:t>
            </a:r>
            <a:endParaRPr lang="en-PK" dirty="0"/>
          </a:p>
        </p:txBody>
      </p:sp>
    </p:spTree>
    <p:extLst>
      <p:ext uri="{BB962C8B-B14F-4D97-AF65-F5344CB8AC3E}">
        <p14:creationId xmlns:p14="http://schemas.microsoft.com/office/powerpoint/2010/main" val="1438829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BB9900-A5DC-5832-8D2C-C57C91A51429}"/>
              </a:ext>
            </a:extLst>
          </p:cNvPr>
          <p:cNvPicPr>
            <a:picLocks noChangeAspect="1"/>
          </p:cNvPicPr>
          <p:nvPr/>
        </p:nvPicPr>
        <p:blipFill>
          <a:blip r:embed="rId2"/>
          <a:stretch>
            <a:fillRect/>
          </a:stretch>
        </p:blipFill>
        <p:spPr>
          <a:xfrm>
            <a:off x="3095625" y="0"/>
            <a:ext cx="6000750" cy="6858000"/>
          </a:xfrm>
          <a:prstGeom prst="rect">
            <a:avLst/>
          </a:prstGeom>
        </p:spPr>
      </p:pic>
    </p:spTree>
    <p:extLst>
      <p:ext uri="{BB962C8B-B14F-4D97-AF65-F5344CB8AC3E}">
        <p14:creationId xmlns:p14="http://schemas.microsoft.com/office/powerpoint/2010/main" val="1144783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FF0000"/>
                </a:solidFill>
              </a:rPr>
              <a:t>Blood Supply </a:t>
            </a:r>
            <a:endParaRPr lang="en-PK" b="1" dirty="0">
              <a:solidFill>
                <a:srgbClr val="FF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a:bodyPr>
          <a:lstStyle/>
          <a:p>
            <a:pPr marL="0" indent="0">
              <a:lnSpc>
                <a:spcPct val="150000"/>
              </a:lnSpc>
              <a:buNone/>
            </a:pPr>
            <a:r>
              <a:rPr lang="en-US" b="1" dirty="0">
                <a:solidFill>
                  <a:srgbClr val="FF0000"/>
                </a:solidFill>
              </a:rPr>
              <a:t>Arteries</a:t>
            </a:r>
          </a:p>
          <a:p>
            <a:pPr>
              <a:lnSpc>
                <a:spcPct val="150000"/>
              </a:lnSpc>
            </a:pPr>
            <a:r>
              <a:rPr lang="en-US" b="1" dirty="0">
                <a:solidFill>
                  <a:srgbClr val="C00000"/>
                </a:solidFill>
              </a:rPr>
              <a:t>hepatic artery, </a:t>
            </a:r>
            <a:r>
              <a:rPr lang="en-US" dirty="0"/>
              <a:t>a branch of </a:t>
            </a:r>
            <a:r>
              <a:rPr lang="en-US" b="1" dirty="0">
                <a:solidFill>
                  <a:srgbClr val="FF0000"/>
                </a:solidFill>
              </a:rPr>
              <a:t>the celiac artery</a:t>
            </a:r>
            <a:r>
              <a:rPr lang="en-US" dirty="0">
                <a:solidFill>
                  <a:srgbClr val="FF0000"/>
                </a:solidFill>
              </a:rPr>
              <a:t>, </a:t>
            </a:r>
            <a:r>
              <a:rPr lang="en-US" dirty="0"/>
              <a:t>divides into right and left terminal branches that enter the porta hepatis.</a:t>
            </a:r>
          </a:p>
          <a:p>
            <a:pPr marL="0" indent="0">
              <a:lnSpc>
                <a:spcPct val="150000"/>
              </a:lnSpc>
              <a:buNone/>
            </a:pPr>
            <a:r>
              <a:rPr lang="en-US" b="1" dirty="0">
                <a:solidFill>
                  <a:srgbClr val="7030A0"/>
                </a:solidFill>
              </a:rPr>
              <a:t>Veins</a:t>
            </a:r>
          </a:p>
          <a:p>
            <a:pPr>
              <a:lnSpc>
                <a:spcPct val="150000"/>
              </a:lnSpc>
            </a:pPr>
            <a:r>
              <a:rPr lang="en-US" b="1" dirty="0">
                <a:solidFill>
                  <a:srgbClr val="7030A0"/>
                </a:solidFill>
              </a:rPr>
              <a:t>portal vein </a:t>
            </a:r>
            <a:r>
              <a:rPr lang="en-US" dirty="0"/>
              <a:t>divides into right and left terminal branches that enter the porta hepatis behind the arteries. The hepatic veins (three or more) emerge from the posterior surface of the liver and drain into the inferior vena cava.</a:t>
            </a:r>
            <a:endParaRPr lang="en-PK" dirty="0"/>
          </a:p>
        </p:txBody>
      </p:sp>
    </p:spTree>
    <p:extLst>
      <p:ext uri="{BB962C8B-B14F-4D97-AF65-F5344CB8AC3E}">
        <p14:creationId xmlns:p14="http://schemas.microsoft.com/office/powerpoint/2010/main" val="1243230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FF0000"/>
                </a:solidFill>
              </a:rPr>
              <a:t>Blood Circulation</a:t>
            </a:r>
            <a:endParaRPr lang="en-PK" b="1" dirty="0">
              <a:solidFill>
                <a:srgbClr val="FF000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normAutofit fontScale="92500" lnSpcReduction="10000"/>
          </a:bodyPr>
          <a:lstStyle/>
          <a:p>
            <a:pPr>
              <a:lnSpc>
                <a:spcPct val="150000"/>
              </a:lnSpc>
            </a:pPr>
            <a:r>
              <a:rPr lang="en-US" dirty="0"/>
              <a:t>The blood vessels conveying blood to the liver are the </a:t>
            </a:r>
            <a:r>
              <a:rPr lang="en-US" b="1" dirty="0"/>
              <a:t>hepatic artery (30%) and portal vein (70%). </a:t>
            </a:r>
          </a:p>
          <a:p>
            <a:pPr>
              <a:lnSpc>
                <a:spcPct val="150000"/>
              </a:lnSpc>
            </a:pPr>
            <a:r>
              <a:rPr lang="en-US" dirty="0"/>
              <a:t>The hepatic artery brings oxygenated blood to the liver.</a:t>
            </a:r>
          </a:p>
          <a:p>
            <a:pPr>
              <a:lnSpc>
                <a:spcPct val="150000"/>
              </a:lnSpc>
            </a:pPr>
            <a:r>
              <a:rPr lang="en-US" dirty="0"/>
              <a:t>The portal vein brings venous blood rich in the products of digestion, which have been absorbed from the gastrointestinal tract. </a:t>
            </a:r>
          </a:p>
          <a:p>
            <a:pPr>
              <a:lnSpc>
                <a:spcPct val="150000"/>
              </a:lnSpc>
            </a:pPr>
            <a:r>
              <a:rPr lang="en-US" dirty="0"/>
              <a:t>The </a:t>
            </a:r>
            <a:r>
              <a:rPr lang="en-US" b="1" dirty="0"/>
              <a:t>arterial and venous blood</a:t>
            </a:r>
            <a:r>
              <a:rPr lang="en-US" dirty="0"/>
              <a:t> is conducted to the </a:t>
            </a:r>
            <a:r>
              <a:rPr lang="en-US" b="1" dirty="0">
                <a:solidFill>
                  <a:srgbClr val="7030A0"/>
                </a:solidFill>
              </a:rPr>
              <a:t>central vein of each liver lobule by the liver sinusoids.</a:t>
            </a:r>
          </a:p>
          <a:p>
            <a:pPr>
              <a:lnSpc>
                <a:spcPct val="150000"/>
              </a:lnSpc>
            </a:pPr>
            <a:r>
              <a:rPr lang="en-US" dirty="0"/>
              <a:t>The </a:t>
            </a:r>
            <a:r>
              <a:rPr lang="en-US" b="1" dirty="0"/>
              <a:t>central veins drain into the right and left hepatic veins, </a:t>
            </a:r>
            <a:r>
              <a:rPr lang="en-US" dirty="0"/>
              <a:t>and these leave the posterior surface of the liver and open directly into the </a:t>
            </a:r>
            <a:r>
              <a:rPr lang="en-US" b="1" dirty="0">
                <a:solidFill>
                  <a:srgbClr val="0070C0"/>
                </a:solidFill>
              </a:rPr>
              <a:t>inferior vena cava.</a:t>
            </a:r>
            <a:endParaRPr lang="en-PK" b="1" dirty="0">
              <a:solidFill>
                <a:srgbClr val="0070C0"/>
              </a:solidFill>
            </a:endParaRPr>
          </a:p>
        </p:txBody>
      </p:sp>
    </p:spTree>
    <p:extLst>
      <p:ext uri="{BB962C8B-B14F-4D97-AF65-F5344CB8AC3E}">
        <p14:creationId xmlns:p14="http://schemas.microsoft.com/office/powerpoint/2010/main" val="4018886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00B0F0"/>
                </a:solidFill>
              </a:rPr>
              <a:t>Lymph Drainage</a:t>
            </a:r>
            <a:endParaRPr lang="en-PK" b="1" dirty="0">
              <a:solidFill>
                <a:srgbClr val="00B0F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lstStyle/>
          <a:p>
            <a:pPr>
              <a:lnSpc>
                <a:spcPct val="150000"/>
              </a:lnSpc>
            </a:pPr>
            <a:r>
              <a:rPr lang="en-US" dirty="0"/>
              <a:t>The liver produces a large amount of lymph—about one third to one half of all body lymph. </a:t>
            </a:r>
          </a:p>
          <a:p>
            <a:pPr>
              <a:lnSpc>
                <a:spcPct val="150000"/>
              </a:lnSpc>
            </a:pPr>
            <a:r>
              <a:rPr lang="en-US" dirty="0"/>
              <a:t>The lymph vessels leave the liver and enter </a:t>
            </a:r>
            <a:r>
              <a:rPr lang="en-US" b="1" dirty="0"/>
              <a:t>several lymph nodes in the porta hepatis.</a:t>
            </a:r>
          </a:p>
          <a:p>
            <a:pPr>
              <a:lnSpc>
                <a:spcPct val="150000"/>
              </a:lnSpc>
            </a:pPr>
            <a:r>
              <a:rPr lang="en-US" dirty="0"/>
              <a:t>The efferent vessels pass to </a:t>
            </a:r>
            <a:r>
              <a:rPr lang="en-US" b="1" dirty="0">
                <a:solidFill>
                  <a:srgbClr val="00B0F0"/>
                </a:solidFill>
              </a:rPr>
              <a:t>the celiac nodes. </a:t>
            </a:r>
            <a:r>
              <a:rPr lang="en-US" dirty="0"/>
              <a:t>A few vessels pass from the </a:t>
            </a:r>
            <a:r>
              <a:rPr lang="en-US" b="1" dirty="0"/>
              <a:t>bare area of the liver </a:t>
            </a:r>
            <a:r>
              <a:rPr lang="en-US" dirty="0"/>
              <a:t>through he diaphragm to the </a:t>
            </a:r>
            <a:r>
              <a:rPr lang="en-US" b="1" dirty="0">
                <a:solidFill>
                  <a:srgbClr val="00B0F0"/>
                </a:solidFill>
              </a:rPr>
              <a:t>posterior mediastinal lymph nodes.</a:t>
            </a:r>
            <a:endParaRPr lang="en-PK" b="1" dirty="0">
              <a:solidFill>
                <a:srgbClr val="00B0F0"/>
              </a:solidFill>
            </a:endParaRPr>
          </a:p>
        </p:txBody>
      </p:sp>
    </p:spTree>
    <p:extLst>
      <p:ext uri="{BB962C8B-B14F-4D97-AF65-F5344CB8AC3E}">
        <p14:creationId xmlns:p14="http://schemas.microsoft.com/office/powerpoint/2010/main" val="468108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A540-26BB-01B3-5030-36A973DAE75F}"/>
              </a:ext>
            </a:extLst>
          </p:cNvPr>
          <p:cNvSpPr>
            <a:spLocks noGrp="1"/>
          </p:cNvSpPr>
          <p:nvPr>
            <p:ph type="title"/>
          </p:nvPr>
        </p:nvSpPr>
        <p:spPr>
          <a:xfrm>
            <a:off x="174521" y="173397"/>
            <a:ext cx="10754033" cy="667262"/>
          </a:xfrm>
        </p:spPr>
        <p:txBody>
          <a:bodyPr>
            <a:normAutofit fontScale="90000"/>
          </a:bodyPr>
          <a:lstStyle/>
          <a:p>
            <a:r>
              <a:rPr lang="en-US" b="1" dirty="0">
                <a:solidFill>
                  <a:srgbClr val="00B050"/>
                </a:solidFill>
              </a:rPr>
              <a:t>Nerve Supply </a:t>
            </a:r>
            <a:endParaRPr lang="en-PK" b="1" dirty="0">
              <a:solidFill>
                <a:srgbClr val="00B050"/>
              </a:solidFill>
            </a:endParaRPr>
          </a:p>
        </p:txBody>
      </p:sp>
      <p:sp>
        <p:nvSpPr>
          <p:cNvPr id="3" name="Content Placeholder 2">
            <a:extLst>
              <a:ext uri="{FF2B5EF4-FFF2-40B4-BE49-F238E27FC236}">
                <a16:creationId xmlns:a16="http://schemas.microsoft.com/office/drawing/2014/main" id="{4A2BCAB0-1DEA-903A-0F38-1154F24E0832}"/>
              </a:ext>
            </a:extLst>
          </p:cNvPr>
          <p:cNvSpPr>
            <a:spLocks noGrp="1"/>
          </p:cNvSpPr>
          <p:nvPr>
            <p:ph idx="1"/>
          </p:nvPr>
        </p:nvSpPr>
        <p:spPr>
          <a:xfrm>
            <a:off x="174521" y="1091381"/>
            <a:ext cx="11579944" cy="5593222"/>
          </a:xfrm>
        </p:spPr>
        <p:txBody>
          <a:bodyPr/>
          <a:lstStyle/>
          <a:p>
            <a:pPr>
              <a:lnSpc>
                <a:spcPct val="150000"/>
              </a:lnSpc>
            </a:pPr>
            <a:r>
              <a:rPr lang="en-US" dirty="0"/>
              <a:t>The parenchyma of the liver is innervated by the </a:t>
            </a:r>
            <a:r>
              <a:rPr lang="en-US" b="1" dirty="0">
                <a:solidFill>
                  <a:srgbClr val="00B050"/>
                </a:solidFill>
              </a:rPr>
              <a:t>hepatic plexus, </a:t>
            </a:r>
            <a:r>
              <a:rPr lang="en-US" dirty="0"/>
              <a:t>which contains </a:t>
            </a:r>
            <a:r>
              <a:rPr lang="en-US" b="1" dirty="0">
                <a:solidFill>
                  <a:srgbClr val="92D050"/>
                </a:solidFill>
              </a:rPr>
              <a:t>sympathetic (coeliac plexus) and parasympathetic (</a:t>
            </a:r>
            <a:r>
              <a:rPr lang="en-US" b="1" dirty="0" err="1">
                <a:solidFill>
                  <a:srgbClr val="92D050"/>
                </a:solidFill>
              </a:rPr>
              <a:t>vagus</a:t>
            </a:r>
            <a:r>
              <a:rPr lang="en-US" b="1" dirty="0">
                <a:solidFill>
                  <a:srgbClr val="92D050"/>
                </a:solidFill>
              </a:rPr>
              <a:t> nerve) nerve </a:t>
            </a:r>
            <a:r>
              <a:rPr lang="en-US" b="1" dirty="0" err="1">
                <a:solidFill>
                  <a:srgbClr val="92D050"/>
                </a:solidFill>
              </a:rPr>
              <a:t>fibres</a:t>
            </a:r>
            <a:r>
              <a:rPr lang="en-US" b="1" dirty="0">
                <a:solidFill>
                  <a:srgbClr val="92D050"/>
                </a:solidFill>
              </a:rPr>
              <a:t>.</a:t>
            </a:r>
            <a:r>
              <a:rPr lang="en-US" dirty="0"/>
              <a:t> These </a:t>
            </a:r>
            <a:r>
              <a:rPr lang="en-US" dirty="0" err="1"/>
              <a:t>fibres</a:t>
            </a:r>
            <a:r>
              <a:rPr lang="en-US" dirty="0"/>
              <a:t> enter the liver at the porta hepatis and follow the course of branches of the hepatic artery and portal vein.</a:t>
            </a:r>
          </a:p>
          <a:p>
            <a:pPr>
              <a:lnSpc>
                <a:spcPct val="150000"/>
              </a:lnSpc>
            </a:pPr>
            <a:endParaRPr lang="en-US" dirty="0"/>
          </a:p>
          <a:p>
            <a:pPr>
              <a:lnSpc>
                <a:spcPct val="150000"/>
              </a:lnSpc>
            </a:pPr>
            <a:r>
              <a:rPr lang="en-US" dirty="0"/>
              <a:t>The </a:t>
            </a:r>
            <a:r>
              <a:rPr lang="en-US" b="1" dirty="0"/>
              <a:t>fibrous covering of the liver,</a:t>
            </a:r>
            <a:r>
              <a:rPr lang="en-US" dirty="0"/>
              <a:t> is innervated by branches of </a:t>
            </a:r>
            <a:r>
              <a:rPr lang="en-US" b="1" dirty="0">
                <a:solidFill>
                  <a:srgbClr val="92D050"/>
                </a:solidFill>
              </a:rPr>
              <a:t>the lower intercostal nerves. </a:t>
            </a:r>
            <a:r>
              <a:rPr lang="en-US" dirty="0"/>
              <a:t>Distension of the capsule results in a sharp, well localized pain.</a:t>
            </a:r>
          </a:p>
        </p:txBody>
      </p:sp>
    </p:spTree>
    <p:extLst>
      <p:ext uri="{BB962C8B-B14F-4D97-AF65-F5344CB8AC3E}">
        <p14:creationId xmlns:p14="http://schemas.microsoft.com/office/powerpoint/2010/main" val="3032870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0CBA40-9592-0FD7-FDA4-3B826C68A7A9}"/>
              </a:ext>
            </a:extLst>
          </p:cNvPr>
          <p:cNvSpPr>
            <a:spLocks noGrp="1"/>
          </p:cNvSpPr>
          <p:nvPr>
            <p:ph type="title"/>
          </p:nvPr>
        </p:nvSpPr>
        <p:spPr>
          <a:xfrm>
            <a:off x="1102360" y="2539365"/>
            <a:ext cx="7879080" cy="2520315"/>
          </a:xfrm>
        </p:spPr>
        <p:txBody>
          <a:bodyPr>
            <a:normAutofit/>
          </a:bodyPr>
          <a:lstStyle/>
          <a:p>
            <a:r>
              <a:rPr lang="en-US" sz="6000" b="1" dirty="0">
                <a:solidFill>
                  <a:srgbClr val="0070C0"/>
                </a:solidFill>
              </a:rPr>
              <a:t>Gallbladder</a:t>
            </a:r>
            <a:endParaRPr lang="en-PK" sz="6000" b="1" dirty="0">
              <a:solidFill>
                <a:srgbClr val="0070C0"/>
              </a:solidFill>
            </a:endParaRPr>
          </a:p>
        </p:txBody>
      </p:sp>
    </p:spTree>
    <p:extLst>
      <p:ext uri="{BB962C8B-B14F-4D97-AF65-F5344CB8AC3E}">
        <p14:creationId xmlns:p14="http://schemas.microsoft.com/office/powerpoint/2010/main" val="226748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7A479CC-B871-C54D-9BA8-40469387B6D2}"/>
              </a:ext>
            </a:extLst>
          </p:cNvPr>
          <p:cNvPicPr>
            <a:picLocks noGrp="1" noChangeAspect="1"/>
          </p:cNvPicPr>
          <p:nvPr>
            <p:ph idx="4294967295"/>
          </p:nvPr>
        </p:nvPicPr>
        <p:blipFill rotWithShape="1">
          <a:blip r:embed="rId2"/>
          <a:srcRect r="-3520" b="5767"/>
          <a:stretch/>
        </p:blipFill>
        <p:spPr>
          <a:xfrm>
            <a:off x="2507226" y="553244"/>
            <a:ext cx="5781368" cy="5419853"/>
          </a:xfrm>
          <a:prstGeom prst="rect">
            <a:avLst/>
          </a:prstGeom>
        </p:spPr>
      </p:pic>
    </p:spTree>
    <p:extLst>
      <p:ext uri="{BB962C8B-B14F-4D97-AF65-F5344CB8AC3E}">
        <p14:creationId xmlns:p14="http://schemas.microsoft.com/office/powerpoint/2010/main" val="1800886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70C0"/>
                </a:solidFill>
              </a:rPr>
              <a:t>GALLBLADDER</a:t>
            </a:r>
            <a:endParaRPr lang="en-PK" b="1" dirty="0">
              <a:solidFill>
                <a:srgbClr val="0070C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normAutofit fontScale="92500" lnSpcReduction="20000"/>
          </a:bodyPr>
          <a:lstStyle/>
          <a:p>
            <a:pPr>
              <a:lnSpc>
                <a:spcPct val="150000"/>
              </a:lnSpc>
            </a:pPr>
            <a:r>
              <a:rPr lang="en-US" dirty="0"/>
              <a:t>A gastrointestinal </a:t>
            </a:r>
            <a:r>
              <a:rPr lang="en-US" b="1" dirty="0">
                <a:solidFill>
                  <a:srgbClr val="7030A0"/>
                </a:solidFill>
              </a:rPr>
              <a:t>pear-shaped </a:t>
            </a:r>
            <a:r>
              <a:rPr lang="en-US" dirty="0"/>
              <a:t>organ located within the </a:t>
            </a:r>
            <a:r>
              <a:rPr lang="en-US" b="1" dirty="0"/>
              <a:t>right hypochondrial region of the abdomen. </a:t>
            </a:r>
          </a:p>
          <a:p>
            <a:pPr>
              <a:lnSpc>
                <a:spcPct val="150000"/>
              </a:lnSpc>
            </a:pPr>
            <a:r>
              <a:rPr lang="en-US" dirty="0"/>
              <a:t>Lies within a fossa formed between the inferior aspects of the </a:t>
            </a:r>
            <a:r>
              <a:rPr lang="en-US" b="1" dirty="0">
                <a:solidFill>
                  <a:srgbClr val="0070C0"/>
                </a:solidFill>
              </a:rPr>
              <a:t>right and quadrate lobes of the liver.</a:t>
            </a:r>
          </a:p>
          <a:p>
            <a:pPr>
              <a:lnSpc>
                <a:spcPct val="150000"/>
              </a:lnSpc>
            </a:pPr>
            <a:r>
              <a:rPr lang="en-US" b="1" dirty="0">
                <a:solidFill>
                  <a:srgbClr val="00B0F0"/>
                </a:solidFill>
              </a:rPr>
              <a:t>Entirely surrounded by peritoneum, </a:t>
            </a:r>
            <a:r>
              <a:rPr lang="en-US" dirty="0"/>
              <a:t>and is in direct relation to the visceral surface of the liver.</a:t>
            </a:r>
          </a:p>
          <a:p>
            <a:pPr>
              <a:lnSpc>
                <a:spcPct val="150000"/>
              </a:lnSpc>
            </a:pPr>
            <a:r>
              <a:rPr lang="en-US" dirty="0"/>
              <a:t>Relation:</a:t>
            </a:r>
          </a:p>
          <a:p>
            <a:pPr lvl="1">
              <a:lnSpc>
                <a:spcPct val="150000"/>
              </a:lnSpc>
              <a:buFont typeface="Wingdings" panose="05000000000000000000" pitchFamily="2" charset="2"/>
              <a:buChar char="ü"/>
            </a:pPr>
            <a:r>
              <a:rPr lang="en-US" b="1" dirty="0">
                <a:solidFill>
                  <a:srgbClr val="C00000"/>
                </a:solidFill>
              </a:rPr>
              <a:t>Anteriorly and superiorly: </a:t>
            </a:r>
            <a:r>
              <a:rPr lang="en-US" dirty="0"/>
              <a:t>inferior border of the liver and the anterior abdominal wall.</a:t>
            </a:r>
          </a:p>
          <a:p>
            <a:pPr lvl="1">
              <a:lnSpc>
                <a:spcPct val="150000"/>
              </a:lnSpc>
              <a:buFont typeface="Wingdings" panose="05000000000000000000" pitchFamily="2" charset="2"/>
              <a:buChar char="ü"/>
            </a:pPr>
            <a:r>
              <a:rPr lang="en-US" b="1" dirty="0">
                <a:solidFill>
                  <a:srgbClr val="C00000"/>
                </a:solidFill>
              </a:rPr>
              <a:t>Posteriorly: </a:t>
            </a:r>
            <a:r>
              <a:rPr lang="en-US" dirty="0"/>
              <a:t>transverse colon and the proximal duodenum.</a:t>
            </a:r>
          </a:p>
          <a:p>
            <a:pPr lvl="1">
              <a:lnSpc>
                <a:spcPct val="150000"/>
              </a:lnSpc>
              <a:buFont typeface="Wingdings" panose="05000000000000000000" pitchFamily="2" charset="2"/>
              <a:buChar char="ü"/>
            </a:pPr>
            <a:r>
              <a:rPr lang="en-US" b="1" dirty="0">
                <a:solidFill>
                  <a:srgbClr val="C00000"/>
                </a:solidFill>
              </a:rPr>
              <a:t>Inferiorly: </a:t>
            </a:r>
            <a:r>
              <a:rPr lang="en-US" dirty="0"/>
              <a:t>biliary tree and remaining parts of the duodenum.</a:t>
            </a:r>
            <a:endParaRPr lang="en-PK" dirty="0"/>
          </a:p>
        </p:txBody>
      </p:sp>
    </p:spTree>
    <p:extLst>
      <p:ext uri="{BB962C8B-B14F-4D97-AF65-F5344CB8AC3E}">
        <p14:creationId xmlns:p14="http://schemas.microsoft.com/office/powerpoint/2010/main" val="2778928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70C0"/>
                </a:solidFill>
              </a:rPr>
              <a:t>GALLBLADDER</a:t>
            </a:r>
            <a:endParaRPr lang="en-PK" b="1" dirty="0">
              <a:solidFill>
                <a:srgbClr val="0070C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lstStyle/>
          <a:p>
            <a:pPr>
              <a:lnSpc>
                <a:spcPct val="150000"/>
              </a:lnSpc>
            </a:pPr>
            <a:r>
              <a:rPr lang="en-US" dirty="0"/>
              <a:t>Storage capacity of </a:t>
            </a:r>
            <a:r>
              <a:rPr lang="en-US" b="1" dirty="0">
                <a:solidFill>
                  <a:srgbClr val="00B050"/>
                </a:solidFill>
              </a:rPr>
              <a:t>30-50ml </a:t>
            </a:r>
            <a:r>
              <a:rPr lang="en-US" dirty="0"/>
              <a:t>and typically divided into three parts:</a:t>
            </a:r>
          </a:p>
          <a:p>
            <a:pPr marL="457200" lvl="1" indent="0">
              <a:lnSpc>
                <a:spcPct val="150000"/>
              </a:lnSpc>
              <a:buNone/>
            </a:pPr>
            <a:r>
              <a:rPr lang="en-US" b="1" dirty="0">
                <a:solidFill>
                  <a:srgbClr val="FF0000"/>
                </a:solidFill>
              </a:rPr>
              <a:t>Fundus:  </a:t>
            </a:r>
            <a:r>
              <a:rPr lang="en-US" dirty="0"/>
              <a:t>the rounded, distal portion projects into the inferior surface of the liver in the </a:t>
            </a:r>
            <a:r>
              <a:rPr lang="en-US" b="1" dirty="0"/>
              <a:t>mid-clavicular line.</a:t>
            </a:r>
          </a:p>
          <a:p>
            <a:pPr marL="457200" lvl="1" indent="0">
              <a:lnSpc>
                <a:spcPct val="150000"/>
              </a:lnSpc>
              <a:buNone/>
            </a:pPr>
            <a:r>
              <a:rPr lang="en-US" b="1" dirty="0">
                <a:solidFill>
                  <a:srgbClr val="FF0000"/>
                </a:solidFill>
              </a:rPr>
              <a:t>Body:  </a:t>
            </a:r>
            <a:r>
              <a:rPr lang="en-US" b="1" dirty="0"/>
              <a:t>largest part </a:t>
            </a:r>
            <a:r>
              <a:rPr lang="en-US" dirty="0"/>
              <a:t>lies adjacent to the posteroinferior aspect of the liver, transverse colon and superior part of the duodenum.</a:t>
            </a:r>
          </a:p>
          <a:p>
            <a:pPr marL="457200" lvl="1" indent="0">
              <a:lnSpc>
                <a:spcPct val="150000"/>
              </a:lnSpc>
              <a:buNone/>
            </a:pPr>
            <a:r>
              <a:rPr lang="en-US" b="1" dirty="0">
                <a:solidFill>
                  <a:srgbClr val="FF0000"/>
                </a:solidFill>
              </a:rPr>
              <a:t>Neck:  </a:t>
            </a:r>
            <a:r>
              <a:rPr lang="en-US" dirty="0"/>
              <a:t>this part tapers to become continuous with the cystic duct, leading into the biliary tree.</a:t>
            </a:r>
          </a:p>
          <a:p>
            <a:pPr>
              <a:lnSpc>
                <a:spcPct val="150000"/>
              </a:lnSpc>
            </a:pPr>
            <a:r>
              <a:rPr lang="en-US" dirty="0"/>
              <a:t>The neck contains a mucosal fold, known as </a:t>
            </a:r>
            <a:r>
              <a:rPr lang="en-US" b="1" dirty="0"/>
              <a:t>hartmann’s pouch </a:t>
            </a:r>
            <a:r>
              <a:rPr lang="en-US" dirty="0"/>
              <a:t>which is common location for gallstones to become lodged, causing cholestasis.</a:t>
            </a:r>
            <a:endParaRPr lang="en-PK" dirty="0"/>
          </a:p>
        </p:txBody>
      </p:sp>
    </p:spTree>
    <p:extLst>
      <p:ext uri="{BB962C8B-B14F-4D97-AF65-F5344CB8AC3E}">
        <p14:creationId xmlns:p14="http://schemas.microsoft.com/office/powerpoint/2010/main" val="3998683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C17087-26F2-9923-49A7-EEDD54DB19F5}"/>
              </a:ext>
            </a:extLst>
          </p:cNvPr>
          <p:cNvPicPr>
            <a:picLocks noGrp="1" noChangeAspect="1"/>
          </p:cNvPicPr>
          <p:nvPr>
            <p:ph idx="4294967295"/>
          </p:nvPr>
        </p:nvPicPr>
        <p:blipFill rotWithShape="1">
          <a:blip r:embed="rId2"/>
          <a:srcRect l="-1" r="51" b="5037"/>
          <a:stretch/>
        </p:blipFill>
        <p:spPr>
          <a:xfrm>
            <a:off x="3974690" y="614567"/>
            <a:ext cx="4242619" cy="5395948"/>
          </a:xfrm>
          <a:prstGeom prst="rect">
            <a:avLst/>
          </a:prstGeom>
        </p:spPr>
      </p:pic>
    </p:spTree>
    <p:extLst>
      <p:ext uri="{BB962C8B-B14F-4D97-AF65-F5344CB8AC3E}">
        <p14:creationId xmlns:p14="http://schemas.microsoft.com/office/powerpoint/2010/main" val="2648672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FF0000"/>
                </a:solidFill>
              </a:rPr>
              <a:t>Blood supply</a:t>
            </a:r>
            <a:endParaRPr lang="en-PK" b="1" dirty="0">
              <a:solidFill>
                <a:srgbClr val="FF000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lstStyle/>
          <a:p>
            <a:pPr marL="0" indent="0">
              <a:lnSpc>
                <a:spcPct val="150000"/>
              </a:lnSpc>
              <a:buNone/>
            </a:pPr>
            <a:r>
              <a:rPr lang="en-US" b="1" dirty="0">
                <a:solidFill>
                  <a:srgbClr val="C00000"/>
                </a:solidFill>
              </a:rPr>
              <a:t>Arterial supply</a:t>
            </a:r>
          </a:p>
          <a:p>
            <a:pPr>
              <a:lnSpc>
                <a:spcPct val="150000"/>
              </a:lnSpc>
            </a:pPr>
            <a:r>
              <a:rPr lang="en-US" b="1" dirty="0">
                <a:solidFill>
                  <a:srgbClr val="FF0000"/>
                </a:solidFill>
              </a:rPr>
              <a:t>Cystic artery, </a:t>
            </a:r>
            <a:r>
              <a:rPr lang="en-US" dirty="0"/>
              <a:t>a branch of the </a:t>
            </a:r>
            <a:r>
              <a:rPr lang="en-US" b="1" dirty="0">
                <a:solidFill>
                  <a:srgbClr val="C00000"/>
                </a:solidFill>
              </a:rPr>
              <a:t>right hepatic artery.</a:t>
            </a:r>
            <a:endParaRPr lang="en-US" dirty="0"/>
          </a:p>
          <a:p>
            <a:pPr marL="0" indent="0">
              <a:lnSpc>
                <a:spcPct val="150000"/>
              </a:lnSpc>
              <a:buNone/>
            </a:pPr>
            <a:r>
              <a:rPr lang="en-US" b="1" dirty="0"/>
              <a:t>Venous drainage</a:t>
            </a:r>
          </a:p>
          <a:p>
            <a:pPr>
              <a:lnSpc>
                <a:spcPct val="150000"/>
              </a:lnSpc>
            </a:pPr>
            <a:r>
              <a:rPr lang="en-US" b="1" dirty="0">
                <a:solidFill>
                  <a:srgbClr val="7030A0"/>
                </a:solidFill>
              </a:rPr>
              <a:t>Cystic vein </a:t>
            </a:r>
            <a:r>
              <a:rPr lang="en-US" dirty="0"/>
              <a:t>drains directly into </a:t>
            </a:r>
            <a:r>
              <a:rPr lang="en-US" b="1" dirty="0">
                <a:solidFill>
                  <a:srgbClr val="0070C0"/>
                </a:solidFill>
              </a:rPr>
              <a:t>the portal vein</a:t>
            </a:r>
          </a:p>
          <a:p>
            <a:pPr>
              <a:lnSpc>
                <a:spcPct val="150000"/>
              </a:lnSpc>
            </a:pPr>
            <a:r>
              <a:rPr lang="en-US" dirty="0"/>
              <a:t>Venous drainage of the neck of the gallbladder is via the cystic veins, which drain directly into the portal vein. Venous drainage of the fundus and body of the gallbladder flows into the hepatic sinusoids.</a:t>
            </a:r>
            <a:endParaRPr lang="en-PK" dirty="0"/>
          </a:p>
        </p:txBody>
      </p:sp>
    </p:spTree>
    <p:extLst>
      <p:ext uri="{BB962C8B-B14F-4D97-AF65-F5344CB8AC3E}">
        <p14:creationId xmlns:p14="http://schemas.microsoft.com/office/powerpoint/2010/main" val="1579315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B0F0"/>
                </a:solidFill>
              </a:rPr>
              <a:t>Lymphatics</a:t>
            </a:r>
            <a:endParaRPr lang="en-PK" b="1" dirty="0">
              <a:solidFill>
                <a:srgbClr val="00B0F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lstStyle/>
          <a:p>
            <a:pPr>
              <a:lnSpc>
                <a:spcPct val="150000"/>
              </a:lnSpc>
            </a:pPr>
            <a:r>
              <a:rPr lang="en-US" b="1" dirty="0">
                <a:solidFill>
                  <a:srgbClr val="00B0F0"/>
                </a:solidFill>
              </a:rPr>
              <a:t>Cystic lymph node </a:t>
            </a:r>
            <a:r>
              <a:rPr lang="en-US" dirty="0"/>
              <a:t>situated near the neck of the gallbladder. </a:t>
            </a:r>
          </a:p>
          <a:p>
            <a:pPr>
              <a:lnSpc>
                <a:spcPct val="150000"/>
              </a:lnSpc>
            </a:pPr>
            <a:r>
              <a:rPr lang="en-US" dirty="0"/>
              <a:t>From here, the lymph vessels pass to the hepatic nodes along the course of the hepatic artery and then to the celiac nodes.</a:t>
            </a:r>
            <a:endParaRPr lang="en-PK" dirty="0"/>
          </a:p>
        </p:txBody>
      </p:sp>
    </p:spTree>
    <p:extLst>
      <p:ext uri="{BB962C8B-B14F-4D97-AF65-F5344CB8AC3E}">
        <p14:creationId xmlns:p14="http://schemas.microsoft.com/office/powerpoint/2010/main" val="3937520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B050"/>
                </a:solidFill>
              </a:rPr>
              <a:t>Innervation</a:t>
            </a:r>
            <a:endParaRPr lang="en-PK" b="1" dirty="0">
              <a:solidFill>
                <a:srgbClr val="00B05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lstStyle/>
          <a:p>
            <a:pPr>
              <a:lnSpc>
                <a:spcPct val="150000"/>
              </a:lnSpc>
            </a:pPr>
            <a:r>
              <a:rPr lang="en-US" b="1" dirty="0">
                <a:solidFill>
                  <a:srgbClr val="92D050"/>
                </a:solidFill>
              </a:rPr>
              <a:t>Sympathetic and parasympathetic vagal fibers </a:t>
            </a:r>
            <a:r>
              <a:rPr lang="en-US" dirty="0"/>
              <a:t>form the </a:t>
            </a:r>
            <a:r>
              <a:rPr lang="en-US" b="1" dirty="0">
                <a:solidFill>
                  <a:srgbClr val="00B050"/>
                </a:solidFill>
              </a:rPr>
              <a:t>celiac plexus. </a:t>
            </a:r>
          </a:p>
          <a:p>
            <a:pPr>
              <a:lnSpc>
                <a:spcPct val="150000"/>
              </a:lnSpc>
            </a:pPr>
            <a:r>
              <a:rPr lang="en-US" dirty="0"/>
              <a:t>The gallbladder contracts in response to the hormone cholecystokinin, which is produced by the mucous membrane of the duodenum on the arrival of fatty food from the stomach.</a:t>
            </a:r>
            <a:endParaRPr lang="en-PK" dirty="0"/>
          </a:p>
        </p:txBody>
      </p:sp>
    </p:spTree>
    <p:extLst>
      <p:ext uri="{BB962C8B-B14F-4D97-AF65-F5344CB8AC3E}">
        <p14:creationId xmlns:p14="http://schemas.microsoft.com/office/powerpoint/2010/main" val="2912202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70C0"/>
                </a:solidFill>
              </a:rPr>
              <a:t>Biliary Tree</a:t>
            </a:r>
            <a:endParaRPr lang="en-PK" b="1" dirty="0">
              <a:solidFill>
                <a:srgbClr val="0070C0"/>
              </a:solidFill>
            </a:endParaRPr>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normAutofit/>
          </a:bodyPr>
          <a:lstStyle/>
          <a:p>
            <a:pPr>
              <a:lnSpc>
                <a:spcPct val="150000"/>
              </a:lnSpc>
            </a:pPr>
            <a:r>
              <a:rPr lang="en-US" dirty="0"/>
              <a:t>Bile is secreted by the liver cells at a constant rate of about </a:t>
            </a:r>
            <a:r>
              <a:rPr lang="en-US" b="1" dirty="0">
                <a:solidFill>
                  <a:srgbClr val="C00000"/>
                </a:solidFill>
              </a:rPr>
              <a:t>40 mL per hour.</a:t>
            </a:r>
          </a:p>
          <a:p>
            <a:pPr>
              <a:lnSpc>
                <a:spcPct val="150000"/>
              </a:lnSpc>
            </a:pPr>
            <a:r>
              <a:rPr lang="en-US" dirty="0"/>
              <a:t>The biliary tree is a series of gastrointestinal ducts allowing newly synthesized bile from the liver to be concentrated and </a:t>
            </a:r>
            <a:r>
              <a:rPr lang="en-US" b="1" dirty="0"/>
              <a:t>stored in the gallbladder.</a:t>
            </a:r>
          </a:p>
          <a:p>
            <a:pPr>
              <a:lnSpc>
                <a:spcPct val="150000"/>
              </a:lnSpc>
            </a:pPr>
            <a:r>
              <a:rPr lang="en-US" dirty="0"/>
              <a:t>Bile is initially secreted from hepatocytes and </a:t>
            </a:r>
            <a:r>
              <a:rPr lang="en-US" b="1" dirty="0">
                <a:solidFill>
                  <a:srgbClr val="00B050"/>
                </a:solidFill>
              </a:rPr>
              <a:t>drains from both lobes of the liver via canaliculi, intralobular ducts and collecting ducts into the left and right hepatic ducts. </a:t>
            </a:r>
          </a:p>
          <a:p>
            <a:pPr>
              <a:lnSpc>
                <a:spcPct val="150000"/>
              </a:lnSpc>
            </a:pPr>
            <a:r>
              <a:rPr lang="en-US" dirty="0"/>
              <a:t>These ducts unite to form the </a:t>
            </a:r>
            <a:r>
              <a:rPr lang="en-US" b="1" dirty="0">
                <a:solidFill>
                  <a:srgbClr val="7030A0"/>
                </a:solidFill>
              </a:rPr>
              <a:t>common hepatic duct, </a:t>
            </a:r>
            <a:r>
              <a:rPr lang="en-US" dirty="0"/>
              <a:t>which runs alongside the hepatic vein.</a:t>
            </a:r>
          </a:p>
        </p:txBody>
      </p:sp>
    </p:spTree>
    <p:extLst>
      <p:ext uri="{BB962C8B-B14F-4D97-AF65-F5344CB8AC3E}">
        <p14:creationId xmlns:p14="http://schemas.microsoft.com/office/powerpoint/2010/main" val="1303125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7BA5A21-1806-D6D5-F364-CB6B2126AC1E}"/>
              </a:ext>
            </a:extLst>
          </p:cNvPr>
          <p:cNvPicPr>
            <a:picLocks noGrp="1" noChangeAspect="1"/>
          </p:cNvPicPr>
          <p:nvPr>
            <p:ph idx="4294967295"/>
          </p:nvPr>
        </p:nvPicPr>
        <p:blipFill>
          <a:blip r:embed="rId2"/>
          <a:stretch>
            <a:fillRect/>
          </a:stretch>
        </p:blipFill>
        <p:spPr>
          <a:xfrm>
            <a:off x="2359742" y="752475"/>
            <a:ext cx="5715000" cy="5353050"/>
          </a:xfrm>
          <a:prstGeom prst="rect">
            <a:avLst/>
          </a:prstGeom>
        </p:spPr>
      </p:pic>
    </p:spTree>
    <p:extLst>
      <p:ext uri="{BB962C8B-B14F-4D97-AF65-F5344CB8AC3E}">
        <p14:creationId xmlns:p14="http://schemas.microsoft.com/office/powerpoint/2010/main" val="1583088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08F-86E6-67FA-CAE1-56A304A85357}"/>
              </a:ext>
            </a:extLst>
          </p:cNvPr>
          <p:cNvSpPr>
            <a:spLocks noGrp="1"/>
          </p:cNvSpPr>
          <p:nvPr>
            <p:ph type="title"/>
          </p:nvPr>
        </p:nvSpPr>
        <p:spPr>
          <a:xfrm>
            <a:off x="115528" y="143900"/>
            <a:ext cx="11830665" cy="799998"/>
          </a:xfrm>
        </p:spPr>
        <p:txBody>
          <a:bodyPr/>
          <a:lstStyle/>
          <a:p>
            <a:r>
              <a:rPr lang="en-US" b="1" dirty="0">
                <a:solidFill>
                  <a:srgbClr val="0070C0"/>
                </a:solidFill>
              </a:rPr>
              <a:t>Biliary Tree</a:t>
            </a:r>
            <a:endParaRPr lang="en-PK" dirty="0"/>
          </a:p>
        </p:txBody>
      </p:sp>
      <p:sp>
        <p:nvSpPr>
          <p:cNvPr id="3" name="Content Placeholder 2">
            <a:extLst>
              <a:ext uri="{FF2B5EF4-FFF2-40B4-BE49-F238E27FC236}">
                <a16:creationId xmlns:a16="http://schemas.microsoft.com/office/drawing/2014/main" id="{7FC80532-039E-B11C-D044-775AA0216DF4}"/>
              </a:ext>
            </a:extLst>
          </p:cNvPr>
          <p:cNvSpPr>
            <a:spLocks noGrp="1"/>
          </p:cNvSpPr>
          <p:nvPr>
            <p:ph idx="1"/>
          </p:nvPr>
        </p:nvSpPr>
        <p:spPr>
          <a:xfrm>
            <a:off x="115528" y="1106128"/>
            <a:ext cx="11830664" cy="5751871"/>
          </a:xfrm>
        </p:spPr>
        <p:txBody>
          <a:bodyPr>
            <a:normAutofit fontScale="77500" lnSpcReduction="20000"/>
          </a:bodyPr>
          <a:lstStyle/>
          <a:p>
            <a:pPr>
              <a:lnSpc>
                <a:spcPct val="150000"/>
              </a:lnSpc>
            </a:pPr>
            <a:r>
              <a:rPr lang="en-US" dirty="0"/>
              <a:t>As the </a:t>
            </a:r>
            <a:r>
              <a:rPr lang="en-US" b="1" dirty="0"/>
              <a:t>common hepatic duct (about 1.5 in. (4 cm) long </a:t>
            </a:r>
            <a:r>
              <a:rPr lang="en-US" dirty="0"/>
              <a:t>descends and joined by the </a:t>
            </a:r>
            <a:r>
              <a:rPr lang="en-US" b="1" dirty="0"/>
              <a:t>cystic duct (about 1.5 in. (3.8 cm) long) </a:t>
            </a:r>
            <a:r>
              <a:rPr lang="en-US" dirty="0"/>
              <a:t>– which allows bile to flow in and out of the gallbladder for storage and release. </a:t>
            </a:r>
          </a:p>
          <a:p>
            <a:pPr>
              <a:lnSpc>
                <a:spcPct val="150000"/>
              </a:lnSpc>
            </a:pPr>
            <a:r>
              <a:rPr lang="en-US" dirty="0"/>
              <a:t>At this point, the common hepatic duct and cystic duct combine to form the </a:t>
            </a:r>
            <a:r>
              <a:rPr lang="en-US" b="1" dirty="0">
                <a:solidFill>
                  <a:srgbClr val="0070C0"/>
                </a:solidFill>
              </a:rPr>
              <a:t>common bile duct. (about 3 in. (8 cm) long).</a:t>
            </a:r>
            <a:endParaRPr lang="en-PK" b="1" dirty="0">
              <a:solidFill>
                <a:srgbClr val="0070C0"/>
              </a:solidFill>
            </a:endParaRPr>
          </a:p>
          <a:p>
            <a:pPr>
              <a:lnSpc>
                <a:spcPct val="150000"/>
              </a:lnSpc>
            </a:pPr>
            <a:r>
              <a:rPr lang="en-US" b="1" dirty="0"/>
              <a:t>The common bile duct </a:t>
            </a:r>
            <a:r>
              <a:rPr lang="en-US" dirty="0"/>
              <a:t>descends and passes posteriorly to the first part of the duodenum and head of the pancreas. </a:t>
            </a:r>
          </a:p>
          <a:p>
            <a:pPr>
              <a:lnSpc>
                <a:spcPct val="150000"/>
              </a:lnSpc>
            </a:pPr>
            <a:r>
              <a:rPr lang="en-US" dirty="0"/>
              <a:t>Here, it is </a:t>
            </a:r>
            <a:r>
              <a:rPr lang="en-US" b="1" dirty="0">
                <a:solidFill>
                  <a:srgbClr val="0070C0"/>
                </a:solidFill>
              </a:rPr>
              <a:t>joined by the main pancreatic duct</a:t>
            </a:r>
            <a:r>
              <a:rPr lang="en-US" dirty="0"/>
              <a:t>, forming the </a:t>
            </a:r>
            <a:r>
              <a:rPr lang="en-US" b="1" dirty="0">
                <a:solidFill>
                  <a:srgbClr val="C00000"/>
                </a:solidFill>
              </a:rPr>
              <a:t>hepatopancreatic ampulla (commonly known as the ampulla of Vater)  </a:t>
            </a:r>
            <a:r>
              <a:rPr lang="en-US" dirty="0"/>
              <a:t>which then empties into the duodenum via the </a:t>
            </a:r>
            <a:r>
              <a:rPr lang="en-US" b="1" dirty="0">
                <a:solidFill>
                  <a:srgbClr val="FF0000"/>
                </a:solidFill>
              </a:rPr>
              <a:t>major duodenal papilla. </a:t>
            </a:r>
          </a:p>
          <a:p>
            <a:pPr>
              <a:lnSpc>
                <a:spcPct val="150000"/>
              </a:lnSpc>
            </a:pPr>
            <a:r>
              <a:rPr lang="en-US" dirty="0"/>
              <a:t>This papilla is regulated by a muscular valve, </a:t>
            </a:r>
            <a:r>
              <a:rPr lang="en-US" b="1" dirty="0"/>
              <a:t>the sphincter of Oddi</a:t>
            </a:r>
            <a:endParaRPr lang="en-PK" b="1" dirty="0"/>
          </a:p>
        </p:txBody>
      </p:sp>
    </p:spTree>
    <p:extLst>
      <p:ext uri="{BB962C8B-B14F-4D97-AF65-F5344CB8AC3E}">
        <p14:creationId xmlns:p14="http://schemas.microsoft.com/office/powerpoint/2010/main" val="4271043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883E34-79C5-C562-9E61-80A75E797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8160" y="1225193"/>
            <a:ext cx="7841453" cy="4407614"/>
          </a:xfrm>
          <a:prstGeom prst="rect">
            <a:avLst/>
          </a:prstGeom>
        </p:spPr>
      </p:pic>
    </p:spTree>
    <p:extLst>
      <p:ext uri="{BB962C8B-B14F-4D97-AF65-F5344CB8AC3E}">
        <p14:creationId xmlns:p14="http://schemas.microsoft.com/office/powerpoint/2010/main" val="2519579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TotalTime>
  <Words>1921</Words>
  <Application>Microsoft Office PowerPoint</Application>
  <PresentationFormat>Widescreen</PresentationFormat>
  <Paragraphs>141</Paragraphs>
  <Slides>34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Wingdings</vt:lpstr>
      <vt:lpstr>Office Theme</vt:lpstr>
      <vt:lpstr>Liver And Gallbladder</vt:lpstr>
      <vt:lpstr>LIVER</vt:lpstr>
      <vt:lpstr>LIVER</vt:lpstr>
      <vt:lpstr>PowerPoint Presentation</vt:lpstr>
      <vt:lpstr>LIVER</vt:lpstr>
      <vt:lpstr>LIVER</vt:lpstr>
      <vt:lpstr>PowerPoint Presentation</vt:lpstr>
      <vt:lpstr>LIVER</vt:lpstr>
      <vt:lpstr>PowerPoint Presentation</vt:lpstr>
      <vt:lpstr>PowerPoint Presentation</vt:lpstr>
      <vt:lpstr>LIVER</vt:lpstr>
      <vt:lpstr>LIVER</vt:lpstr>
      <vt:lpstr>PowerPoint Presentation</vt:lpstr>
      <vt:lpstr>LIVER</vt:lpstr>
      <vt:lpstr>LIVER</vt:lpstr>
      <vt:lpstr>PowerPoint Presentation</vt:lpstr>
      <vt:lpstr>LIVER</vt:lpstr>
      <vt:lpstr>PowerPoint Presentation</vt:lpstr>
      <vt:lpstr>Blood Supply </vt:lpstr>
      <vt:lpstr>Blood Circulation</vt:lpstr>
      <vt:lpstr>Lymph Drainage</vt:lpstr>
      <vt:lpstr>Nerve Supply </vt:lpstr>
      <vt:lpstr>Gallbladder</vt:lpstr>
      <vt:lpstr>PowerPoint Presentation</vt:lpstr>
      <vt:lpstr>GALLBLADDER</vt:lpstr>
      <vt:lpstr>GALLBLADDER</vt:lpstr>
      <vt:lpstr>PowerPoint Presentation</vt:lpstr>
      <vt:lpstr>Blood supply</vt:lpstr>
      <vt:lpstr>Lymphatics</vt:lpstr>
      <vt:lpstr>Innervation</vt:lpstr>
      <vt:lpstr>Biliary Tree</vt:lpstr>
      <vt:lpstr>PowerPoint Presentation</vt:lpstr>
      <vt:lpstr>Biliary Tree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Liver And Gallbladder</dc:title>
  <dc:creator>Aizaz Khan</dc:creator>
  <cp:lastModifiedBy>Aizaz Khan</cp:lastModifiedBy>
  <cp:revision>4</cp:revision>
  <dcterms:created xsi:type="dcterms:W3CDTF">2023-05-21T11:37:20Z</dcterms:created>
  <dcterms:modified xsi:type="dcterms:W3CDTF">2023-06-01T14:42:20Z</dcterms:modified>
</cp:coreProperties>
</file>