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9" r:id="rId4"/>
    <p:sldId id="334" r:id="rId5"/>
    <p:sldId id="261" r:id="rId6"/>
    <p:sldId id="262" r:id="rId7"/>
    <p:sldId id="263" r:id="rId8"/>
    <p:sldId id="264" r:id="rId9"/>
    <p:sldId id="265" r:id="rId10"/>
    <p:sldId id="270" r:id="rId11"/>
    <p:sldId id="266" r:id="rId12"/>
    <p:sldId id="272" r:id="rId13"/>
    <p:sldId id="267" r:id="rId14"/>
    <p:sldId id="273" r:id="rId15"/>
    <p:sldId id="268" r:id="rId16"/>
    <p:sldId id="338" r:id="rId17"/>
    <p:sldId id="312" r:id="rId18"/>
    <p:sldId id="274" r:id="rId19"/>
    <p:sldId id="316" r:id="rId20"/>
    <p:sldId id="269" r:id="rId21"/>
    <p:sldId id="271" r:id="rId22"/>
    <p:sldId id="340" r:id="rId23"/>
    <p:sldId id="341" r:id="rId24"/>
    <p:sldId id="318"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90" r:id="rId40"/>
    <p:sldId id="289" r:id="rId41"/>
    <p:sldId id="291" r:id="rId42"/>
    <p:sldId id="292" r:id="rId43"/>
    <p:sldId id="293" r:id="rId44"/>
    <p:sldId id="294" r:id="rId45"/>
    <p:sldId id="300" r:id="rId46"/>
    <p:sldId id="295" r:id="rId47"/>
    <p:sldId id="296" r:id="rId48"/>
    <p:sldId id="297" r:id="rId49"/>
    <p:sldId id="298" r:id="rId50"/>
    <p:sldId id="342" r:id="rId51"/>
    <p:sldId id="299" r:id="rId52"/>
    <p:sldId id="332" r:id="rId53"/>
    <p:sldId id="305" r:id="rId54"/>
    <p:sldId id="306" r:id="rId55"/>
    <p:sldId id="321" r:id="rId56"/>
    <p:sldId id="322" r:id="rId57"/>
    <p:sldId id="323" r:id="rId58"/>
    <p:sldId id="310" r:id="rId59"/>
    <p:sldId id="343" r:id="rId60"/>
    <p:sldId id="320" r:id="rId61"/>
    <p:sldId id="307" r:id="rId62"/>
    <p:sldId id="324" r:id="rId63"/>
    <p:sldId id="325" r:id="rId64"/>
    <p:sldId id="344" r:id="rId65"/>
    <p:sldId id="327" r:id="rId66"/>
    <p:sldId id="329" r:id="rId67"/>
    <p:sldId id="333" r:id="rId68"/>
    <p:sldId id="330" r:id="rId69"/>
    <p:sldId id="337" r:id="rId70"/>
    <p:sldId id="311"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TUH6ZQ1Nogx53EpImdohbw==" hashData="jJA25d7e5OW2NbFD+3PMVFgSYZvAj9dKF+OSfFoGmhrcC3U8CT3PTBpU0LPUmb/dsvSNef9N6xkpkqAy1+Lk2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3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4/6/2023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4/6/2023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4/6/2023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4/6/2023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4/6/2023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4/6/2023</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4/6/2023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4/6/2023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4/6/2023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4/6/2023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4/6/2023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4/6/2023</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Human </a:t>
            </a:r>
            <a:br>
              <a:rPr lang="en-GB" dirty="0" smtClean="0"/>
            </a:br>
            <a:r>
              <a:rPr lang="en-GB" dirty="0" smtClean="0"/>
              <a:t>Digestive System</a:t>
            </a:r>
            <a:endParaRPr lang="en-GB" dirty="0"/>
          </a:p>
        </p:txBody>
      </p:sp>
      <p:sp>
        <p:nvSpPr>
          <p:cNvPr id="3" name="Subtitle 2"/>
          <p:cNvSpPr>
            <a:spLocks noGrp="1"/>
          </p:cNvSpPr>
          <p:nvPr>
            <p:ph type="subTitle" idx="1"/>
          </p:nvPr>
        </p:nvSpPr>
        <p:spPr/>
        <p:txBody>
          <a:bodyPr>
            <a:normAutofit fontScale="70000" lnSpcReduction="20000"/>
          </a:bodyPr>
          <a:lstStyle/>
          <a:p>
            <a:pPr algn="ctr"/>
            <a:r>
              <a:rPr lang="en-GB" dirty="0" smtClean="0"/>
              <a:t>KHUSHAL KHAN</a:t>
            </a:r>
          </a:p>
          <a:p>
            <a:pPr algn="ctr"/>
            <a:r>
              <a:rPr lang="en-GB" dirty="0" smtClean="0"/>
              <a:t>DEMONSTRATOR CARDIOLOGY</a:t>
            </a:r>
          </a:p>
          <a:p>
            <a:pPr algn="ctr"/>
            <a:r>
              <a:rPr lang="en-GB" dirty="0" smtClean="0"/>
              <a:t>KHYBER MEDICAL UNIVERSITY – INSTITUTE OF PARAMEDICAL SCIENCES</a:t>
            </a:r>
            <a:endParaRPr lang="en-GB" dirty="0"/>
          </a:p>
        </p:txBody>
      </p:sp>
    </p:spTree>
    <p:extLst>
      <p:ext uri="{BB962C8B-B14F-4D97-AF65-F5344CB8AC3E}">
        <p14:creationId xmlns:p14="http://schemas.microsoft.com/office/powerpoint/2010/main" val="1429705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Digestive System</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GB" dirty="0"/>
              <a:t>The digestive system consists </a:t>
            </a:r>
            <a:r>
              <a:rPr lang="en-GB" dirty="0" smtClean="0"/>
              <a:t>of;</a:t>
            </a:r>
          </a:p>
          <a:p>
            <a:pPr lvl="1">
              <a:buFont typeface="Wingdings" panose="05000000000000000000" pitchFamily="2" charset="2"/>
              <a:buChar char="§"/>
            </a:pPr>
            <a:r>
              <a:rPr lang="en-GB" b="1" dirty="0" smtClean="0"/>
              <a:t>Alimentary Canal or Gastrointestinal tract (GIT)</a:t>
            </a:r>
          </a:p>
          <a:p>
            <a:pPr lvl="1">
              <a:buFont typeface="Wingdings" panose="05000000000000000000" pitchFamily="2" charset="2"/>
              <a:buChar char="§"/>
            </a:pPr>
            <a:r>
              <a:rPr lang="en-GB" b="1" dirty="0" smtClean="0"/>
              <a:t>Accessory organs of digestion</a:t>
            </a:r>
          </a:p>
          <a:p>
            <a:pPr marL="182880" lvl="1">
              <a:spcBef>
                <a:spcPts val="1200"/>
              </a:spcBef>
              <a:spcAft>
                <a:spcPts val="0"/>
              </a:spcAft>
              <a:buFont typeface="Wingdings" panose="05000000000000000000" pitchFamily="2" charset="2"/>
              <a:buChar char="§"/>
            </a:pPr>
            <a:r>
              <a:rPr lang="en-GB" dirty="0" smtClean="0"/>
              <a:t> </a:t>
            </a:r>
            <a:r>
              <a:rPr lang="en-GB" b="1" dirty="0"/>
              <a:t>Alimentary Canal or Gastrointestinal tract (GIT</a:t>
            </a:r>
            <a:r>
              <a:rPr lang="en-GB" b="1" dirty="0" smtClean="0"/>
              <a:t>)</a:t>
            </a:r>
            <a:endParaRPr lang="en-GB" dirty="0" smtClean="0"/>
          </a:p>
          <a:p>
            <a:pPr lvl="1">
              <a:buFont typeface="Wingdings" panose="05000000000000000000" pitchFamily="2" charset="2"/>
              <a:buChar char="§"/>
            </a:pPr>
            <a:r>
              <a:rPr lang="en-GB" dirty="0" smtClean="0"/>
              <a:t>begins </a:t>
            </a:r>
            <a:r>
              <a:rPr lang="en-GB" dirty="0"/>
              <a:t>at the </a:t>
            </a:r>
            <a:r>
              <a:rPr lang="en-GB" dirty="0" smtClean="0"/>
              <a:t>mouth</a:t>
            </a:r>
          </a:p>
          <a:p>
            <a:pPr lvl="1">
              <a:buFont typeface="Wingdings" panose="05000000000000000000" pitchFamily="2" charset="2"/>
              <a:buChar char="§"/>
            </a:pPr>
            <a:r>
              <a:rPr lang="en-GB" dirty="0" smtClean="0"/>
              <a:t>passes </a:t>
            </a:r>
            <a:r>
              <a:rPr lang="en-GB" dirty="0"/>
              <a:t>through the thorax, abdomen and pelvis </a:t>
            </a:r>
          </a:p>
          <a:p>
            <a:pPr lvl="1">
              <a:buFont typeface="Wingdings" panose="05000000000000000000" pitchFamily="2" charset="2"/>
              <a:buChar char="§"/>
            </a:pPr>
            <a:r>
              <a:rPr lang="en-GB" dirty="0" smtClean="0"/>
              <a:t>ends </a:t>
            </a:r>
            <a:r>
              <a:rPr lang="en-GB" dirty="0"/>
              <a:t>at the </a:t>
            </a:r>
            <a:r>
              <a:rPr lang="en-GB" dirty="0" smtClean="0"/>
              <a:t>anus</a:t>
            </a:r>
          </a:p>
          <a:p>
            <a:pPr>
              <a:buFont typeface="Wingdings" panose="05000000000000000000" pitchFamily="2" charset="2"/>
              <a:buChar char="§"/>
            </a:pPr>
            <a:r>
              <a:rPr lang="en-GB" sz="1800" b="1" dirty="0" smtClean="0"/>
              <a:t>Accessory </a:t>
            </a:r>
            <a:r>
              <a:rPr lang="en-GB" sz="1800" b="1" dirty="0"/>
              <a:t>organs of </a:t>
            </a:r>
            <a:r>
              <a:rPr lang="en-GB" sz="1800" b="1" dirty="0" smtClean="0"/>
              <a:t>digestion</a:t>
            </a:r>
          </a:p>
          <a:p>
            <a:pPr lvl="1">
              <a:buFont typeface="Wingdings" panose="05000000000000000000" pitchFamily="2" charset="2"/>
              <a:buChar char="§"/>
            </a:pPr>
            <a:r>
              <a:rPr lang="en-GB" sz="1600" dirty="0" smtClean="0"/>
              <a:t>They are:</a:t>
            </a:r>
          </a:p>
          <a:p>
            <a:pPr marL="845820" lvl="1" indent="-342900">
              <a:buFont typeface="+mj-lt"/>
              <a:buAutoNum type="arabicPeriod"/>
            </a:pPr>
            <a:r>
              <a:rPr lang="en-GB" sz="1600" b="1" dirty="0" smtClean="0"/>
              <a:t>Teeth</a:t>
            </a:r>
          </a:p>
          <a:p>
            <a:pPr marL="845820" lvl="1" indent="-342900">
              <a:buFont typeface="+mj-lt"/>
              <a:buAutoNum type="arabicPeriod"/>
            </a:pPr>
            <a:r>
              <a:rPr lang="en-GB" sz="1600" b="1" dirty="0" smtClean="0"/>
              <a:t>Tongue</a:t>
            </a:r>
          </a:p>
          <a:p>
            <a:pPr marL="845820" lvl="1" indent="-342900">
              <a:buFont typeface="+mj-lt"/>
              <a:buAutoNum type="arabicPeriod"/>
            </a:pPr>
            <a:r>
              <a:rPr lang="en-GB" sz="1600" b="1" dirty="0"/>
              <a:t>S</a:t>
            </a:r>
            <a:r>
              <a:rPr lang="en-GB" sz="1600" b="1" dirty="0" smtClean="0"/>
              <a:t>alivary </a:t>
            </a:r>
            <a:r>
              <a:rPr lang="en-GB" sz="1600" b="1" dirty="0"/>
              <a:t>glands </a:t>
            </a:r>
          </a:p>
          <a:p>
            <a:pPr marL="845820" lvl="1" indent="-342900">
              <a:buFont typeface="+mj-lt"/>
              <a:buAutoNum type="arabicPeriod"/>
            </a:pPr>
            <a:r>
              <a:rPr lang="en-GB" sz="1600" b="1" dirty="0"/>
              <a:t>Pancreas </a:t>
            </a:r>
          </a:p>
          <a:p>
            <a:pPr marL="845820" lvl="1" indent="-342900">
              <a:buFont typeface="+mj-lt"/>
              <a:buAutoNum type="arabicPeriod"/>
            </a:pPr>
            <a:r>
              <a:rPr lang="en-GB" sz="1600" b="1" dirty="0"/>
              <a:t>Liver and biliary </a:t>
            </a:r>
            <a:r>
              <a:rPr lang="en-GB" sz="1600" b="1" dirty="0" smtClean="0"/>
              <a:t>tract</a:t>
            </a:r>
            <a:endParaRPr lang="en-GB" sz="1600" b="1" dirty="0"/>
          </a:p>
          <a:p>
            <a:endParaRPr lang="en-GB" dirty="0"/>
          </a:p>
        </p:txBody>
      </p:sp>
      <p:sp>
        <p:nvSpPr>
          <p:cNvPr id="6" name="TextBox 5"/>
          <p:cNvSpPr txBox="1"/>
          <p:nvPr/>
        </p:nvSpPr>
        <p:spPr>
          <a:xfrm>
            <a:off x="7199831" y="4666681"/>
            <a:ext cx="3929090" cy="861774"/>
          </a:xfrm>
          <a:prstGeom prst="rect">
            <a:avLst/>
          </a:prstGeom>
          <a:noFill/>
        </p:spPr>
        <p:txBody>
          <a:bodyPr wrap="square" rtlCol="0">
            <a:spAutoFit/>
          </a:bodyPr>
          <a:lstStyle/>
          <a:p>
            <a:pPr marL="0" lvl="1" algn="ctr"/>
            <a:r>
              <a:rPr lang="en-GB" sz="1600" b="1" dirty="0"/>
              <a:t>They are ducted organs – connected to the alimentary canal.</a:t>
            </a:r>
          </a:p>
          <a:p>
            <a:pPr algn="ctr"/>
            <a:endParaRPr lang="en-GB" dirty="0"/>
          </a:p>
        </p:txBody>
      </p:sp>
      <p:sp>
        <p:nvSpPr>
          <p:cNvPr id="7" name="Right Brace 6"/>
          <p:cNvSpPr/>
          <p:nvPr/>
        </p:nvSpPr>
        <p:spPr>
          <a:xfrm>
            <a:off x="6697606" y="4562779"/>
            <a:ext cx="446678" cy="965676"/>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928148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963519" y="531914"/>
            <a:ext cx="7204838" cy="5785028"/>
          </a:xfrm>
          <a:prstGeom prst="rect">
            <a:avLst/>
          </a:prstGeom>
        </p:spPr>
      </p:pic>
    </p:spTree>
    <p:extLst>
      <p:ext uri="{BB962C8B-B14F-4D97-AF65-F5344CB8AC3E}">
        <p14:creationId xmlns:p14="http://schemas.microsoft.com/office/powerpoint/2010/main" val="2964711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Functions</a:t>
            </a:r>
          </a:p>
        </p:txBody>
      </p:sp>
      <p:sp>
        <p:nvSpPr>
          <p:cNvPr id="3" name="Content Placeholder 2"/>
          <p:cNvSpPr>
            <a:spLocks noGrp="1"/>
          </p:cNvSpPr>
          <p:nvPr>
            <p:ph idx="1"/>
          </p:nvPr>
        </p:nvSpPr>
        <p:spPr>
          <a:xfrm>
            <a:off x="3461047" y="864108"/>
            <a:ext cx="8332149" cy="5120640"/>
          </a:xfrm>
        </p:spPr>
        <p:txBody>
          <a:bodyPr>
            <a:normAutofit fontScale="92500" lnSpcReduction="10000"/>
          </a:bodyPr>
          <a:lstStyle/>
          <a:p>
            <a:pPr>
              <a:buFont typeface="Wingdings" panose="05000000000000000000" pitchFamily="2" charset="2"/>
              <a:buChar char="§"/>
            </a:pPr>
            <a:r>
              <a:rPr lang="en-GB" b="1" dirty="0"/>
              <a:t>Ingestion </a:t>
            </a:r>
          </a:p>
          <a:p>
            <a:pPr lvl="1">
              <a:buFont typeface="Wingdings" panose="05000000000000000000" pitchFamily="2" charset="2"/>
              <a:buChar char="§"/>
            </a:pPr>
            <a:r>
              <a:rPr lang="en-GB" dirty="0"/>
              <a:t>T</a:t>
            </a:r>
            <a:r>
              <a:rPr lang="en-GB" dirty="0" smtClean="0"/>
              <a:t>aking </a:t>
            </a:r>
            <a:r>
              <a:rPr lang="en-GB" dirty="0"/>
              <a:t>of food into the alimentary tract, i.e. </a:t>
            </a:r>
            <a:r>
              <a:rPr lang="en-GB" b="1" dirty="0"/>
              <a:t>eating and </a:t>
            </a:r>
            <a:r>
              <a:rPr lang="en-GB" b="1" dirty="0" smtClean="0"/>
              <a:t>drinking.</a:t>
            </a:r>
          </a:p>
          <a:p>
            <a:pPr>
              <a:buFont typeface="Wingdings" panose="05000000000000000000" pitchFamily="2" charset="2"/>
              <a:buChar char="§"/>
            </a:pPr>
            <a:r>
              <a:rPr lang="en-GB" b="1" dirty="0" smtClean="0"/>
              <a:t>Secretion</a:t>
            </a:r>
          </a:p>
          <a:p>
            <a:pPr lvl="1">
              <a:buFont typeface="Wingdings" panose="05000000000000000000" pitchFamily="2" charset="2"/>
              <a:buChar char="§"/>
            </a:pPr>
            <a:r>
              <a:rPr lang="en-GB" dirty="0" smtClean="0"/>
              <a:t>Secretion of mucous and enzymes </a:t>
            </a:r>
            <a:r>
              <a:rPr lang="en-GB" b="1" dirty="0" smtClean="0"/>
              <a:t>i.e. digestive enzymes.</a:t>
            </a:r>
          </a:p>
          <a:p>
            <a:pPr>
              <a:buFont typeface="Wingdings" panose="05000000000000000000" pitchFamily="2" charset="2"/>
              <a:buChar char="§"/>
            </a:pPr>
            <a:r>
              <a:rPr lang="en-GB" b="1" dirty="0"/>
              <a:t>Propulsion </a:t>
            </a:r>
            <a:r>
              <a:rPr lang="en-GB" b="1" dirty="0" smtClean="0"/>
              <a:t>(Peristalsis)</a:t>
            </a:r>
            <a:endParaRPr lang="en-GB" b="1" dirty="0"/>
          </a:p>
          <a:p>
            <a:pPr lvl="1">
              <a:buFont typeface="Wingdings" panose="05000000000000000000" pitchFamily="2" charset="2"/>
              <a:buChar char="§"/>
            </a:pPr>
            <a:r>
              <a:rPr lang="en-GB" dirty="0" smtClean="0"/>
              <a:t>Mixing and movement of food along </a:t>
            </a:r>
            <a:r>
              <a:rPr lang="en-GB" dirty="0"/>
              <a:t>the alimentary </a:t>
            </a:r>
            <a:r>
              <a:rPr lang="en-GB" dirty="0" smtClean="0"/>
              <a:t>tract.</a:t>
            </a:r>
          </a:p>
          <a:p>
            <a:pPr>
              <a:buFont typeface="Wingdings" panose="05000000000000000000" pitchFamily="2" charset="2"/>
              <a:buChar char="§"/>
            </a:pPr>
            <a:r>
              <a:rPr lang="en-GB" b="1" dirty="0"/>
              <a:t>Digestion </a:t>
            </a:r>
          </a:p>
          <a:p>
            <a:pPr marL="544068" lvl="1" indent="-342900">
              <a:buFont typeface="+mj-lt"/>
              <a:buAutoNum type="arabicParenR"/>
            </a:pPr>
            <a:r>
              <a:rPr lang="en-GB" b="1" dirty="0"/>
              <a:t>Mechanical digestion </a:t>
            </a:r>
            <a:r>
              <a:rPr lang="en-GB" dirty="0"/>
              <a:t>- breakdown of food by, e.g. </a:t>
            </a:r>
            <a:r>
              <a:rPr lang="en-GB" b="1" dirty="0"/>
              <a:t>Mastication (chewing</a:t>
            </a:r>
            <a:r>
              <a:rPr lang="en-GB" b="1" dirty="0" smtClean="0"/>
              <a:t>). </a:t>
            </a:r>
            <a:endParaRPr lang="en-GB" b="1" dirty="0"/>
          </a:p>
          <a:p>
            <a:pPr marL="544068" lvl="1" indent="-342900">
              <a:buFont typeface="+mj-lt"/>
              <a:buAutoNum type="arabicParenR"/>
            </a:pPr>
            <a:r>
              <a:rPr lang="en-GB" b="1" dirty="0"/>
              <a:t>Chemical digestion </a:t>
            </a:r>
            <a:r>
              <a:rPr lang="en-GB" dirty="0"/>
              <a:t>-  conversion of food into small molecules by </a:t>
            </a:r>
            <a:r>
              <a:rPr lang="en-GB" dirty="0" smtClean="0"/>
              <a:t>enzymes.</a:t>
            </a:r>
          </a:p>
          <a:p>
            <a:pPr>
              <a:buFont typeface="Wingdings" panose="05000000000000000000" pitchFamily="2" charset="2"/>
              <a:buChar char="§"/>
            </a:pPr>
            <a:r>
              <a:rPr lang="en-GB" b="1" dirty="0"/>
              <a:t>Absorption</a:t>
            </a:r>
            <a:endParaRPr lang="en-GB" sz="1800" b="1" dirty="0"/>
          </a:p>
          <a:p>
            <a:pPr lvl="1">
              <a:buFont typeface="Wingdings" panose="05000000000000000000" pitchFamily="2" charset="2"/>
              <a:buChar char="§"/>
            </a:pPr>
            <a:r>
              <a:rPr lang="en-GB" dirty="0" smtClean="0"/>
              <a:t>Passage of digested </a:t>
            </a:r>
            <a:r>
              <a:rPr lang="en-GB" dirty="0"/>
              <a:t>food substances </a:t>
            </a:r>
            <a:r>
              <a:rPr lang="en-GB" dirty="0" smtClean="0"/>
              <a:t>through </a:t>
            </a:r>
            <a:r>
              <a:rPr lang="en-GB" dirty="0"/>
              <a:t>the walls of </a:t>
            </a:r>
            <a:r>
              <a:rPr lang="en-GB" dirty="0" smtClean="0"/>
              <a:t>the </a:t>
            </a:r>
            <a:r>
              <a:rPr lang="en-GB" dirty="0"/>
              <a:t>alimentary canal into the blood and lymph </a:t>
            </a:r>
            <a:r>
              <a:rPr lang="en-GB" dirty="0" smtClean="0"/>
              <a:t>capillaries like </a:t>
            </a:r>
            <a:r>
              <a:rPr lang="en-GB" b="1" dirty="0" smtClean="0"/>
              <a:t>alcohol, nutrients, vitamins, water and electrolytes.</a:t>
            </a:r>
          </a:p>
          <a:p>
            <a:pPr>
              <a:buFont typeface="Wingdings" panose="05000000000000000000" pitchFamily="2" charset="2"/>
              <a:buChar char="§"/>
            </a:pPr>
            <a:r>
              <a:rPr lang="en-GB" b="1" dirty="0" smtClean="0"/>
              <a:t>Elimination </a:t>
            </a:r>
            <a:endParaRPr lang="en-GB" b="1" dirty="0"/>
          </a:p>
          <a:p>
            <a:pPr lvl="1">
              <a:buFont typeface="Wingdings" panose="05000000000000000000" pitchFamily="2" charset="2"/>
              <a:buChar char="§"/>
            </a:pPr>
            <a:r>
              <a:rPr lang="en-GB" dirty="0" smtClean="0"/>
              <a:t>The removal of </a:t>
            </a:r>
            <a:r>
              <a:rPr lang="en-GB" b="1" dirty="0" smtClean="0"/>
              <a:t>undigested and non absorbable food </a:t>
            </a:r>
            <a:r>
              <a:rPr lang="en-GB" dirty="0" smtClean="0"/>
              <a:t>from the alimentary canal.</a:t>
            </a:r>
          </a:p>
          <a:p>
            <a:pPr lvl="1">
              <a:buFont typeface="Wingdings" panose="05000000000000000000" pitchFamily="2" charset="2"/>
              <a:buChar char="§"/>
            </a:pPr>
            <a:r>
              <a:rPr lang="en-GB" b="1" dirty="0"/>
              <a:t>D</a:t>
            </a:r>
            <a:r>
              <a:rPr lang="en-GB" b="1" dirty="0" smtClean="0"/>
              <a:t>efaecation </a:t>
            </a:r>
            <a:r>
              <a:rPr lang="en-GB" b="1" dirty="0"/>
              <a:t>- </a:t>
            </a:r>
            <a:r>
              <a:rPr lang="en-GB" dirty="0"/>
              <a:t>the </a:t>
            </a:r>
            <a:r>
              <a:rPr lang="en-GB" b="1" dirty="0"/>
              <a:t>discharge of faeces</a:t>
            </a:r>
            <a:r>
              <a:rPr lang="en-GB" dirty="0"/>
              <a:t> from the body</a:t>
            </a:r>
            <a:r>
              <a:rPr lang="en-GB" dirty="0" smtClean="0"/>
              <a:t>.</a:t>
            </a:r>
            <a:endParaRPr lang="en-GB" b="1" dirty="0"/>
          </a:p>
          <a:p>
            <a:endParaRPr lang="en-GB" dirty="0"/>
          </a:p>
        </p:txBody>
      </p:sp>
    </p:spTree>
    <p:extLst>
      <p:ext uri="{BB962C8B-B14F-4D97-AF65-F5344CB8AC3E}">
        <p14:creationId xmlns:p14="http://schemas.microsoft.com/office/powerpoint/2010/main" val="2572962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520403" y="507076"/>
            <a:ext cx="8256443" cy="5834703"/>
          </a:xfrm>
          <a:prstGeom prst="rect">
            <a:avLst/>
          </a:prstGeom>
        </p:spPr>
      </p:pic>
    </p:spTree>
    <p:extLst>
      <p:ext uri="{BB962C8B-B14F-4D97-AF65-F5344CB8AC3E}">
        <p14:creationId xmlns:p14="http://schemas.microsoft.com/office/powerpoint/2010/main" val="1484542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Physiological Anatomy</a:t>
            </a:r>
            <a:endParaRPr lang="en-GB" dirty="0"/>
          </a:p>
        </p:txBody>
      </p:sp>
      <p:sp>
        <p:nvSpPr>
          <p:cNvPr id="3" name="Content Placeholder 2"/>
          <p:cNvSpPr>
            <a:spLocks noGrp="1"/>
          </p:cNvSpPr>
          <p:nvPr>
            <p:ph idx="1"/>
          </p:nvPr>
        </p:nvSpPr>
        <p:spPr>
          <a:xfrm>
            <a:off x="3469592" y="864108"/>
            <a:ext cx="8340696" cy="5120640"/>
          </a:xfrm>
        </p:spPr>
        <p:txBody>
          <a:bodyPr/>
          <a:lstStyle/>
          <a:p>
            <a:pPr>
              <a:buFont typeface="Wingdings" panose="05000000000000000000" pitchFamily="2" charset="2"/>
              <a:buChar char="§"/>
            </a:pPr>
            <a:r>
              <a:rPr lang="en-GB" dirty="0"/>
              <a:t>The digestive system consists of;</a:t>
            </a:r>
          </a:p>
          <a:p>
            <a:pPr marL="544068" lvl="1" indent="-342900">
              <a:buFont typeface="+mj-lt"/>
              <a:buAutoNum type="arabicParenR"/>
            </a:pPr>
            <a:r>
              <a:rPr lang="en-GB" b="1" dirty="0"/>
              <a:t>The gastrointestinal tract (GI tract, digestive tract, alimentary canal)</a:t>
            </a:r>
          </a:p>
          <a:p>
            <a:pPr marL="544068" lvl="1" indent="-342900">
              <a:buFont typeface="+mj-lt"/>
              <a:buAutoNum type="arabicParenR"/>
            </a:pPr>
            <a:r>
              <a:rPr lang="en-GB" b="1" dirty="0"/>
              <a:t>Accessory organs of digestion</a:t>
            </a:r>
          </a:p>
          <a:p>
            <a:pPr marL="457200" indent="-457200">
              <a:buFont typeface="+mj-lt"/>
              <a:buAutoNum type="arabicParenR"/>
            </a:pPr>
            <a:r>
              <a:rPr lang="en-GB" b="1" dirty="0"/>
              <a:t> Alimentary canal</a:t>
            </a:r>
          </a:p>
          <a:p>
            <a:pPr lvl="1">
              <a:buFont typeface="Wingdings" panose="05000000000000000000" pitchFamily="2" charset="2"/>
              <a:buChar char="§"/>
            </a:pPr>
            <a:r>
              <a:rPr lang="en-GB" dirty="0"/>
              <a:t>Alimentary canal also known as the </a:t>
            </a:r>
            <a:r>
              <a:rPr lang="en-GB" b="1" dirty="0"/>
              <a:t>gastrointestinal (GI) tract.</a:t>
            </a:r>
          </a:p>
          <a:p>
            <a:pPr lvl="1">
              <a:buFont typeface="Wingdings" panose="05000000000000000000" pitchFamily="2" charset="2"/>
              <a:buChar char="§"/>
            </a:pPr>
            <a:r>
              <a:rPr lang="en-GB" dirty="0"/>
              <a:t>This is </a:t>
            </a:r>
            <a:r>
              <a:rPr lang="en-GB" b="1" dirty="0"/>
              <a:t>a long tube </a:t>
            </a:r>
            <a:r>
              <a:rPr lang="en-GB" dirty="0"/>
              <a:t>through which food passes </a:t>
            </a:r>
            <a:r>
              <a:rPr lang="en-GB" b="1" dirty="0"/>
              <a:t>(about 9 meters).</a:t>
            </a:r>
          </a:p>
          <a:p>
            <a:pPr lvl="1">
              <a:buFont typeface="Wingdings" panose="05000000000000000000" pitchFamily="2" charset="2"/>
              <a:buChar char="§"/>
            </a:pPr>
            <a:r>
              <a:rPr lang="en-GB" dirty="0"/>
              <a:t>It </a:t>
            </a:r>
            <a:r>
              <a:rPr lang="en-GB" b="1" dirty="0"/>
              <a:t>starts at the mouth </a:t>
            </a:r>
            <a:r>
              <a:rPr lang="en-GB" dirty="0"/>
              <a:t>and </a:t>
            </a:r>
            <a:r>
              <a:rPr lang="en-GB" b="1" dirty="0"/>
              <a:t>terminates at the anus.</a:t>
            </a:r>
          </a:p>
          <a:p>
            <a:pPr lvl="1">
              <a:buFont typeface="Wingdings" panose="05000000000000000000" pitchFamily="2" charset="2"/>
              <a:buChar char="§"/>
            </a:pPr>
            <a:r>
              <a:rPr lang="en-GB" dirty="0"/>
              <a:t>It consists of;</a:t>
            </a:r>
          </a:p>
          <a:p>
            <a:pPr lvl="2">
              <a:buFont typeface="Wingdings" panose="05000000000000000000" pitchFamily="2" charset="2"/>
              <a:buChar char="§"/>
            </a:pPr>
            <a:r>
              <a:rPr lang="en-GB" sz="1800" b="1" dirty="0"/>
              <a:t>Mouth, pharynx, oesophagus, stomach, small intestine, large intestine, rectum and anal canal</a:t>
            </a:r>
            <a:r>
              <a:rPr lang="en-GB" sz="1800" b="1" dirty="0" smtClean="0"/>
              <a:t>.</a:t>
            </a:r>
            <a:endParaRPr lang="en-GB" sz="1800" b="1" dirty="0"/>
          </a:p>
        </p:txBody>
      </p:sp>
    </p:spTree>
    <p:extLst>
      <p:ext uri="{BB962C8B-B14F-4D97-AF65-F5344CB8AC3E}">
        <p14:creationId xmlns:p14="http://schemas.microsoft.com/office/powerpoint/2010/main" val="1526008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8138" y="864108"/>
            <a:ext cx="8306512" cy="5120640"/>
          </a:xfrm>
        </p:spPr>
        <p:txBody>
          <a:bodyPr/>
          <a:lstStyle/>
          <a:p>
            <a:pPr marL="457200" indent="-457200">
              <a:buFont typeface="+mj-lt"/>
              <a:buAutoNum type="arabicParenR" startAt="2"/>
            </a:pPr>
            <a:r>
              <a:rPr lang="en-GB" b="1" dirty="0" smtClean="0"/>
              <a:t>Accessory Organs of digestion</a:t>
            </a:r>
          </a:p>
          <a:p>
            <a:pPr>
              <a:buFont typeface="Wingdings" panose="05000000000000000000" pitchFamily="2" charset="2"/>
              <a:buChar char="§"/>
            </a:pPr>
            <a:r>
              <a:rPr lang="en-GB" dirty="0" smtClean="0"/>
              <a:t>These </a:t>
            </a:r>
            <a:r>
              <a:rPr lang="en-GB" dirty="0"/>
              <a:t>organs </a:t>
            </a:r>
            <a:r>
              <a:rPr lang="en-GB" b="1" dirty="0"/>
              <a:t>helps primary digestive organs </a:t>
            </a:r>
            <a:r>
              <a:rPr lang="en-GB" dirty="0"/>
              <a:t>in the process of digestion. </a:t>
            </a:r>
          </a:p>
          <a:p>
            <a:pPr>
              <a:buFont typeface="Wingdings" panose="05000000000000000000" pitchFamily="2" charset="2"/>
              <a:buChar char="§"/>
            </a:pPr>
            <a:r>
              <a:rPr lang="en-GB" dirty="0"/>
              <a:t> The </a:t>
            </a:r>
            <a:r>
              <a:rPr lang="en-GB" b="1" dirty="0"/>
              <a:t>organs and glands </a:t>
            </a:r>
            <a:r>
              <a:rPr lang="en-GB" dirty="0"/>
              <a:t>are </a:t>
            </a:r>
            <a:r>
              <a:rPr lang="en-GB" b="1" dirty="0"/>
              <a:t>linked physiologically as well as anatomically </a:t>
            </a:r>
            <a:r>
              <a:rPr lang="en-GB" dirty="0" smtClean="0"/>
              <a:t>to the </a:t>
            </a:r>
            <a:r>
              <a:rPr lang="en-GB" b="1" dirty="0" smtClean="0"/>
              <a:t>alimentary canal. </a:t>
            </a:r>
            <a:endParaRPr lang="en-GB" b="1" dirty="0"/>
          </a:p>
          <a:p>
            <a:pPr>
              <a:buFont typeface="Wingdings" panose="05000000000000000000" pitchFamily="2" charset="2"/>
              <a:buChar char="§"/>
            </a:pPr>
            <a:r>
              <a:rPr lang="en-GB" dirty="0"/>
              <a:t> They consist of: </a:t>
            </a:r>
            <a:endParaRPr lang="en-GB" dirty="0" smtClean="0"/>
          </a:p>
          <a:p>
            <a:pPr lvl="1">
              <a:buFont typeface="Wingdings" panose="05000000000000000000" pitchFamily="2" charset="2"/>
              <a:buChar char="§"/>
            </a:pPr>
            <a:r>
              <a:rPr lang="en-GB" b="1" dirty="0" smtClean="0"/>
              <a:t>Teeth</a:t>
            </a:r>
          </a:p>
          <a:p>
            <a:pPr lvl="1">
              <a:buFont typeface="Wingdings" panose="05000000000000000000" pitchFamily="2" charset="2"/>
              <a:buChar char="§"/>
            </a:pPr>
            <a:r>
              <a:rPr lang="en-GB" b="1" dirty="0" smtClean="0"/>
              <a:t>Tongue</a:t>
            </a:r>
            <a:endParaRPr lang="en-GB" b="1" dirty="0"/>
          </a:p>
          <a:p>
            <a:pPr lvl="1">
              <a:buFont typeface="Wingdings" panose="05000000000000000000" pitchFamily="2" charset="2"/>
              <a:buChar char="§"/>
            </a:pPr>
            <a:r>
              <a:rPr lang="en-GB" b="1" dirty="0"/>
              <a:t>Three pairs of salivary glands </a:t>
            </a:r>
          </a:p>
          <a:p>
            <a:pPr lvl="1">
              <a:buFont typeface="Wingdings" panose="05000000000000000000" pitchFamily="2" charset="2"/>
              <a:buChar char="§"/>
            </a:pPr>
            <a:r>
              <a:rPr lang="en-GB" b="1" dirty="0"/>
              <a:t>Pancreas </a:t>
            </a:r>
          </a:p>
          <a:p>
            <a:pPr lvl="1">
              <a:buFont typeface="Wingdings" panose="05000000000000000000" pitchFamily="2" charset="2"/>
              <a:buChar char="§"/>
            </a:pPr>
            <a:r>
              <a:rPr lang="en-GB" b="1" dirty="0"/>
              <a:t>Liver and biliary </a:t>
            </a:r>
            <a:r>
              <a:rPr lang="en-GB" b="1" dirty="0" smtClean="0"/>
              <a:t>tract</a:t>
            </a:r>
            <a:endParaRPr lang="en-GB" b="1" dirty="0"/>
          </a:p>
        </p:txBody>
      </p:sp>
    </p:spTree>
    <p:extLst>
      <p:ext uri="{BB962C8B-B14F-4D97-AF65-F5344CB8AC3E}">
        <p14:creationId xmlns:p14="http://schemas.microsoft.com/office/powerpoint/2010/main" val="77268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smtClean="0"/>
              <a:t>Layers of Gastrointestinal </a:t>
            </a:r>
            <a:r>
              <a:rPr lang="en-GB" sz="3200" dirty="0"/>
              <a:t>T</a:t>
            </a:r>
            <a:r>
              <a:rPr lang="en-GB" sz="3200" dirty="0" smtClean="0"/>
              <a:t>ract</a:t>
            </a:r>
            <a:endParaRPr lang="en-GB" sz="3200" dirty="0"/>
          </a:p>
        </p:txBody>
      </p:sp>
      <p:sp>
        <p:nvSpPr>
          <p:cNvPr id="3" name="Content Placeholder 2"/>
          <p:cNvSpPr>
            <a:spLocks noGrp="1"/>
          </p:cNvSpPr>
          <p:nvPr>
            <p:ph idx="1"/>
          </p:nvPr>
        </p:nvSpPr>
        <p:spPr>
          <a:xfrm>
            <a:off x="3443955" y="864108"/>
            <a:ext cx="8366333" cy="5120640"/>
          </a:xfrm>
        </p:spPr>
        <p:txBody>
          <a:bodyPr/>
          <a:lstStyle/>
          <a:p>
            <a:pPr>
              <a:buFont typeface="Wingdings" panose="05000000000000000000" pitchFamily="2" charset="2"/>
              <a:buChar char="§"/>
            </a:pPr>
            <a:r>
              <a:rPr lang="en-GB" dirty="0"/>
              <a:t>The basic structure of the walls of the alimentary tract (GIT) are formed by </a:t>
            </a:r>
            <a:r>
              <a:rPr lang="en-GB" b="1" dirty="0" smtClean="0"/>
              <a:t>4 </a:t>
            </a:r>
            <a:r>
              <a:rPr lang="en-GB" b="1" dirty="0"/>
              <a:t>layers of tissue: </a:t>
            </a:r>
          </a:p>
          <a:p>
            <a:pPr marL="457200" indent="-457200">
              <a:buFont typeface="+mj-lt"/>
              <a:buAutoNum type="arabicParenR"/>
            </a:pPr>
            <a:r>
              <a:rPr lang="en-GB" b="1" dirty="0" smtClean="0"/>
              <a:t>Adventitia or The Serosa </a:t>
            </a:r>
          </a:p>
          <a:p>
            <a:pPr marL="457200" indent="-457200">
              <a:buFont typeface="+mj-lt"/>
              <a:buAutoNum type="arabicParenR"/>
            </a:pPr>
            <a:r>
              <a:rPr lang="en-GB" b="1" dirty="0" smtClean="0"/>
              <a:t>The Muscle Layer </a:t>
            </a:r>
          </a:p>
          <a:p>
            <a:pPr marL="457200" indent="-457200">
              <a:buFont typeface="+mj-lt"/>
              <a:buAutoNum type="arabicParenR"/>
            </a:pPr>
            <a:r>
              <a:rPr lang="en-GB" b="1" dirty="0" smtClean="0"/>
              <a:t>The Submucosa </a:t>
            </a:r>
          </a:p>
          <a:p>
            <a:pPr marL="457200" indent="-457200">
              <a:buFont typeface="+mj-lt"/>
              <a:buAutoNum type="arabicParenR"/>
            </a:pPr>
            <a:r>
              <a:rPr lang="en-GB" b="1" dirty="0" smtClean="0"/>
              <a:t>The Mucosa</a:t>
            </a:r>
          </a:p>
          <a:p>
            <a:pPr marL="457200" indent="-457200">
              <a:buFont typeface="+mj-lt"/>
              <a:buAutoNum type="arabicParenR"/>
            </a:pPr>
            <a:endParaRPr lang="en-GB" b="1" dirty="0"/>
          </a:p>
          <a:p>
            <a:pPr marL="457200" indent="-457200">
              <a:buFont typeface="+mj-lt"/>
              <a:buAutoNum type="arabicParenR"/>
            </a:pPr>
            <a:endParaRPr lang="en-GB" b="1" dirty="0" smtClean="0"/>
          </a:p>
          <a:p>
            <a:pPr marL="457200" indent="-457200">
              <a:buFont typeface="+mj-lt"/>
              <a:buAutoNum type="arabicParenR"/>
            </a:pPr>
            <a:endParaRPr lang="en-GB" b="1" dirty="0"/>
          </a:p>
          <a:p>
            <a:pPr marL="457200" indent="-457200">
              <a:buFont typeface="+mj-lt"/>
              <a:buAutoNum type="arabicParenR"/>
            </a:pPr>
            <a:endParaRPr lang="en-GB" b="1" dirty="0" smtClean="0"/>
          </a:p>
          <a:p>
            <a:pPr marL="457200" indent="-457200">
              <a:buFont typeface="+mj-lt"/>
              <a:buAutoNum type="arabicParenR"/>
            </a:pPr>
            <a:endParaRPr lang="en-GB" b="1" dirty="0"/>
          </a:p>
          <a:p>
            <a:pPr marL="457200" indent="-457200">
              <a:buFont typeface="+mj-lt"/>
              <a:buAutoNum type="arabicParenR"/>
            </a:pPr>
            <a:endParaRPr lang="en-GB" b="1" dirty="0" smtClean="0"/>
          </a:p>
          <a:p>
            <a:pPr marL="457200" indent="-457200">
              <a:buFont typeface="+mj-lt"/>
              <a:buAutoNum type="arabicParenR"/>
            </a:pPr>
            <a:endParaRPr lang="en-GB" b="1" dirty="0"/>
          </a:p>
        </p:txBody>
      </p:sp>
      <p:pic>
        <p:nvPicPr>
          <p:cNvPr id="4" name="Picture 3"/>
          <p:cNvPicPr>
            <a:picLocks noChangeAspect="1"/>
          </p:cNvPicPr>
          <p:nvPr/>
        </p:nvPicPr>
        <p:blipFill>
          <a:blip r:embed="rId2"/>
          <a:stretch>
            <a:fillRect/>
          </a:stretch>
        </p:blipFill>
        <p:spPr>
          <a:xfrm>
            <a:off x="7780348" y="1150423"/>
            <a:ext cx="3481118" cy="2274005"/>
          </a:xfrm>
          <a:prstGeom prst="rect">
            <a:avLst/>
          </a:prstGeom>
        </p:spPr>
      </p:pic>
      <p:pic>
        <p:nvPicPr>
          <p:cNvPr id="5" name="Picture 4"/>
          <p:cNvPicPr>
            <a:picLocks noChangeAspect="1"/>
          </p:cNvPicPr>
          <p:nvPr/>
        </p:nvPicPr>
        <p:blipFill>
          <a:blip r:embed="rId3"/>
          <a:stretch>
            <a:fillRect/>
          </a:stretch>
        </p:blipFill>
        <p:spPr>
          <a:xfrm>
            <a:off x="3561620" y="3424428"/>
            <a:ext cx="3626917" cy="2901534"/>
          </a:xfrm>
          <a:prstGeom prst="rect">
            <a:avLst/>
          </a:prstGeom>
        </p:spPr>
      </p:pic>
      <p:pic>
        <p:nvPicPr>
          <p:cNvPr id="6" name="Picture 5"/>
          <p:cNvPicPr>
            <a:picLocks noChangeAspect="1"/>
          </p:cNvPicPr>
          <p:nvPr/>
        </p:nvPicPr>
        <p:blipFill rotWithShape="1">
          <a:blip r:embed="rId4"/>
          <a:srcRect l="18694" t="10171" r="8439" b="5997"/>
          <a:stretch/>
        </p:blipFill>
        <p:spPr>
          <a:xfrm>
            <a:off x="7306202" y="3424428"/>
            <a:ext cx="4429410" cy="2846635"/>
          </a:xfrm>
          <a:prstGeom prst="rect">
            <a:avLst/>
          </a:prstGeom>
        </p:spPr>
      </p:pic>
    </p:spTree>
    <p:extLst>
      <p:ext uri="{BB962C8B-B14F-4D97-AF65-F5344CB8AC3E}">
        <p14:creationId xmlns:p14="http://schemas.microsoft.com/office/powerpoint/2010/main" val="918723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1- Serosa </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a:t> This is the </a:t>
            </a:r>
            <a:r>
              <a:rPr lang="en-GB" b="1" dirty="0"/>
              <a:t>outermost layer. </a:t>
            </a:r>
          </a:p>
          <a:p>
            <a:pPr>
              <a:buFont typeface="Wingdings" panose="05000000000000000000" pitchFamily="2" charset="2"/>
              <a:buChar char="§"/>
            </a:pPr>
            <a:r>
              <a:rPr lang="en-GB" dirty="0"/>
              <a:t> In thorax - it consists of </a:t>
            </a:r>
            <a:r>
              <a:rPr lang="en-GB" b="1" dirty="0"/>
              <a:t>loose fibrous tissue </a:t>
            </a:r>
            <a:endParaRPr lang="en-GB" dirty="0"/>
          </a:p>
          <a:p>
            <a:pPr>
              <a:buFont typeface="Wingdings" panose="05000000000000000000" pitchFamily="2" charset="2"/>
              <a:buChar char="§"/>
            </a:pPr>
            <a:r>
              <a:rPr lang="en-GB" dirty="0"/>
              <a:t> In the abdomen -  the organs are </a:t>
            </a:r>
            <a:r>
              <a:rPr lang="en-GB" b="1" dirty="0"/>
              <a:t>covered by a serous membrane (serosa) called peritoneum.</a:t>
            </a:r>
          </a:p>
          <a:p>
            <a:pPr>
              <a:buFont typeface="Wingdings" panose="05000000000000000000" pitchFamily="2" charset="2"/>
              <a:buChar char="§"/>
            </a:pPr>
            <a:r>
              <a:rPr lang="en-GB" b="1" dirty="0"/>
              <a:t> </a:t>
            </a:r>
            <a:r>
              <a:rPr lang="en-GB" dirty="0"/>
              <a:t>The peritoneum </a:t>
            </a:r>
            <a:r>
              <a:rPr lang="en-GB" b="1" dirty="0"/>
              <a:t>serves to support the organs of the abdomen and acts as a conduit for the passage of nerves, blood vessels, and lymphatics</a:t>
            </a:r>
            <a:r>
              <a:rPr lang="en-GB" dirty="0" smtClean="0"/>
              <a:t>.</a:t>
            </a:r>
            <a:endParaRPr lang="en-GB" b="1" dirty="0"/>
          </a:p>
        </p:txBody>
      </p:sp>
    </p:spTree>
    <p:extLst>
      <p:ext uri="{BB962C8B-B14F-4D97-AF65-F5344CB8AC3E}">
        <p14:creationId xmlns:p14="http://schemas.microsoft.com/office/powerpoint/2010/main" val="1053409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3955" y="864108"/>
            <a:ext cx="8383423" cy="5120640"/>
          </a:xfrm>
        </p:spPr>
        <p:txBody>
          <a:bodyPr/>
          <a:lstStyle/>
          <a:p>
            <a:pPr>
              <a:buClr>
                <a:srgbClr val="00B0F0"/>
              </a:buClr>
              <a:buFont typeface="Wingdings" panose="05000000000000000000" pitchFamily="2" charset="2"/>
              <a:buChar char="§"/>
            </a:pPr>
            <a:r>
              <a:rPr lang="en-GB" sz="1900" dirty="0">
                <a:solidFill>
                  <a:prstClr val="black">
                    <a:lumMod val="75000"/>
                    <a:lumOff val="25000"/>
                  </a:prstClr>
                </a:solidFill>
              </a:rPr>
              <a:t> The </a:t>
            </a:r>
            <a:r>
              <a:rPr lang="en-GB" sz="1900" b="1" dirty="0">
                <a:solidFill>
                  <a:prstClr val="black">
                    <a:lumMod val="75000"/>
                    <a:lumOff val="25000"/>
                  </a:prstClr>
                </a:solidFill>
              </a:rPr>
              <a:t>largest serous membrane </a:t>
            </a:r>
            <a:r>
              <a:rPr lang="en-GB" sz="1900" dirty="0">
                <a:solidFill>
                  <a:prstClr val="black">
                    <a:lumMod val="75000"/>
                    <a:lumOff val="25000"/>
                  </a:prstClr>
                </a:solidFill>
              </a:rPr>
              <a:t>of the body. </a:t>
            </a:r>
          </a:p>
          <a:p>
            <a:pPr>
              <a:buClr>
                <a:srgbClr val="00B0F0"/>
              </a:buClr>
              <a:buFont typeface="Wingdings" panose="05000000000000000000" pitchFamily="2" charset="2"/>
              <a:buChar char="§"/>
            </a:pPr>
            <a:r>
              <a:rPr lang="en-GB" sz="1900" dirty="0">
                <a:solidFill>
                  <a:prstClr val="black">
                    <a:lumMod val="75000"/>
                    <a:lumOff val="25000"/>
                  </a:prstClr>
                </a:solidFill>
              </a:rPr>
              <a:t> It is a </a:t>
            </a:r>
            <a:r>
              <a:rPr lang="en-GB" sz="1900" b="1" dirty="0">
                <a:solidFill>
                  <a:prstClr val="black">
                    <a:lumMod val="75000"/>
                    <a:lumOff val="25000"/>
                  </a:prstClr>
                </a:solidFill>
              </a:rPr>
              <a:t>closed sac, </a:t>
            </a:r>
            <a:r>
              <a:rPr lang="en-GB" sz="1900" dirty="0">
                <a:solidFill>
                  <a:prstClr val="black">
                    <a:lumMod val="75000"/>
                    <a:lumOff val="25000"/>
                  </a:prstClr>
                </a:solidFill>
              </a:rPr>
              <a:t>containing a small amount of serous fluid, within the abdominal cavity. </a:t>
            </a:r>
          </a:p>
          <a:p>
            <a:pPr>
              <a:buClr>
                <a:srgbClr val="00B0F0"/>
              </a:buClr>
              <a:buFont typeface="Wingdings" panose="05000000000000000000" pitchFamily="2" charset="2"/>
              <a:buChar char="§"/>
            </a:pPr>
            <a:r>
              <a:rPr lang="en-GB" sz="1900" dirty="0">
                <a:solidFill>
                  <a:prstClr val="black">
                    <a:lumMod val="75000"/>
                    <a:lumOff val="25000"/>
                  </a:prstClr>
                </a:solidFill>
              </a:rPr>
              <a:t> It has </a:t>
            </a:r>
            <a:r>
              <a:rPr lang="en-GB" sz="1900" b="1" dirty="0">
                <a:solidFill>
                  <a:prstClr val="black">
                    <a:lumMod val="75000"/>
                    <a:lumOff val="25000"/>
                  </a:prstClr>
                </a:solidFill>
              </a:rPr>
              <a:t>two layers: </a:t>
            </a:r>
          </a:p>
          <a:p>
            <a:pPr marL="681228" lvl="2" indent="-342900">
              <a:buClr>
                <a:srgbClr val="00B0F0"/>
              </a:buClr>
              <a:buFont typeface="Wingdings" panose="05000000000000000000" pitchFamily="2" charset="2"/>
              <a:buChar char="§"/>
            </a:pPr>
            <a:r>
              <a:rPr lang="en-GB" b="1" dirty="0">
                <a:solidFill>
                  <a:prstClr val="black">
                    <a:lumMod val="75000"/>
                    <a:lumOff val="25000"/>
                  </a:prstClr>
                </a:solidFill>
              </a:rPr>
              <a:t>Parietal </a:t>
            </a:r>
            <a:r>
              <a:rPr lang="en-GB" b="1" dirty="0" smtClean="0">
                <a:solidFill>
                  <a:prstClr val="black">
                    <a:lumMod val="75000"/>
                    <a:lumOff val="25000"/>
                  </a:prstClr>
                </a:solidFill>
              </a:rPr>
              <a:t>peritoneum - </a:t>
            </a:r>
            <a:r>
              <a:rPr lang="en-GB" dirty="0" smtClean="0">
                <a:solidFill>
                  <a:prstClr val="black">
                    <a:lumMod val="75000"/>
                    <a:lumOff val="25000"/>
                  </a:prstClr>
                </a:solidFill>
              </a:rPr>
              <a:t>lines </a:t>
            </a:r>
            <a:r>
              <a:rPr lang="en-GB" dirty="0">
                <a:solidFill>
                  <a:prstClr val="black">
                    <a:lumMod val="75000"/>
                    <a:lumOff val="25000"/>
                  </a:prstClr>
                </a:solidFill>
              </a:rPr>
              <a:t>the abdominal </a:t>
            </a:r>
            <a:r>
              <a:rPr lang="en-GB" dirty="0" smtClean="0">
                <a:solidFill>
                  <a:prstClr val="black">
                    <a:lumMod val="75000"/>
                    <a:lumOff val="25000"/>
                  </a:prstClr>
                </a:solidFill>
              </a:rPr>
              <a:t>wall.</a:t>
            </a:r>
            <a:endParaRPr lang="en-GB" dirty="0">
              <a:solidFill>
                <a:prstClr val="black">
                  <a:lumMod val="75000"/>
                  <a:lumOff val="25000"/>
                </a:prstClr>
              </a:solidFill>
            </a:endParaRPr>
          </a:p>
          <a:p>
            <a:pPr marL="681228" lvl="2" indent="-342900">
              <a:buClr>
                <a:srgbClr val="00B0F0"/>
              </a:buClr>
              <a:buFont typeface="Wingdings" panose="05000000000000000000" pitchFamily="2" charset="2"/>
              <a:buChar char="§"/>
            </a:pPr>
            <a:r>
              <a:rPr lang="en-GB" b="1" dirty="0">
                <a:solidFill>
                  <a:prstClr val="black">
                    <a:lumMod val="75000"/>
                    <a:lumOff val="25000"/>
                  </a:prstClr>
                </a:solidFill>
              </a:rPr>
              <a:t>Visceral </a:t>
            </a:r>
            <a:r>
              <a:rPr lang="en-GB" b="1" dirty="0" smtClean="0">
                <a:solidFill>
                  <a:prstClr val="black">
                    <a:lumMod val="75000"/>
                    <a:lumOff val="25000"/>
                  </a:prstClr>
                </a:solidFill>
              </a:rPr>
              <a:t>peritoneum - </a:t>
            </a:r>
            <a:r>
              <a:rPr lang="en-GB" dirty="0" smtClean="0">
                <a:solidFill>
                  <a:prstClr val="black">
                    <a:lumMod val="75000"/>
                    <a:lumOff val="25000"/>
                  </a:prstClr>
                </a:solidFill>
              </a:rPr>
              <a:t>covers </a:t>
            </a:r>
            <a:r>
              <a:rPr lang="en-GB" dirty="0">
                <a:solidFill>
                  <a:prstClr val="black">
                    <a:lumMod val="75000"/>
                    <a:lumOff val="25000"/>
                  </a:prstClr>
                </a:solidFill>
              </a:rPr>
              <a:t>the organs (viscera) within the abdominal and pelvic cavities.</a:t>
            </a:r>
            <a:endParaRPr lang="en-GB" sz="1300" dirty="0">
              <a:solidFill>
                <a:prstClr val="black">
                  <a:lumMod val="75000"/>
                  <a:lumOff val="25000"/>
                </a:prstClr>
              </a:solidFill>
            </a:endParaRPr>
          </a:p>
          <a:p>
            <a:pPr>
              <a:buClr>
                <a:srgbClr val="00B0F0"/>
              </a:buClr>
              <a:buFont typeface="Wingdings" panose="05000000000000000000" pitchFamily="2" charset="2"/>
              <a:buChar char="§"/>
            </a:pPr>
            <a:r>
              <a:rPr lang="en-GB" sz="1900" dirty="0">
                <a:solidFill>
                  <a:prstClr val="black">
                    <a:lumMod val="75000"/>
                    <a:lumOff val="25000"/>
                  </a:prstClr>
                </a:solidFill>
              </a:rPr>
              <a:t> It is richly supplied with </a:t>
            </a:r>
            <a:r>
              <a:rPr lang="en-GB" sz="1900" b="1" dirty="0">
                <a:solidFill>
                  <a:prstClr val="black">
                    <a:lumMod val="75000"/>
                    <a:lumOff val="25000"/>
                  </a:prstClr>
                </a:solidFill>
              </a:rPr>
              <a:t>blood and lymph vessels, </a:t>
            </a:r>
            <a:r>
              <a:rPr lang="en-GB" sz="1900" dirty="0">
                <a:solidFill>
                  <a:prstClr val="black">
                    <a:lumMod val="75000"/>
                    <a:lumOff val="25000"/>
                  </a:prstClr>
                </a:solidFill>
              </a:rPr>
              <a:t>and </a:t>
            </a:r>
            <a:r>
              <a:rPr lang="en-GB" sz="1900" b="1" dirty="0">
                <a:solidFill>
                  <a:prstClr val="black">
                    <a:lumMod val="75000"/>
                    <a:lumOff val="25000"/>
                  </a:prstClr>
                </a:solidFill>
              </a:rPr>
              <a:t>contains many lymph nodes. </a:t>
            </a:r>
          </a:p>
          <a:p>
            <a:pPr>
              <a:buClr>
                <a:srgbClr val="00B0F0"/>
              </a:buClr>
              <a:buFont typeface="Wingdings" panose="05000000000000000000" pitchFamily="2" charset="2"/>
              <a:buChar char="§"/>
            </a:pPr>
            <a:r>
              <a:rPr lang="en-GB" sz="1900" dirty="0">
                <a:solidFill>
                  <a:prstClr val="black">
                    <a:lumMod val="75000"/>
                    <a:lumOff val="25000"/>
                  </a:prstClr>
                </a:solidFill>
              </a:rPr>
              <a:t> It </a:t>
            </a:r>
            <a:r>
              <a:rPr lang="en-GB" sz="1900" b="1" dirty="0">
                <a:solidFill>
                  <a:prstClr val="black">
                    <a:lumMod val="75000"/>
                    <a:lumOff val="25000"/>
                  </a:prstClr>
                </a:solidFill>
              </a:rPr>
              <a:t>provides a physical barrier to local spread of infection,</a:t>
            </a:r>
            <a:r>
              <a:rPr lang="en-GB" sz="1900" dirty="0">
                <a:solidFill>
                  <a:prstClr val="black">
                    <a:lumMod val="75000"/>
                    <a:lumOff val="25000"/>
                  </a:prstClr>
                </a:solidFill>
              </a:rPr>
              <a:t> and can isolate an infective focus such as </a:t>
            </a:r>
            <a:r>
              <a:rPr lang="en-GB" sz="1900" b="1" dirty="0">
                <a:solidFill>
                  <a:prstClr val="black">
                    <a:lumMod val="75000"/>
                    <a:lumOff val="25000"/>
                  </a:prstClr>
                </a:solidFill>
              </a:rPr>
              <a:t>appendicitis, preventing involvement of other abdominal structures. </a:t>
            </a:r>
          </a:p>
          <a:p>
            <a:pPr>
              <a:buClr>
                <a:srgbClr val="00B0F0"/>
              </a:buClr>
              <a:buFont typeface="Wingdings" panose="05000000000000000000" pitchFamily="2" charset="2"/>
              <a:buChar char="§"/>
            </a:pPr>
            <a:r>
              <a:rPr lang="en-GB" sz="1900" b="1" dirty="0">
                <a:solidFill>
                  <a:prstClr val="black">
                    <a:lumMod val="75000"/>
                    <a:lumOff val="25000"/>
                  </a:prstClr>
                </a:solidFill>
              </a:rPr>
              <a:t> Peritoneal Cavity – </a:t>
            </a:r>
            <a:r>
              <a:rPr lang="en-GB" sz="1900" dirty="0">
                <a:solidFill>
                  <a:prstClr val="black">
                    <a:lumMod val="75000"/>
                    <a:lumOff val="25000"/>
                  </a:prstClr>
                </a:solidFill>
              </a:rPr>
              <a:t>space between visceral and parietal peritoneum.</a:t>
            </a:r>
          </a:p>
          <a:p>
            <a:pPr lvl="1">
              <a:buClr>
                <a:srgbClr val="00B0F0"/>
              </a:buClr>
              <a:buFont typeface="Wingdings" panose="05000000000000000000" pitchFamily="2" charset="2"/>
              <a:buChar char="§"/>
            </a:pPr>
            <a:r>
              <a:rPr lang="en-GB" sz="1700" dirty="0">
                <a:solidFill>
                  <a:prstClr val="black">
                    <a:lumMod val="75000"/>
                    <a:lumOff val="25000"/>
                  </a:prstClr>
                </a:solidFill>
              </a:rPr>
              <a:t>Contains</a:t>
            </a:r>
            <a:r>
              <a:rPr lang="en-GB" sz="1700" b="1" dirty="0">
                <a:solidFill>
                  <a:prstClr val="black">
                    <a:lumMod val="75000"/>
                    <a:lumOff val="25000"/>
                  </a:prstClr>
                </a:solidFill>
              </a:rPr>
              <a:t> peritoneal fluid – secreted by peritoneal cells</a:t>
            </a:r>
          </a:p>
          <a:p>
            <a:pPr lvl="1">
              <a:buClr>
                <a:srgbClr val="00B0F0"/>
              </a:buClr>
              <a:buFont typeface="Wingdings" panose="05000000000000000000" pitchFamily="2" charset="2"/>
              <a:buChar char="§"/>
            </a:pPr>
            <a:r>
              <a:rPr lang="en-GB" sz="1700" b="1" dirty="0">
                <a:solidFill>
                  <a:prstClr val="black">
                    <a:lumMod val="75000"/>
                    <a:lumOff val="25000"/>
                  </a:prstClr>
                </a:solidFill>
              </a:rPr>
              <a:t>Prevent friction between two layers of peritoneum</a:t>
            </a:r>
            <a:r>
              <a:rPr lang="en-GB" sz="1700" b="1" dirty="0" smtClean="0">
                <a:solidFill>
                  <a:prstClr val="black">
                    <a:lumMod val="75000"/>
                    <a:lumOff val="25000"/>
                  </a:prstClr>
                </a:solidFill>
              </a:rPr>
              <a:t>.</a:t>
            </a:r>
            <a:endParaRPr lang="en-GB" sz="1700" b="1" dirty="0">
              <a:solidFill>
                <a:prstClr val="black">
                  <a:lumMod val="75000"/>
                  <a:lumOff val="25000"/>
                </a:prstClr>
              </a:solidFill>
            </a:endParaRPr>
          </a:p>
        </p:txBody>
      </p:sp>
      <p:pic>
        <p:nvPicPr>
          <p:cNvPr id="4" name="Picture 3"/>
          <p:cNvPicPr>
            <a:picLocks noChangeAspect="1"/>
          </p:cNvPicPr>
          <p:nvPr/>
        </p:nvPicPr>
        <p:blipFill>
          <a:blip r:embed="rId2"/>
          <a:stretch>
            <a:fillRect/>
          </a:stretch>
        </p:blipFill>
        <p:spPr>
          <a:xfrm>
            <a:off x="101739" y="1971197"/>
            <a:ext cx="3197107" cy="2906461"/>
          </a:xfrm>
          <a:prstGeom prst="rect">
            <a:avLst/>
          </a:prstGeom>
        </p:spPr>
      </p:pic>
      <p:sp>
        <p:nvSpPr>
          <p:cNvPr id="2" name="TextBox 1"/>
          <p:cNvSpPr txBox="1"/>
          <p:nvPr/>
        </p:nvSpPr>
        <p:spPr>
          <a:xfrm>
            <a:off x="490377" y="1324866"/>
            <a:ext cx="2419830" cy="646331"/>
          </a:xfrm>
          <a:prstGeom prst="rect">
            <a:avLst/>
          </a:prstGeom>
          <a:noFill/>
        </p:spPr>
        <p:txBody>
          <a:bodyPr wrap="none" rtlCol="0">
            <a:spAutoFit/>
          </a:bodyPr>
          <a:lstStyle/>
          <a:p>
            <a:r>
              <a:rPr lang="en-GB" sz="3600" dirty="0" smtClean="0">
                <a:solidFill>
                  <a:schemeClr val="bg1"/>
                </a:solidFill>
                <a:latin typeface="+mj-lt"/>
              </a:rPr>
              <a:t>Peritoneum</a:t>
            </a:r>
            <a:endParaRPr lang="en-GB" sz="3600" dirty="0">
              <a:solidFill>
                <a:schemeClr val="bg1"/>
              </a:solidFill>
              <a:latin typeface="+mj-lt"/>
            </a:endParaRPr>
          </a:p>
        </p:txBody>
      </p:sp>
    </p:spTree>
    <p:extLst>
      <p:ext uri="{BB962C8B-B14F-4D97-AF65-F5344CB8AC3E}">
        <p14:creationId xmlns:p14="http://schemas.microsoft.com/office/powerpoint/2010/main" val="2157494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2-Muscle </a:t>
            </a:r>
            <a:r>
              <a:rPr lang="en-GB" dirty="0"/>
              <a:t>layer </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a:t> The muscle layer consists of </a:t>
            </a:r>
            <a:r>
              <a:rPr lang="en-GB" b="1" dirty="0"/>
              <a:t>two layers of smooth (involuntary) muscle. </a:t>
            </a:r>
          </a:p>
          <a:p>
            <a:pPr lvl="1">
              <a:buFont typeface="Wingdings" panose="05000000000000000000" pitchFamily="2" charset="2"/>
              <a:buChar char="§"/>
            </a:pPr>
            <a:r>
              <a:rPr lang="en-GB" dirty="0"/>
              <a:t>The muscle fibres of the </a:t>
            </a:r>
            <a:r>
              <a:rPr lang="en-GB" b="1" dirty="0"/>
              <a:t>outer layer are arranged longitudinally</a:t>
            </a:r>
            <a:r>
              <a:rPr lang="en-GB" dirty="0"/>
              <a:t>.</a:t>
            </a:r>
          </a:p>
          <a:p>
            <a:pPr lvl="1">
              <a:buFont typeface="Wingdings" panose="05000000000000000000" pitchFamily="2" charset="2"/>
              <a:buChar char="§"/>
            </a:pPr>
            <a:r>
              <a:rPr lang="en-GB" dirty="0"/>
              <a:t>The muscle of </a:t>
            </a:r>
            <a:r>
              <a:rPr lang="en-GB" b="1" dirty="0"/>
              <a:t>inner layer encircle the wall of the tube. </a:t>
            </a:r>
          </a:p>
          <a:p>
            <a:pPr>
              <a:buFont typeface="Wingdings" panose="05000000000000000000" pitchFamily="2" charset="2"/>
              <a:buChar char="§"/>
            </a:pPr>
            <a:r>
              <a:rPr lang="en-GB" dirty="0"/>
              <a:t> Between these two muscle layers are </a:t>
            </a:r>
            <a:r>
              <a:rPr lang="en-GB" b="1" dirty="0"/>
              <a:t>blood vessels, lymph vessels and a plexus (network) of sympathetic and parasympathetic nerves, </a:t>
            </a:r>
            <a:r>
              <a:rPr lang="en-GB" dirty="0"/>
              <a:t>called </a:t>
            </a:r>
            <a:r>
              <a:rPr lang="en-GB" b="1" dirty="0"/>
              <a:t>the myenteric plexus (Auerbach’s plexus</a:t>
            </a:r>
            <a:r>
              <a:rPr lang="en-GB" dirty="0"/>
              <a:t>).</a:t>
            </a:r>
          </a:p>
          <a:p>
            <a:pPr>
              <a:buFont typeface="Wingdings" panose="05000000000000000000" pitchFamily="2" charset="2"/>
              <a:buChar char="§"/>
            </a:pPr>
            <a:r>
              <a:rPr lang="en-GB" dirty="0"/>
              <a:t>  </a:t>
            </a:r>
            <a:r>
              <a:rPr lang="en-GB" b="1" dirty="0"/>
              <a:t>The Myenteric Plexus (Auerbach’s Plexus</a:t>
            </a:r>
            <a:r>
              <a:rPr lang="en-GB" dirty="0"/>
              <a:t>)</a:t>
            </a:r>
          </a:p>
          <a:p>
            <a:pPr lvl="1">
              <a:buFont typeface="Wingdings" panose="05000000000000000000" pitchFamily="2" charset="2"/>
              <a:buChar char="§"/>
            </a:pPr>
            <a:r>
              <a:rPr lang="en-GB" dirty="0"/>
              <a:t>Neurons of this plexus </a:t>
            </a:r>
            <a:r>
              <a:rPr lang="en-GB" b="1" dirty="0"/>
              <a:t>regulate peristaltic waves that move digestive products from the oral to the anal opening</a:t>
            </a:r>
            <a:r>
              <a:rPr lang="en-GB" dirty="0"/>
              <a:t>. </a:t>
            </a:r>
          </a:p>
          <a:p>
            <a:pPr lvl="1">
              <a:buFont typeface="Wingdings" panose="05000000000000000000" pitchFamily="2" charset="2"/>
              <a:buChar char="§"/>
            </a:pPr>
            <a:r>
              <a:rPr lang="en-GB" dirty="0"/>
              <a:t>Myenteric neurons </a:t>
            </a:r>
            <a:r>
              <a:rPr lang="en-GB" b="1" dirty="0"/>
              <a:t>control local muscular contractions </a:t>
            </a:r>
            <a:r>
              <a:rPr lang="en-GB" dirty="0"/>
              <a:t>that are responsible </a:t>
            </a:r>
            <a:r>
              <a:rPr lang="en-GB" b="1" dirty="0"/>
              <a:t>for stationary mixing and churning.</a:t>
            </a:r>
          </a:p>
          <a:p>
            <a:pPr lvl="1">
              <a:buFont typeface="Wingdings" panose="05000000000000000000" pitchFamily="2" charset="2"/>
              <a:buChar char="§"/>
            </a:pPr>
            <a:r>
              <a:rPr lang="en-GB" dirty="0"/>
              <a:t>These nerves </a:t>
            </a:r>
            <a:r>
              <a:rPr lang="en-GB" b="1" dirty="0"/>
              <a:t>supply the adjacent smooth muscle and blood vessels</a:t>
            </a:r>
            <a:r>
              <a:rPr lang="en-GB" b="1" dirty="0" smtClean="0"/>
              <a:t>.</a:t>
            </a:r>
            <a:endParaRPr lang="en-GB" b="1" dirty="0"/>
          </a:p>
        </p:txBody>
      </p:sp>
    </p:spTree>
    <p:extLst>
      <p:ext uri="{BB962C8B-B14F-4D97-AF65-F5344CB8AC3E}">
        <p14:creationId xmlns:p14="http://schemas.microsoft.com/office/powerpoint/2010/main" val="4200198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Myenteric Plexus</a:t>
            </a:r>
            <a:endParaRPr lang="en-GB" dirty="0"/>
          </a:p>
        </p:txBody>
      </p:sp>
      <p:pic>
        <p:nvPicPr>
          <p:cNvPr id="4" name="Content Placeholder 3"/>
          <p:cNvPicPr>
            <a:picLocks noGrp="1" noChangeAspect="1"/>
          </p:cNvPicPr>
          <p:nvPr>
            <p:ph idx="1"/>
          </p:nvPr>
        </p:nvPicPr>
        <p:blipFill>
          <a:blip r:embed="rId2"/>
          <a:stretch>
            <a:fillRect/>
          </a:stretch>
        </p:blipFill>
        <p:spPr>
          <a:xfrm>
            <a:off x="4435328" y="807751"/>
            <a:ext cx="6744470" cy="5233353"/>
          </a:xfrm>
          <a:prstGeom prst="rect">
            <a:avLst/>
          </a:prstGeom>
        </p:spPr>
      </p:pic>
    </p:spTree>
    <p:extLst>
      <p:ext uri="{BB962C8B-B14F-4D97-AF65-F5344CB8AC3E}">
        <p14:creationId xmlns:p14="http://schemas.microsoft.com/office/powerpoint/2010/main" val="4036745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3-Submucosa </a:t>
            </a:r>
            <a:endParaRPr lang="en-GB" dirty="0"/>
          </a:p>
        </p:txBody>
      </p:sp>
      <p:sp>
        <p:nvSpPr>
          <p:cNvPr id="3" name="Content Placeholder 2"/>
          <p:cNvSpPr>
            <a:spLocks noGrp="1"/>
          </p:cNvSpPr>
          <p:nvPr>
            <p:ph idx="1"/>
          </p:nvPr>
        </p:nvSpPr>
        <p:spPr>
          <a:xfrm>
            <a:off x="3443955" y="864108"/>
            <a:ext cx="8374879" cy="5120640"/>
          </a:xfrm>
        </p:spPr>
        <p:txBody>
          <a:bodyPr/>
          <a:lstStyle/>
          <a:p>
            <a:pPr>
              <a:buFont typeface="Wingdings" panose="05000000000000000000" pitchFamily="2" charset="2"/>
              <a:buChar char="§"/>
            </a:pPr>
            <a:r>
              <a:rPr lang="en-GB" dirty="0"/>
              <a:t> The sub-mucosal layer consists of </a:t>
            </a:r>
            <a:r>
              <a:rPr lang="en-GB" b="1" dirty="0"/>
              <a:t>loose areolar connective tissue.</a:t>
            </a:r>
          </a:p>
          <a:p>
            <a:pPr>
              <a:buFont typeface="Wingdings" panose="05000000000000000000" pitchFamily="2" charset="2"/>
              <a:buChar char="§"/>
            </a:pPr>
            <a:r>
              <a:rPr lang="en-GB" dirty="0"/>
              <a:t> It contains </a:t>
            </a:r>
            <a:r>
              <a:rPr lang="en-GB" b="1" dirty="0"/>
              <a:t>collagen and elastic fibres, </a:t>
            </a:r>
            <a:r>
              <a:rPr lang="en-GB" dirty="0"/>
              <a:t>which binds the </a:t>
            </a:r>
            <a:r>
              <a:rPr lang="en-GB" b="1" dirty="0"/>
              <a:t>muscle layer to the mucosa</a:t>
            </a:r>
            <a:r>
              <a:rPr lang="en-GB" dirty="0"/>
              <a:t>. </a:t>
            </a:r>
          </a:p>
          <a:p>
            <a:pPr>
              <a:buFont typeface="Wingdings" panose="05000000000000000000" pitchFamily="2" charset="2"/>
              <a:buChar char="§"/>
            </a:pPr>
            <a:r>
              <a:rPr lang="en-GB" dirty="0"/>
              <a:t> The submucosal layer contains;</a:t>
            </a:r>
          </a:p>
          <a:p>
            <a:pPr lvl="1">
              <a:buFont typeface="Wingdings" panose="05000000000000000000" pitchFamily="2" charset="2"/>
              <a:buChar char="§"/>
            </a:pPr>
            <a:r>
              <a:rPr lang="en-GB" dirty="0"/>
              <a:t>blood vessels </a:t>
            </a:r>
          </a:p>
          <a:p>
            <a:pPr lvl="1">
              <a:buFont typeface="Wingdings" panose="05000000000000000000" pitchFamily="2" charset="2"/>
              <a:buChar char="§"/>
            </a:pPr>
            <a:r>
              <a:rPr lang="en-GB" dirty="0"/>
              <a:t>nerves plexuses - </a:t>
            </a:r>
            <a:r>
              <a:rPr lang="en-GB" b="1" dirty="0"/>
              <a:t>Meissner’s plexus</a:t>
            </a:r>
          </a:p>
          <a:p>
            <a:pPr lvl="1">
              <a:buFont typeface="Wingdings" panose="05000000000000000000" pitchFamily="2" charset="2"/>
              <a:buChar char="§"/>
            </a:pPr>
            <a:r>
              <a:rPr lang="en-GB" dirty="0"/>
              <a:t>lymph vessels </a:t>
            </a:r>
          </a:p>
          <a:p>
            <a:pPr lvl="1">
              <a:buFont typeface="Wingdings" panose="05000000000000000000" pitchFamily="2" charset="2"/>
              <a:buChar char="§"/>
            </a:pPr>
            <a:r>
              <a:rPr lang="en-GB" dirty="0"/>
              <a:t>lymphoid tissue</a:t>
            </a:r>
          </a:p>
          <a:p>
            <a:pPr marL="91440" lvl="1" indent="-91440">
              <a:spcBef>
                <a:spcPts val="1200"/>
              </a:spcBef>
              <a:spcAft>
                <a:spcPts val="200"/>
              </a:spcAft>
              <a:buSzPct val="100000"/>
              <a:buFont typeface="Wingdings" panose="05000000000000000000" pitchFamily="2" charset="2"/>
              <a:buChar char="§"/>
            </a:pPr>
            <a:r>
              <a:rPr lang="en-GB" sz="2000" dirty="0"/>
              <a:t> </a:t>
            </a:r>
            <a:r>
              <a:rPr lang="en-GB" sz="2000" b="1" dirty="0"/>
              <a:t>Meissner’s plexus</a:t>
            </a:r>
          </a:p>
          <a:p>
            <a:pPr lvl="1">
              <a:buFont typeface="Wingdings" panose="05000000000000000000" pitchFamily="2" charset="2"/>
              <a:buChar char="§"/>
            </a:pPr>
            <a:r>
              <a:rPr lang="en-GB" dirty="0"/>
              <a:t>Meissner's plexus, a neural network located within the submucosa.</a:t>
            </a:r>
          </a:p>
          <a:p>
            <a:pPr lvl="1">
              <a:buFont typeface="Wingdings" panose="05000000000000000000" pitchFamily="2" charset="2"/>
              <a:buChar char="§"/>
            </a:pPr>
            <a:r>
              <a:rPr lang="en-GB" b="1" dirty="0"/>
              <a:t>It transmits sensory (afferent) stimuli to the central nervous system through both parasympathetic and sympathetic pathways</a:t>
            </a:r>
            <a:r>
              <a:rPr lang="en-GB" dirty="0" smtClean="0"/>
              <a:t>.</a:t>
            </a:r>
            <a:endParaRPr lang="en-GB" dirty="0"/>
          </a:p>
        </p:txBody>
      </p:sp>
    </p:spTree>
    <p:extLst>
      <p:ext uri="{BB962C8B-B14F-4D97-AF65-F5344CB8AC3E}">
        <p14:creationId xmlns:p14="http://schemas.microsoft.com/office/powerpoint/2010/main" val="278438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Meissner’s Plexus</a:t>
            </a:r>
            <a:endParaRPr lang="en-GB" dirty="0"/>
          </a:p>
        </p:txBody>
      </p:sp>
      <p:pic>
        <p:nvPicPr>
          <p:cNvPr id="4" name="Content Placeholder 3"/>
          <p:cNvPicPr>
            <a:picLocks noGrp="1" noChangeAspect="1"/>
          </p:cNvPicPr>
          <p:nvPr>
            <p:ph idx="1"/>
          </p:nvPr>
        </p:nvPicPr>
        <p:blipFill>
          <a:blip r:embed="rId2"/>
          <a:stretch>
            <a:fillRect/>
          </a:stretch>
        </p:blipFill>
        <p:spPr>
          <a:xfrm>
            <a:off x="3975758" y="745240"/>
            <a:ext cx="7239860" cy="5358375"/>
          </a:xfrm>
          <a:prstGeom prst="rect">
            <a:avLst/>
          </a:prstGeom>
        </p:spPr>
      </p:pic>
    </p:spTree>
    <p:extLst>
      <p:ext uri="{BB962C8B-B14F-4D97-AF65-F5344CB8AC3E}">
        <p14:creationId xmlns:p14="http://schemas.microsoft.com/office/powerpoint/2010/main" val="206257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4-Mucosa</a:t>
            </a:r>
            <a:endParaRPr lang="en-GB" dirty="0"/>
          </a:p>
        </p:txBody>
      </p:sp>
      <p:sp>
        <p:nvSpPr>
          <p:cNvPr id="3" name="Content Placeholder 2"/>
          <p:cNvSpPr>
            <a:spLocks noGrp="1"/>
          </p:cNvSpPr>
          <p:nvPr>
            <p:ph idx="1"/>
          </p:nvPr>
        </p:nvSpPr>
        <p:spPr>
          <a:xfrm>
            <a:off x="3443955" y="864108"/>
            <a:ext cx="8366333" cy="5120640"/>
          </a:xfrm>
        </p:spPr>
        <p:txBody>
          <a:bodyPr/>
          <a:lstStyle/>
          <a:p>
            <a:pPr>
              <a:buFont typeface="Wingdings" panose="05000000000000000000" pitchFamily="2" charset="2"/>
              <a:buChar char="§"/>
            </a:pPr>
            <a:r>
              <a:rPr lang="en-GB" dirty="0"/>
              <a:t> The mucosa consists of </a:t>
            </a:r>
            <a:r>
              <a:rPr lang="en-GB" b="1" dirty="0" smtClean="0"/>
              <a:t>3 </a:t>
            </a:r>
            <a:r>
              <a:rPr lang="en-GB" b="1" dirty="0"/>
              <a:t>layers of tissue: </a:t>
            </a:r>
          </a:p>
          <a:p>
            <a:pPr marL="251460" indent="-342900">
              <a:buFont typeface="+mj-lt"/>
              <a:buAutoNum type="arabicParenR"/>
            </a:pPr>
            <a:r>
              <a:rPr lang="en-GB" b="1" dirty="0"/>
              <a:t>Mucous Membrane </a:t>
            </a:r>
          </a:p>
          <a:p>
            <a:pPr lvl="1">
              <a:buFont typeface="Wingdings" panose="05000000000000000000" pitchFamily="2" charset="2"/>
              <a:buChar char="§"/>
            </a:pPr>
            <a:r>
              <a:rPr lang="en-GB" dirty="0"/>
              <a:t>The </a:t>
            </a:r>
            <a:r>
              <a:rPr lang="en-GB" b="1" dirty="0"/>
              <a:t>innermost layer </a:t>
            </a:r>
            <a:r>
              <a:rPr lang="en-GB" dirty="0"/>
              <a:t>- formed by </a:t>
            </a:r>
            <a:r>
              <a:rPr lang="en-GB" b="1" dirty="0"/>
              <a:t>columnar epithelium </a:t>
            </a:r>
          </a:p>
          <a:p>
            <a:pPr lvl="1">
              <a:buFont typeface="Wingdings" panose="05000000000000000000" pitchFamily="2" charset="2"/>
              <a:buChar char="§"/>
            </a:pPr>
            <a:r>
              <a:rPr lang="en-GB" dirty="0"/>
              <a:t>It has three main functions: </a:t>
            </a:r>
            <a:r>
              <a:rPr lang="en-GB" b="1" dirty="0"/>
              <a:t>protection, secretion and absorption </a:t>
            </a:r>
          </a:p>
          <a:p>
            <a:pPr marL="251460" indent="-342900">
              <a:buFont typeface="+mj-lt"/>
              <a:buAutoNum type="arabicParenR"/>
            </a:pPr>
            <a:r>
              <a:rPr lang="en-GB" b="1" dirty="0"/>
              <a:t>Lamina Propria </a:t>
            </a:r>
          </a:p>
          <a:p>
            <a:pPr marL="544068" lvl="1" indent="-342900">
              <a:buFont typeface="Wingdings" panose="05000000000000000000" pitchFamily="2" charset="2"/>
              <a:buChar char="§"/>
            </a:pPr>
            <a:r>
              <a:rPr lang="en-GB" dirty="0"/>
              <a:t>It consists of </a:t>
            </a:r>
            <a:r>
              <a:rPr lang="en-GB" b="1" dirty="0"/>
              <a:t>loose connective tissue</a:t>
            </a:r>
            <a:r>
              <a:rPr lang="en-GB" dirty="0"/>
              <a:t>.</a:t>
            </a:r>
          </a:p>
          <a:p>
            <a:pPr marL="544068" lvl="1" indent="-342900">
              <a:buFont typeface="Wingdings" panose="05000000000000000000" pitchFamily="2" charset="2"/>
              <a:buChar char="§"/>
            </a:pPr>
            <a:r>
              <a:rPr lang="en-GB" dirty="0"/>
              <a:t>It supports </a:t>
            </a:r>
            <a:r>
              <a:rPr lang="en-GB" b="1" dirty="0"/>
              <a:t>the blood vessels that nourish the inner epithelial layer, </a:t>
            </a:r>
            <a:r>
              <a:rPr lang="en-GB" dirty="0"/>
              <a:t>and </a:t>
            </a:r>
            <a:r>
              <a:rPr lang="en-GB" b="1" dirty="0"/>
              <a:t>lymphoid tissue </a:t>
            </a:r>
            <a:r>
              <a:rPr lang="en-GB" dirty="0"/>
              <a:t>that has a </a:t>
            </a:r>
            <a:r>
              <a:rPr lang="en-GB" b="1" dirty="0"/>
              <a:t>protective function. </a:t>
            </a:r>
          </a:p>
          <a:p>
            <a:pPr marL="365760" indent="-457200">
              <a:buFont typeface="+mj-lt"/>
              <a:buAutoNum type="arabicParenR"/>
            </a:pPr>
            <a:r>
              <a:rPr lang="en-GB" b="1" dirty="0"/>
              <a:t>Muscularis Mucosa</a:t>
            </a:r>
          </a:p>
          <a:p>
            <a:pPr lvl="1">
              <a:buFont typeface="Wingdings" panose="05000000000000000000" pitchFamily="2" charset="2"/>
              <a:buChar char="§"/>
            </a:pPr>
            <a:r>
              <a:rPr lang="en-GB" dirty="0"/>
              <a:t>It is </a:t>
            </a:r>
            <a:r>
              <a:rPr lang="en-GB" b="1" dirty="0"/>
              <a:t>the thin, outer layer of smooth </a:t>
            </a:r>
            <a:r>
              <a:rPr lang="en-GB" b="1" dirty="0" smtClean="0"/>
              <a:t>muscle. </a:t>
            </a:r>
            <a:endParaRPr lang="en-GB" dirty="0"/>
          </a:p>
          <a:p>
            <a:pPr lvl="1">
              <a:buFont typeface="Wingdings" panose="05000000000000000000" pitchFamily="2" charset="2"/>
              <a:buChar char="§"/>
            </a:pPr>
            <a:r>
              <a:rPr lang="en-GB" dirty="0"/>
              <a:t>It </a:t>
            </a:r>
            <a:r>
              <a:rPr lang="en-GB" b="1" dirty="0"/>
              <a:t>provides involutions of the mucosa layer, </a:t>
            </a:r>
            <a:r>
              <a:rPr lang="en-GB" dirty="0"/>
              <a:t>e.g. </a:t>
            </a:r>
            <a:r>
              <a:rPr lang="en-GB" b="1" dirty="0"/>
              <a:t>gastric glands, villi. </a:t>
            </a:r>
          </a:p>
        </p:txBody>
      </p:sp>
    </p:spTree>
    <p:extLst>
      <p:ext uri="{BB962C8B-B14F-4D97-AF65-F5344CB8AC3E}">
        <p14:creationId xmlns:p14="http://schemas.microsoft.com/office/powerpoint/2010/main" val="381097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GB" sz="7200" b="1" dirty="0"/>
              <a:t>Enteric </a:t>
            </a:r>
            <a:br>
              <a:rPr lang="en-GB" sz="7200" b="1" dirty="0"/>
            </a:br>
            <a:r>
              <a:rPr lang="en-GB" sz="7200" b="1" dirty="0"/>
              <a:t>Nervous System</a:t>
            </a:r>
          </a:p>
        </p:txBody>
      </p:sp>
    </p:spTree>
    <p:extLst>
      <p:ext uri="{BB962C8B-B14F-4D97-AF65-F5344CB8AC3E}">
        <p14:creationId xmlns:p14="http://schemas.microsoft.com/office/powerpoint/2010/main" val="2609559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a:t>Enteric </a:t>
            </a:r>
            <a:br>
              <a:rPr lang="en-GB" sz="3200" dirty="0"/>
            </a:br>
            <a:r>
              <a:rPr lang="en-GB" sz="3200" dirty="0"/>
              <a:t>Nervous System</a:t>
            </a:r>
          </a:p>
        </p:txBody>
      </p:sp>
      <p:sp>
        <p:nvSpPr>
          <p:cNvPr id="3" name="Content Placeholder 2"/>
          <p:cNvSpPr>
            <a:spLocks noGrp="1"/>
          </p:cNvSpPr>
          <p:nvPr>
            <p:ph idx="1"/>
          </p:nvPr>
        </p:nvSpPr>
        <p:spPr>
          <a:xfrm>
            <a:off x="3426864" y="864108"/>
            <a:ext cx="8383424" cy="5120640"/>
          </a:xfrm>
        </p:spPr>
        <p:txBody>
          <a:bodyPr/>
          <a:lstStyle/>
          <a:p>
            <a:r>
              <a:rPr lang="en-GB" dirty="0"/>
              <a:t>The gastrointestinal tract has a nervous system all its own called the </a:t>
            </a:r>
            <a:r>
              <a:rPr lang="en-GB" b="1" dirty="0"/>
              <a:t>enteric nervous system</a:t>
            </a:r>
            <a:r>
              <a:rPr lang="en-GB" dirty="0"/>
              <a:t>. </a:t>
            </a:r>
            <a:endParaRPr lang="en-GB" dirty="0" smtClean="0"/>
          </a:p>
          <a:p>
            <a:r>
              <a:rPr lang="en-GB" dirty="0" smtClean="0"/>
              <a:t>It </a:t>
            </a:r>
            <a:r>
              <a:rPr lang="en-GB" b="1" dirty="0"/>
              <a:t>lies entirely in the wall of the gut</a:t>
            </a:r>
            <a:r>
              <a:rPr lang="en-GB" dirty="0"/>
              <a:t>, beginning in the esophagus and extending all the way to the anus. </a:t>
            </a:r>
            <a:endParaRPr lang="en-GB" dirty="0" smtClean="0"/>
          </a:p>
          <a:p>
            <a:r>
              <a:rPr lang="en-GB" dirty="0" smtClean="0"/>
              <a:t>The </a:t>
            </a:r>
            <a:r>
              <a:rPr lang="en-GB" dirty="0"/>
              <a:t>number of neurons in </a:t>
            </a:r>
            <a:r>
              <a:rPr lang="en-GB" dirty="0" smtClean="0"/>
              <a:t>the enteric </a:t>
            </a:r>
            <a:r>
              <a:rPr lang="en-GB" dirty="0"/>
              <a:t>system is greater than </a:t>
            </a:r>
            <a:r>
              <a:rPr lang="en-GB" b="1" dirty="0"/>
              <a:t>100 </a:t>
            </a:r>
            <a:r>
              <a:rPr lang="en-GB" b="1" dirty="0" smtClean="0"/>
              <a:t>million.</a:t>
            </a:r>
          </a:p>
          <a:p>
            <a:r>
              <a:rPr lang="en-GB" dirty="0" smtClean="0"/>
              <a:t>Its plays a vital role in </a:t>
            </a:r>
            <a:r>
              <a:rPr lang="en-GB" dirty="0"/>
              <a:t>controlling </a:t>
            </a:r>
            <a:r>
              <a:rPr lang="en-GB" b="1" dirty="0" smtClean="0"/>
              <a:t>gastrointestinal </a:t>
            </a:r>
            <a:r>
              <a:rPr lang="en-GB" b="1" dirty="0"/>
              <a:t>movements and </a:t>
            </a:r>
            <a:r>
              <a:rPr lang="en-GB" b="1" dirty="0" smtClean="0"/>
              <a:t>secretion.</a:t>
            </a:r>
          </a:p>
          <a:p>
            <a:r>
              <a:rPr lang="en-GB" dirty="0"/>
              <a:t>The enteric nervous system is composed mainly of two </a:t>
            </a:r>
            <a:r>
              <a:rPr lang="en-GB" dirty="0" smtClean="0"/>
              <a:t>plexuses;</a:t>
            </a:r>
          </a:p>
          <a:p>
            <a:pPr marL="845820" lvl="1" indent="-342900">
              <a:buFont typeface="+mj-lt"/>
              <a:buAutoNum type="arabicPeriod"/>
            </a:pPr>
            <a:r>
              <a:rPr lang="en-GB" b="1" dirty="0" smtClean="0"/>
              <a:t>Myenteric </a:t>
            </a:r>
            <a:r>
              <a:rPr lang="en-GB" b="1" dirty="0"/>
              <a:t>plexus or Auerbach’s </a:t>
            </a:r>
            <a:r>
              <a:rPr lang="en-GB" b="1" dirty="0" smtClean="0"/>
              <a:t>plexus</a:t>
            </a:r>
          </a:p>
          <a:p>
            <a:pPr marL="845820" lvl="1" indent="-342900">
              <a:buFont typeface="+mj-lt"/>
              <a:buAutoNum type="arabicPeriod"/>
            </a:pPr>
            <a:r>
              <a:rPr lang="en-GB" b="1" dirty="0" smtClean="0"/>
              <a:t>Submucosal </a:t>
            </a:r>
            <a:r>
              <a:rPr lang="en-GB" b="1" dirty="0"/>
              <a:t>plexus or </a:t>
            </a:r>
            <a:r>
              <a:rPr lang="en-GB" b="1" dirty="0" smtClean="0"/>
              <a:t>Meissner’s plexus</a:t>
            </a:r>
            <a:endParaRPr lang="en-GB" b="1" dirty="0"/>
          </a:p>
        </p:txBody>
      </p:sp>
    </p:spTree>
    <p:extLst>
      <p:ext uri="{BB962C8B-B14F-4D97-AF65-F5344CB8AC3E}">
        <p14:creationId xmlns:p14="http://schemas.microsoft.com/office/powerpoint/2010/main" val="3211904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Enteric</a:t>
            </a:r>
            <a:br>
              <a:rPr lang="en-GB" dirty="0" smtClean="0"/>
            </a:br>
            <a:r>
              <a:rPr lang="en-GB" dirty="0" smtClean="0"/>
              <a:t>Nerve Plexus</a:t>
            </a:r>
            <a:endParaRPr lang="en-GB" dirty="0"/>
          </a:p>
        </p:txBody>
      </p:sp>
      <p:pic>
        <p:nvPicPr>
          <p:cNvPr id="3" name="Picture 2"/>
          <p:cNvPicPr>
            <a:picLocks noChangeAspect="1"/>
          </p:cNvPicPr>
          <p:nvPr/>
        </p:nvPicPr>
        <p:blipFill>
          <a:blip r:embed="rId2"/>
          <a:stretch>
            <a:fillRect/>
          </a:stretch>
        </p:blipFill>
        <p:spPr>
          <a:xfrm>
            <a:off x="3587932" y="592101"/>
            <a:ext cx="8047189" cy="5664654"/>
          </a:xfrm>
          <a:prstGeom prst="rect">
            <a:avLst/>
          </a:prstGeom>
        </p:spPr>
      </p:pic>
    </p:spTree>
    <p:extLst>
      <p:ext uri="{BB962C8B-B14F-4D97-AF65-F5344CB8AC3E}">
        <p14:creationId xmlns:p14="http://schemas.microsoft.com/office/powerpoint/2010/main" val="157449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pPr algn="ctr"/>
            <a:r>
              <a:rPr lang="en-GB" dirty="0"/>
              <a:t>Myenteric plexus</a:t>
            </a:r>
          </a:p>
        </p:txBody>
      </p:sp>
      <p:sp>
        <p:nvSpPr>
          <p:cNvPr id="6" name="Content Placeholder 5"/>
          <p:cNvSpPr>
            <a:spLocks noGrp="1"/>
          </p:cNvSpPr>
          <p:nvPr>
            <p:ph sz="half" idx="2"/>
          </p:nvPr>
        </p:nvSpPr>
        <p:spPr/>
        <p:txBody>
          <a:bodyPr/>
          <a:lstStyle/>
          <a:p>
            <a:r>
              <a:rPr lang="en-GB" dirty="0"/>
              <a:t>also known as </a:t>
            </a:r>
            <a:r>
              <a:rPr lang="en-GB" b="1" dirty="0"/>
              <a:t>Auerbach’s </a:t>
            </a:r>
            <a:r>
              <a:rPr lang="en-GB" b="1" dirty="0" smtClean="0"/>
              <a:t>plexus.</a:t>
            </a:r>
          </a:p>
          <a:p>
            <a:r>
              <a:rPr lang="en-GB" dirty="0"/>
              <a:t>It </a:t>
            </a:r>
            <a:r>
              <a:rPr lang="en-GB" b="1" dirty="0" smtClean="0"/>
              <a:t>lies between </a:t>
            </a:r>
            <a:r>
              <a:rPr lang="en-GB" b="1" dirty="0"/>
              <a:t>the longitudinal and circular muscle layers. </a:t>
            </a:r>
            <a:endParaRPr lang="en-GB" b="1" dirty="0" smtClean="0"/>
          </a:p>
          <a:p>
            <a:r>
              <a:rPr lang="en-GB" dirty="0"/>
              <a:t>The myenteric plexus controls mainly </a:t>
            </a:r>
            <a:r>
              <a:rPr lang="en-GB" b="1" dirty="0"/>
              <a:t>the gastrointestinal movements</a:t>
            </a:r>
            <a:r>
              <a:rPr lang="en-GB" dirty="0"/>
              <a:t>. </a:t>
            </a:r>
          </a:p>
          <a:p>
            <a:endParaRPr lang="en-GB" dirty="0"/>
          </a:p>
        </p:txBody>
      </p:sp>
      <p:sp>
        <p:nvSpPr>
          <p:cNvPr id="7" name="Text Placeholder 6"/>
          <p:cNvSpPr>
            <a:spLocks noGrp="1"/>
          </p:cNvSpPr>
          <p:nvPr>
            <p:ph type="body" sz="quarter" idx="3"/>
          </p:nvPr>
        </p:nvSpPr>
        <p:spPr/>
        <p:txBody>
          <a:bodyPr/>
          <a:lstStyle/>
          <a:p>
            <a:pPr algn="ctr"/>
            <a:r>
              <a:rPr lang="en-GB" dirty="0"/>
              <a:t>Submucosal plexus</a:t>
            </a:r>
          </a:p>
        </p:txBody>
      </p:sp>
      <p:sp>
        <p:nvSpPr>
          <p:cNvPr id="8" name="Content Placeholder 7"/>
          <p:cNvSpPr>
            <a:spLocks noGrp="1"/>
          </p:cNvSpPr>
          <p:nvPr>
            <p:ph sz="quarter" idx="4"/>
          </p:nvPr>
        </p:nvSpPr>
        <p:spPr/>
        <p:txBody>
          <a:bodyPr/>
          <a:lstStyle/>
          <a:p>
            <a:r>
              <a:rPr lang="en-GB" dirty="0"/>
              <a:t>also known as </a:t>
            </a:r>
            <a:r>
              <a:rPr lang="en-GB" b="1" dirty="0"/>
              <a:t>Meissner’s plexus</a:t>
            </a:r>
            <a:r>
              <a:rPr lang="en-GB" b="1" dirty="0" smtClean="0"/>
              <a:t>.</a:t>
            </a:r>
          </a:p>
          <a:p>
            <a:r>
              <a:rPr lang="en-GB" dirty="0"/>
              <a:t>It </a:t>
            </a:r>
            <a:r>
              <a:rPr lang="en-GB" b="1" dirty="0"/>
              <a:t>lies in the submucosa</a:t>
            </a:r>
            <a:r>
              <a:rPr lang="en-GB" b="1" dirty="0" smtClean="0"/>
              <a:t>.</a:t>
            </a:r>
          </a:p>
          <a:p>
            <a:r>
              <a:rPr lang="en-GB" dirty="0"/>
              <a:t>The submucosal plexus controls mainly </a:t>
            </a:r>
            <a:r>
              <a:rPr lang="en-GB" b="1" dirty="0"/>
              <a:t>gastrointestinal secretion </a:t>
            </a:r>
            <a:r>
              <a:rPr lang="en-GB" dirty="0"/>
              <a:t>and </a:t>
            </a:r>
            <a:r>
              <a:rPr lang="en-GB" b="1" dirty="0"/>
              <a:t>local blood flow</a:t>
            </a:r>
            <a:r>
              <a:rPr lang="en-GB" b="1" dirty="0" smtClean="0"/>
              <a:t>.</a:t>
            </a:r>
            <a:endParaRPr lang="en-GB" dirty="0"/>
          </a:p>
          <a:p>
            <a:endParaRPr lang="en-GB" dirty="0"/>
          </a:p>
          <a:p>
            <a:endParaRPr lang="en-GB" dirty="0"/>
          </a:p>
        </p:txBody>
      </p:sp>
    </p:spTree>
    <p:extLst>
      <p:ext uri="{BB962C8B-B14F-4D97-AF65-F5344CB8AC3E}">
        <p14:creationId xmlns:p14="http://schemas.microsoft.com/office/powerpoint/2010/main" val="462655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smtClean="0"/>
              <a:t>Sympathetic &amp; Parasympathetic Nerve Supply to GIT</a:t>
            </a:r>
            <a:endParaRPr lang="en-GB" sz="3200" dirty="0"/>
          </a:p>
        </p:txBody>
      </p:sp>
      <p:sp>
        <p:nvSpPr>
          <p:cNvPr id="6" name="Text Placeholder 5"/>
          <p:cNvSpPr>
            <a:spLocks noGrp="1"/>
          </p:cNvSpPr>
          <p:nvPr>
            <p:ph type="body" idx="1"/>
          </p:nvPr>
        </p:nvSpPr>
        <p:spPr/>
        <p:txBody>
          <a:bodyPr/>
          <a:lstStyle/>
          <a:p>
            <a:r>
              <a:rPr lang="en-GB" i="1" dirty="0" smtClean="0"/>
              <a:t>Parasympathetic Supply</a:t>
            </a:r>
            <a:endParaRPr lang="en-GB" i="1" dirty="0"/>
          </a:p>
        </p:txBody>
      </p:sp>
      <p:sp>
        <p:nvSpPr>
          <p:cNvPr id="7" name="Content Placeholder 6"/>
          <p:cNvSpPr>
            <a:spLocks noGrp="1"/>
          </p:cNvSpPr>
          <p:nvPr>
            <p:ph sz="half" idx="2"/>
          </p:nvPr>
        </p:nvSpPr>
        <p:spPr/>
        <p:txBody>
          <a:bodyPr>
            <a:normAutofit lnSpcReduction="10000"/>
          </a:bodyPr>
          <a:lstStyle/>
          <a:p>
            <a:pPr marL="457200" indent="-457200">
              <a:buFont typeface="+mj-lt"/>
              <a:buAutoNum type="arabicParenR"/>
            </a:pPr>
            <a:r>
              <a:rPr lang="en-GB" b="1" dirty="0"/>
              <a:t> Vagus Nerves</a:t>
            </a:r>
          </a:p>
          <a:p>
            <a:pPr marL="457200" indent="-457200">
              <a:buFont typeface="+mj-lt"/>
              <a:buAutoNum type="arabicParenR"/>
            </a:pPr>
            <a:r>
              <a:rPr lang="en-GB" b="1" dirty="0"/>
              <a:t> Sacral </a:t>
            </a:r>
            <a:r>
              <a:rPr lang="en-GB" b="1" dirty="0" smtClean="0"/>
              <a:t>Nerves</a:t>
            </a:r>
          </a:p>
          <a:p>
            <a:pPr marL="0" indent="0">
              <a:buNone/>
            </a:pPr>
            <a:r>
              <a:rPr lang="en-GB" dirty="0" smtClean="0"/>
              <a:t> </a:t>
            </a:r>
          </a:p>
          <a:p>
            <a:pPr>
              <a:buFont typeface="Wingdings" panose="05000000000000000000" pitchFamily="2" charset="2"/>
              <a:buChar char="§"/>
            </a:pPr>
            <a:r>
              <a:rPr lang="en-GB" dirty="0" smtClean="0"/>
              <a:t>The </a:t>
            </a:r>
            <a:r>
              <a:rPr lang="en-GB" dirty="0"/>
              <a:t>effects of parasympathetic stimulation are: </a:t>
            </a:r>
          </a:p>
          <a:p>
            <a:pPr lvl="1">
              <a:buFont typeface="Wingdings" panose="05000000000000000000" pitchFamily="2" charset="2"/>
              <a:buChar char="§"/>
            </a:pPr>
            <a:r>
              <a:rPr lang="en-GB" b="1" dirty="0"/>
              <a:t>Increased peristalsis - through increased activity of the myenteric plexus </a:t>
            </a:r>
          </a:p>
          <a:p>
            <a:pPr lvl="1">
              <a:buFont typeface="Wingdings" panose="05000000000000000000" pitchFamily="2" charset="2"/>
              <a:buChar char="§"/>
            </a:pPr>
            <a:r>
              <a:rPr lang="en-GB" b="1" dirty="0"/>
              <a:t>increased glandular secretion - through increased activity of the submucosal </a:t>
            </a:r>
            <a:r>
              <a:rPr lang="en-GB" b="1" dirty="0" smtClean="0"/>
              <a:t>plexus</a:t>
            </a:r>
            <a:endParaRPr lang="en-GB" b="1" dirty="0"/>
          </a:p>
        </p:txBody>
      </p:sp>
      <p:sp>
        <p:nvSpPr>
          <p:cNvPr id="8" name="Text Placeholder 7"/>
          <p:cNvSpPr>
            <a:spLocks noGrp="1"/>
          </p:cNvSpPr>
          <p:nvPr>
            <p:ph type="body" sz="quarter" idx="3"/>
          </p:nvPr>
        </p:nvSpPr>
        <p:spPr/>
        <p:txBody>
          <a:bodyPr/>
          <a:lstStyle/>
          <a:p>
            <a:r>
              <a:rPr lang="en-GB" i="1" dirty="0" smtClean="0"/>
              <a:t>Sympathetic Supply</a:t>
            </a:r>
            <a:endParaRPr lang="en-GB" i="1" dirty="0"/>
          </a:p>
        </p:txBody>
      </p:sp>
      <p:sp>
        <p:nvSpPr>
          <p:cNvPr id="9" name="Content Placeholder 8"/>
          <p:cNvSpPr>
            <a:spLocks noGrp="1"/>
          </p:cNvSpPr>
          <p:nvPr>
            <p:ph sz="quarter" idx="4"/>
          </p:nvPr>
        </p:nvSpPr>
        <p:spPr/>
        <p:txBody>
          <a:bodyPr>
            <a:normAutofit fontScale="92500" lnSpcReduction="10000"/>
          </a:bodyPr>
          <a:lstStyle/>
          <a:p>
            <a:pPr marL="457200" indent="-457200">
              <a:buFont typeface="+mj-lt"/>
              <a:buAutoNum type="arabicParenR"/>
            </a:pPr>
            <a:r>
              <a:rPr lang="en-GB" b="1" dirty="0"/>
              <a:t> Celiac Ganglion</a:t>
            </a:r>
          </a:p>
          <a:p>
            <a:pPr marL="457200" indent="-457200">
              <a:buFont typeface="+mj-lt"/>
              <a:buAutoNum type="arabicParenR"/>
            </a:pPr>
            <a:r>
              <a:rPr lang="en-GB" b="1" dirty="0"/>
              <a:t> Superior Mesenteric Ganglion</a:t>
            </a:r>
          </a:p>
          <a:p>
            <a:pPr marL="457200" indent="-457200">
              <a:buFont typeface="+mj-lt"/>
              <a:buAutoNum type="arabicParenR"/>
            </a:pPr>
            <a:r>
              <a:rPr lang="en-GB" b="1" dirty="0"/>
              <a:t> Inferior Mesenteric Ganglion</a:t>
            </a:r>
          </a:p>
          <a:p>
            <a:pPr>
              <a:buFont typeface="Wingdings" panose="05000000000000000000" pitchFamily="2" charset="2"/>
              <a:buChar char="§"/>
            </a:pPr>
            <a:r>
              <a:rPr lang="en-GB" dirty="0"/>
              <a:t> The effects of sympathetic stimulation are: </a:t>
            </a:r>
          </a:p>
          <a:p>
            <a:pPr lvl="1">
              <a:buFont typeface="Wingdings" panose="05000000000000000000" pitchFamily="2" charset="2"/>
              <a:buChar char="§"/>
            </a:pPr>
            <a:r>
              <a:rPr lang="en-GB" b="1" dirty="0"/>
              <a:t>decreased peristalsis - because there is less stimulation of the myenteric plexus </a:t>
            </a:r>
          </a:p>
          <a:p>
            <a:pPr lvl="1">
              <a:buFont typeface="Wingdings" panose="05000000000000000000" pitchFamily="2" charset="2"/>
              <a:buChar char="§"/>
            </a:pPr>
            <a:r>
              <a:rPr lang="en-GB" b="1" dirty="0"/>
              <a:t>decrease glandular secretion - as stimulation of the submucosal plexus is </a:t>
            </a:r>
            <a:r>
              <a:rPr lang="en-GB" b="1" dirty="0" smtClean="0"/>
              <a:t>reduced</a:t>
            </a:r>
            <a:endParaRPr lang="en-GB" b="1" dirty="0"/>
          </a:p>
        </p:txBody>
      </p:sp>
    </p:spTree>
    <p:extLst>
      <p:ext uri="{BB962C8B-B14F-4D97-AF65-F5344CB8AC3E}">
        <p14:creationId xmlns:p14="http://schemas.microsoft.com/office/powerpoint/2010/main" val="2896565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019440" y="510287"/>
            <a:ext cx="6956139" cy="5828281"/>
          </a:xfrm>
          <a:prstGeom prst="rect">
            <a:avLst/>
          </a:prstGeom>
        </p:spPr>
      </p:pic>
    </p:spTree>
    <p:extLst>
      <p:ext uri="{BB962C8B-B14F-4D97-AF65-F5344CB8AC3E}">
        <p14:creationId xmlns:p14="http://schemas.microsoft.com/office/powerpoint/2010/main" val="1880810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b="1" dirty="0"/>
              <a:t>Splanchnic Circulation</a:t>
            </a:r>
            <a:endParaRPr lang="en-GB" dirty="0"/>
          </a:p>
        </p:txBody>
      </p:sp>
    </p:spTree>
    <p:extLst>
      <p:ext uri="{BB962C8B-B14F-4D97-AF65-F5344CB8AC3E}">
        <p14:creationId xmlns:p14="http://schemas.microsoft.com/office/powerpoint/2010/main" val="1932841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t>Splanchnic Circulation</a:t>
            </a:r>
            <a:endParaRPr lang="en-GB" dirty="0"/>
          </a:p>
        </p:txBody>
      </p:sp>
      <p:sp>
        <p:nvSpPr>
          <p:cNvPr id="5" name="Content Placeholder 4"/>
          <p:cNvSpPr>
            <a:spLocks noGrp="1"/>
          </p:cNvSpPr>
          <p:nvPr>
            <p:ph idx="1"/>
          </p:nvPr>
        </p:nvSpPr>
        <p:spPr/>
        <p:txBody>
          <a:bodyPr/>
          <a:lstStyle/>
          <a:p>
            <a:r>
              <a:rPr lang="en-GB" dirty="0"/>
              <a:t>The term </a:t>
            </a:r>
            <a:r>
              <a:rPr lang="en-GB" b="1" dirty="0"/>
              <a:t>‘splanchnic circulation’ </a:t>
            </a:r>
            <a:r>
              <a:rPr lang="en-GB" dirty="0"/>
              <a:t>describes the </a:t>
            </a:r>
            <a:r>
              <a:rPr lang="en-GB" b="1" dirty="0"/>
              <a:t>blood flow to the abdominal gastrointestinal organs </a:t>
            </a:r>
            <a:r>
              <a:rPr lang="en-GB" dirty="0"/>
              <a:t>including the </a:t>
            </a:r>
            <a:r>
              <a:rPr lang="en-GB" b="1" dirty="0"/>
              <a:t>stomach, liver, spleen, pancreas, small intestine, and large intestine. </a:t>
            </a:r>
            <a:endParaRPr lang="en-GB" b="1" dirty="0" smtClean="0"/>
          </a:p>
          <a:p>
            <a:endParaRPr lang="en-GB" dirty="0" smtClean="0"/>
          </a:p>
          <a:p>
            <a:r>
              <a:rPr lang="en-GB" dirty="0" smtClean="0"/>
              <a:t>It </a:t>
            </a:r>
            <a:r>
              <a:rPr lang="en-GB" dirty="0"/>
              <a:t>comprises </a:t>
            </a:r>
            <a:r>
              <a:rPr lang="en-GB" b="1" dirty="0" smtClean="0"/>
              <a:t>3 </a:t>
            </a:r>
            <a:r>
              <a:rPr lang="en-GB" b="1" dirty="0"/>
              <a:t>major branches of the abdominal aorta</a:t>
            </a:r>
            <a:r>
              <a:rPr lang="en-GB" dirty="0"/>
              <a:t>; </a:t>
            </a:r>
            <a:endParaRPr lang="en-GB" dirty="0" smtClean="0"/>
          </a:p>
          <a:p>
            <a:pPr marL="845820" lvl="1" indent="-342900">
              <a:buFont typeface="+mj-lt"/>
              <a:buAutoNum type="arabicPeriod"/>
            </a:pPr>
            <a:r>
              <a:rPr lang="en-GB" b="1" dirty="0"/>
              <a:t>C</a:t>
            </a:r>
            <a:r>
              <a:rPr lang="en-GB" b="1" dirty="0" smtClean="0"/>
              <a:t>eliac artery</a:t>
            </a:r>
          </a:p>
          <a:p>
            <a:pPr marL="845820" lvl="1" indent="-342900">
              <a:buFont typeface="+mj-lt"/>
              <a:buAutoNum type="arabicPeriod"/>
            </a:pPr>
            <a:r>
              <a:rPr lang="en-GB" b="1" dirty="0" smtClean="0"/>
              <a:t>Superior mesenteric artery (SMA)</a:t>
            </a:r>
          </a:p>
          <a:p>
            <a:pPr marL="845820" lvl="1" indent="-342900">
              <a:buFont typeface="+mj-lt"/>
              <a:buAutoNum type="arabicPeriod"/>
            </a:pPr>
            <a:r>
              <a:rPr lang="en-GB" b="1" dirty="0" smtClean="0"/>
              <a:t>Inferior mesenteric artery (IMA) </a:t>
            </a:r>
          </a:p>
          <a:p>
            <a:endParaRPr lang="en-GB" dirty="0" smtClean="0"/>
          </a:p>
          <a:p>
            <a:r>
              <a:rPr lang="en-GB" b="1" dirty="0" smtClean="0"/>
              <a:t>The </a:t>
            </a:r>
            <a:r>
              <a:rPr lang="en-GB" b="1" dirty="0"/>
              <a:t>hepatic portal circulation delivers the majority of the blood flow to the liver.</a:t>
            </a:r>
          </a:p>
        </p:txBody>
      </p:sp>
    </p:spTree>
    <p:extLst>
      <p:ext uri="{BB962C8B-B14F-4D97-AF65-F5344CB8AC3E}">
        <p14:creationId xmlns:p14="http://schemas.microsoft.com/office/powerpoint/2010/main" val="3779051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2095189" y="0"/>
            <a:ext cx="8117036" cy="6866513"/>
          </a:xfrm>
          <a:prstGeom prst="rect">
            <a:avLst/>
          </a:prstGeom>
        </p:spPr>
      </p:pic>
    </p:spTree>
    <p:extLst>
      <p:ext uri="{BB962C8B-B14F-4D97-AF65-F5344CB8AC3E}">
        <p14:creationId xmlns:p14="http://schemas.microsoft.com/office/powerpoint/2010/main" val="774631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b="1" dirty="0" smtClean="0"/>
              <a:t>Components </a:t>
            </a:r>
            <a:br>
              <a:rPr lang="en-GB" b="1" dirty="0" smtClean="0"/>
            </a:br>
            <a:r>
              <a:rPr lang="en-GB" b="1" dirty="0" smtClean="0"/>
              <a:t>		of </a:t>
            </a:r>
            <a:br>
              <a:rPr lang="en-GB" b="1" dirty="0" smtClean="0"/>
            </a:br>
            <a:r>
              <a:rPr lang="en-GB" b="1" dirty="0" smtClean="0"/>
              <a:t>Digestive System</a:t>
            </a:r>
            <a:endParaRPr lang="en-GB" b="1" dirty="0"/>
          </a:p>
        </p:txBody>
      </p:sp>
      <p:pic>
        <p:nvPicPr>
          <p:cNvPr id="5" name="Picture 4"/>
          <p:cNvPicPr>
            <a:picLocks noChangeAspect="1"/>
          </p:cNvPicPr>
          <p:nvPr/>
        </p:nvPicPr>
        <p:blipFill>
          <a:blip r:embed="rId2"/>
          <a:stretch>
            <a:fillRect/>
          </a:stretch>
        </p:blipFill>
        <p:spPr>
          <a:xfrm>
            <a:off x="9759297" y="384562"/>
            <a:ext cx="1714372" cy="6332067"/>
          </a:xfrm>
          <a:prstGeom prst="rect">
            <a:avLst/>
          </a:prstGeom>
        </p:spPr>
      </p:pic>
    </p:spTree>
    <p:extLst>
      <p:ext uri="{BB962C8B-B14F-4D97-AF65-F5344CB8AC3E}">
        <p14:creationId xmlns:p14="http://schemas.microsoft.com/office/powerpoint/2010/main" val="4041301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GB" dirty="0" smtClean="0"/>
              <a:t>Mouth</a:t>
            </a:r>
            <a:endParaRPr lang="en-GB" dirty="0"/>
          </a:p>
        </p:txBody>
      </p:sp>
      <p:sp>
        <p:nvSpPr>
          <p:cNvPr id="7" name="Content Placeholder 6"/>
          <p:cNvSpPr>
            <a:spLocks noGrp="1"/>
          </p:cNvSpPr>
          <p:nvPr>
            <p:ph idx="1"/>
          </p:nvPr>
        </p:nvSpPr>
        <p:spPr>
          <a:xfrm>
            <a:off x="3426864" y="864108"/>
            <a:ext cx="8391970" cy="5120640"/>
          </a:xfrm>
        </p:spPr>
        <p:txBody>
          <a:bodyPr/>
          <a:lstStyle/>
          <a:p>
            <a:pPr>
              <a:buFont typeface="Wingdings" panose="05000000000000000000" pitchFamily="2" charset="2"/>
              <a:buChar char="§"/>
            </a:pPr>
            <a:r>
              <a:rPr lang="en-GB" dirty="0"/>
              <a:t> The </a:t>
            </a:r>
            <a:r>
              <a:rPr lang="en-GB" b="1" dirty="0"/>
              <a:t>mouth – </a:t>
            </a:r>
            <a:r>
              <a:rPr lang="en-GB" dirty="0"/>
              <a:t>also called </a:t>
            </a:r>
            <a:r>
              <a:rPr lang="en-GB" b="1" dirty="0"/>
              <a:t>oral cavity (buccal cavity). </a:t>
            </a:r>
          </a:p>
          <a:p>
            <a:pPr>
              <a:buFont typeface="Wingdings" panose="05000000000000000000" pitchFamily="2" charset="2"/>
              <a:buChar char="§"/>
            </a:pPr>
            <a:r>
              <a:rPr lang="en-GB" b="1" dirty="0"/>
              <a:t> Parts:</a:t>
            </a:r>
          </a:p>
          <a:p>
            <a:pPr lvl="1">
              <a:buFont typeface="Wingdings" panose="05000000000000000000" pitchFamily="2" charset="2"/>
              <a:buChar char="§"/>
            </a:pPr>
            <a:r>
              <a:rPr lang="en-GB" b="1" dirty="0"/>
              <a:t>Vestibule</a:t>
            </a:r>
            <a:r>
              <a:rPr lang="en-GB" dirty="0"/>
              <a:t> - part of the mouth between the gums and the cheeks </a:t>
            </a:r>
          </a:p>
          <a:p>
            <a:pPr lvl="1">
              <a:buFont typeface="Wingdings" panose="05000000000000000000" pitchFamily="2" charset="2"/>
              <a:buChar char="§"/>
            </a:pPr>
            <a:r>
              <a:rPr lang="en-GB" b="1" dirty="0"/>
              <a:t>Uvula</a:t>
            </a:r>
            <a:r>
              <a:rPr lang="en-GB" dirty="0"/>
              <a:t> - curved fold of muscle, hanging down from middle of soft palate</a:t>
            </a:r>
          </a:p>
          <a:p>
            <a:pPr>
              <a:buFont typeface="Wingdings" panose="05000000000000000000" pitchFamily="2" charset="2"/>
              <a:buChar char="§"/>
            </a:pPr>
            <a:r>
              <a:rPr lang="en-GB" b="1" dirty="0"/>
              <a:t> </a:t>
            </a:r>
            <a:r>
              <a:rPr lang="en-GB" dirty="0"/>
              <a:t> The oral cavity is lined with </a:t>
            </a:r>
            <a:r>
              <a:rPr lang="en-GB" b="1" dirty="0"/>
              <a:t>mucous membrane </a:t>
            </a:r>
            <a:r>
              <a:rPr lang="en-GB" dirty="0"/>
              <a:t>- </a:t>
            </a:r>
            <a:r>
              <a:rPr lang="en-GB" b="1" dirty="0"/>
              <a:t>stratified squamous epithelium </a:t>
            </a:r>
          </a:p>
          <a:p>
            <a:pPr>
              <a:buFont typeface="Wingdings" panose="05000000000000000000" pitchFamily="2" charset="2"/>
              <a:buChar char="§"/>
            </a:pPr>
            <a:r>
              <a:rPr lang="en-GB" b="1" dirty="0"/>
              <a:t> Borders:</a:t>
            </a:r>
          </a:p>
          <a:p>
            <a:pPr lvl="1">
              <a:buFont typeface="Wingdings" panose="05000000000000000000" pitchFamily="2" charset="2"/>
              <a:buChar char="§"/>
            </a:pPr>
            <a:r>
              <a:rPr lang="en-GB" dirty="0"/>
              <a:t>Anterior – </a:t>
            </a:r>
            <a:r>
              <a:rPr lang="en-GB" b="1" dirty="0"/>
              <a:t>the lips. </a:t>
            </a:r>
          </a:p>
          <a:p>
            <a:pPr lvl="1">
              <a:buFont typeface="Wingdings" panose="05000000000000000000" pitchFamily="2" charset="2"/>
              <a:buChar char="§"/>
            </a:pPr>
            <a:r>
              <a:rPr lang="en-GB" dirty="0"/>
              <a:t>Posterior – it is </a:t>
            </a:r>
            <a:r>
              <a:rPr lang="en-GB" b="1" dirty="0"/>
              <a:t>continuous with the oropharynx.</a:t>
            </a:r>
          </a:p>
          <a:p>
            <a:pPr lvl="1">
              <a:buFont typeface="Wingdings" panose="05000000000000000000" pitchFamily="2" charset="2"/>
              <a:buChar char="§"/>
            </a:pPr>
            <a:r>
              <a:rPr lang="en-GB" dirty="0"/>
              <a:t>Lateral –  </a:t>
            </a:r>
            <a:r>
              <a:rPr lang="en-GB" b="1" dirty="0"/>
              <a:t>muscles of the cheeks.</a:t>
            </a:r>
          </a:p>
          <a:p>
            <a:pPr lvl="1">
              <a:buFont typeface="Wingdings" panose="05000000000000000000" pitchFamily="2" charset="2"/>
              <a:buChar char="§"/>
            </a:pPr>
            <a:r>
              <a:rPr lang="en-GB" dirty="0"/>
              <a:t>Superior – </a:t>
            </a:r>
            <a:r>
              <a:rPr lang="en-GB" b="1" dirty="0"/>
              <a:t>bony hard palate and muscular soft palate.</a:t>
            </a:r>
          </a:p>
          <a:p>
            <a:pPr lvl="1">
              <a:buFont typeface="Wingdings" panose="05000000000000000000" pitchFamily="2" charset="2"/>
              <a:buChar char="§"/>
            </a:pPr>
            <a:r>
              <a:rPr lang="en-GB" dirty="0"/>
              <a:t>Inferior – </a:t>
            </a:r>
            <a:r>
              <a:rPr lang="en-GB" b="1" dirty="0"/>
              <a:t>muscular tongue and </a:t>
            </a:r>
            <a:r>
              <a:rPr lang="en-GB" b="1" dirty="0" smtClean="0"/>
              <a:t>soft </a:t>
            </a:r>
            <a:r>
              <a:rPr lang="en-GB" b="1" dirty="0"/>
              <a:t>tissues of the floor of the mouth. </a:t>
            </a:r>
          </a:p>
        </p:txBody>
      </p:sp>
    </p:spTree>
    <p:extLst>
      <p:ext uri="{BB962C8B-B14F-4D97-AF65-F5344CB8AC3E}">
        <p14:creationId xmlns:p14="http://schemas.microsoft.com/office/powerpoint/2010/main" val="3682122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651518" y="866592"/>
            <a:ext cx="6149317" cy="5115672"/>
          </a:xfrm>
          <a:prstGeom prst="rect">
            <a:avLst/>
          </a:prstGeom>
        </p:spPr>
      </p:pic>
    </p:spTree>
    <p:extLst>
      <p:ext uri="{BB962C8B-B14F-4D97-AF65-F5344CB8AC3E}">
        <p14:creationId xmlns:p14="http://schemas.microsoft.com/office/powerpoint/2010/main" val="774793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Tongue</a:t>
            </a:r>
            <a:endParaRPr lang="en-GB" dirty="0"/>
          </a:p>
        </p:txBody>
      </p:sp>
      <p:sp>
        <p:nvSpPr>
          <p:cNvPr id="3" name="Content Placeholder 2"/>
          <p:cNvSpPr>
            <a:spLocks noGrp="1"/>
          </p:cNvSpPr>
          <p:nvPr>
            <p:ph idx="1"/>
          </p:nvPr>
        </p:nvSpPr>
        <p:spPr>
          <a:xfrm>
            <a:off x="3418318" y="864108"/>
            <a:ext cx="8391970" cy="5120640"/>
          </a:xfrm>
        </p:spPr>
        <p:txBody>
          <a:bodyPr/>
          <a:lstStyle/>
          <a:p>
            <a:pPr>
              <a:buFont typeface="Wingdings" panose="05000000000000000000" pitchFamily="2" charset="2"/>
              <a:buChar char="§"/>
            </a:pPr>
            <a:r>
              <a:rPr lang="en-GB" dirty="0"/>
              <a:t> The tongue is a </a:t>
            </a:r>
            <a:r>
              <a:rPr lang="en-GB" b="1" dirty="0"/>
              <a:t>voluntary muscular structure.</a:t>
            </a:r>
            <a:endParaRPr lang="en-GB" dirty="0"/>
          </a:p>
          <a:p>
            <a:pPr>
              <a:buFont typeface="Wingdings" panose="05000000000000000000" pitchFamily="2" charset="2"/>
              <a:buChar char="§"/>
            </a:pPr>
            <a:r>
              <a:rPr lang="en-GB" dirty="0"/>
              <a:t> Occupies the </a:t>
            </a:r>
            <a:r>
              <a:rPr lang="en-GB" b="1" dirty="0"/>
              <a:t>floor of the mouth.</a:t>
            </a:r>
          </a:p>
          <a:p>
            <a:pPr>
              <a:buFont typeface="Wingdings" panose="05000000000000000000" pitchFamily="2" charset="2"/>
              <a:buChar char="§"/>
            </a:pPr>
            <a:r>
              <a:rPr lang="en-GB" dirty="0"/>
              <a:t> Attachments:</a:t>
            </a:r>
          </a:p>
          <a:p>
            <a:pPr lvl="1">
              <a:buFont typeface="Wingdings" panose="05000000000000000000" pitchFamily="2" charset="2"/>
              <a:buChar char="§"/>
            </a:pPr>
            <a:r>
              <a:rPr lang="en-GB" b="1" dirty="0"/>
              <a:t>Hyoid bone</a:t>
            </a:r>
          </a:p>
          <a:p>
            <a:pPr lvl="1">
              <a:buFont typeface="Wingdings" panose="05000000000000000000" pitchFamily="2" charset="2"/>
              <a:buChar char="§"/>
            </a:pPr>
            <a:r>
              <a:rPr lang="en-GB" b="1" dirty="0"/>
              <a:t>Frenulum </a:t>
            </a:r>
          </a:p>
          <a:p>
            <a:pPr>
              <a:buFont typeface="Wingdings" panose="05000000000000000000" pitchFamily="2" charset="2"/>
              <a:buChar char="§"/>
            </a:pPr>
            <a:r>
              <a:rPr lang="en-GB" dirty="0"/>
              <a:t> Superior surface consists - </a:t>
            </a:r>
            <a:r>
              <a:rPr lang="en-GB" b="1" dirty="0"/>
              <a:t>papillae (little projections). </a:t>
            </a:r>
          </a:p>
          <a:p>
            <a:pPr>
              <a:buFont typeface="Wingdings" panose="05000000000000000000" pitchFamily="2" charset="2"/>
              <a:buChar char="§"/>
            </a:pPr>
            <a:r>
              <a:rPr lang="en-GB" dirty="0"/>
              <a:t> Papillae contain </a:t>
            </a:r>
            <a:r>
              <a:rPr lang="en-GB" b="1" dirty="0"/>
              <a:t>sensory receptors (specialised nerve endings) for the sense of taste in the taste buds. </a:t>
            </a:r>
          </a:p>
        </p:txBody>
      </p:sp>
    </p:spTree>
    <p:extLst>
      <p:ext uri="{BB962C8B-B14F-4D97-AF65-F5344CB8AC3E}">
        <p14:creationId xmlns:p14="http://schemas.microsoft.com/office/powerpoint/2010/main" val="3816623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606183" y="776303"/>
            <a:ext cx="6009498" cy="5296250"/>
          </a:xfrm>
          <a:prstGeom prst="rect">
            <a:avLst/>
          </a:prstGeom>
        </p:spPr>
      </p:pic>
    </p:spTree>
    <p:extLst>
      <p:ext uri="{BB962C8B-B14F-4D97-AF65-F5344CB8AC3E}">
        <p14:creationId xmlns:p14="http://schemas.microsoft.com/office/powerpoint/2010/main" val="3939223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Functions</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 The tongue plays an important part in: </a:t>
            </a:r>
          </a:p>
          <a:p>
            <a:pPr lvl="1">
              <a:buFont typeface="Wingdings" panose="05000000000000000000" pitchFamily="2" charset="2"/>
              <a:buChar char="§"/>
            </a:pPr>
            <a:r>
              <a:rPr lang="en-GB" sz="2000" b="1" dirty="0" smtClean="0"/>
              <a:t>Chewing (mastication) </a:t>
            </a:r>
          </a:p>
          <a:p>
            <a:pPr lvl="1">
              <a:buFont typeface="Wingdings" panose="05000000000000000000" pitchFamily="2" charset="2"/>
              <a:buChar char="§"/>
            </a:pPr>
            <a:r>
              <a:rPr lang="en-GB" sz="2000" b="1" dirty="0" smtClean="0"/>
              <a:t>Swallowing (deglutition) </a:t>
            </a:r>
          </a:p>
          <a:p>
            <a:pPr lvl="1">
              <a:buFont typeface="Wingdings" panose="05000000000000000000" pitchFamily="2" charset="2"/>
              <a:buChar char="§"/>
            </a:pPr>
            <a:r>
              <a:rPr lang="en-GB" sz="2000" b="1" dirty="0" smtClean="0"/>
              <a:t>Speech</a:t>
            </a:r>
          </a:p>
          <a:p>
            <a:pPr lvl="1">
              <a:buFont typeface="Wingdings" panose="05000000000000000000" pitchFamily="2" charset="2"/>
              <a:buChar char="§"/>
            </a:pPr>
            <a:r>
              <a:rPr lang="en-GB" sz="2000" b="1" dirty="0" smtClean="0"/>
              <a:t>Taste </a:t>
            </a:r>
            <a:endParaRPr lang="en-GB" sz="2000" b="1" dirty="0"/>
          </a:p>
        </p:txBody>
      </p:sp>
    </p:spTree>
    <p:extLst>
      <p:ext uri="{BB962C8B-B14F-4D97-AF65-F5344CB8AC3E}">
        <p14:creationId xmlns:p14="http://schemas.microsoft.com/office/powerpoint/2010/main" val="2354682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Teeth</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a:t> The teeth are </a:t>
            </a:r>
            <a:r>
              <a:rPr lang="en-GB" b="1" dirty="0"/>
              <a:t>embedded in the alveoli or sockets of the alveolar ridges</a:t>
            </a:r>
          </a:p>
          <a:p>
            <a:pPr lvl="1">
              <a:buFont typeface="Wingdings" panose="05000000000000000000" pitchFamily="2" charset="2"/>
              <a:buChar char="§"/>
            </a:pPr>
            <a:r>
              <a:rPr lang="en-GB" b="1" dirty="0"/>
              <a:t>The mandible </a:t>
            </a:r>
            <a:r>
              <a:rPr lang="en-GB" dirty="0"/>
              <a:t>and </a:t>
            </a:r>
            <a:r>
              <a:rPr lang="en-GB" b="1" dirty="0"/>
              <a:t>the maxilla</a:t>
            </a:r>
          </a:p>
          <a:p>
            <a:pPr>
              <a:buFont typeface="Wingdings" panose="05000000000000000000" pitchFamily="2" charset="2"/>
              <a:buChar char="§"/>
            </a:pPr>
            <a:r>
              <a:rPr lang="en-GB" b="1" dirty="0"/>
              <a:t> </a:t>
            </a:r>
            <a:r>
              <a:rPr lang="en-GB" dirty="0"/>
              <a:t> Babies are born with </a:t>
            </a:r>
            <a:r>
              <a:rPr lang="en-GB" b="1" dirty="0"/>
              <a:t>two sets of teeth (dentitions) </a:t>
            </a:r>
          </a:p>
          <a:p>
            <a:pPr>
              <a:buFont typeface="Wingdings" panose="05000000000000000000" pitchFamily="2" charset="2"/>
              <a:buChar char="§"/>
            </a:pPr>
            <a:r>
              <a:rPr lang="en-GB" sz="2200" b="1" dirty="0"/>
              <a:t> Temporary teeth (Deciduous teeth)</a:t>
            </a:r>
          </a:p>
          <a:p>
            <a:pPr lvl="1">
              <a:buFont typeface="Wingdings" panose="05000000000000000000" pitchFamily="2" charset="2"/>
              <a:buChar char="§"/>
            </a:pPr>
            <a:r>
              <a:rPr lang="en-GB" dirty="0"/>
              <a:t>There are </a:t>
            </a:r>
            <a:r>
              <a:rPr lang="en-GB" b="1" dirty="0"/>
              <a:t>20 temporary teeth, 10 in each jaw. </a:t>
            </a:r>
          </a:p>
          <a:p>
            <a:pPr lvl="1">
              <a:buFont typeface="Wingdings" panose="05000000000000000000" pitchFamily="2" charset="2"/>
              <a:buChar char="§"/>
            </a:pPr>
            <a:r>
              <a:rPr lang="en-GB" dirty="0"/>
              <a:t>Begin to </a:t>
            </a:r>
            <a:r>
              <a:rPr lang="en-GB" b="1" dirty="0"/>
              <a:t>erupt about 6 months, </a:t>
            </a:r>
            <a:r>
              <a:rPr lang="en-GB" dirty="0"/>
              <a:t>and complete by </a:t>
            </a:r>
            <a:r>
              <a:rPr lang="en-GB" b="1" dirty="0"/>
              <a:t>24 months of age.</a:t>
            </a:r>
          </a:p>
          <a:p>
            <a:pPr>
              <a:buFont typeface="Wingdings" panose="05000000000000000000" pitchFamily="2" charset="2"/>
              <a:buChar char="§"/>
            </a:pPr>
            <a:r>
              <a:rPr lang="en-GB" sz="2200" b="1" dirty="0"/>
              <a:t> Permanent teeth</a:t>
            </a:r>
          </a:p>
          <a:p>
            <a:pPr lvl="1">
              <a:buFont typeface="Wingdings" panose="05000000000000000000" pitchFamily="2" charset="2"/>
              <a:buChar char="§"/>
            </a:pPr>
            <a:r>
              <a:rPr lang="en-GB" dirty="0"/>
              <a:t>The permanent teeth </a:t>
            </a:r>
            <a:r>
              <a:rPr lang="en-GB" b="1" dirty="0"/>
              <a:t>replace the deciduous teeth in the 6th year of age.</a:t>
            </a:r>
          </a:p>
          <a:p>
            <a:pPr lvl="1">
              <a:buFont typeface="Wingdings" panose="05000000000000000000" pitchFamily="2" charset="2"/>
              <a:buChar char="§"/>
            </a:pPr>
            <a:r>
              <a:rPr lang="en-GB" dirty="0"/>
              <a:t>This dentition, consisting of </a:t>
            </a:r>
            <a:r>
              <a:rPr lang="en-GB" b="1" dirty="0"/>
              <a:t>32 teeth, </a:t>
            </a:r>
            <a:r>
              <a:rPr lang="en-GB" dirty="0"/>
              <a:t>is usually </a:t>
            </a:r>
            <a:r>
              <a:rPr lang="en-GB" b="1" dirty="0"/>
              <a:t>complete by the 21st year</a:t>
            </a:r>
            <a:r>
              <a:rPr lang="en-GB" b="1" dirty="0" smtClean="0"/>
              <a:t>.</a:t>
            </a:r>
            <a:endParaRPr lang="en-GB" b="1" dirty="0"/>
          </a:p>
        </p:txBody>
      </p:sp>
    </p:spTree>
    <p:extLst>
      <p:ext uri="{BB962C8B-B14F-4D97-AF65-F5344CB8AC3E}">
        <p14:creationId xmlns:p14="http://schemas.microsoft.com/office/powerpoint/2010/main" val="1958119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Functions</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a:t> Teeth have different shapes depending on their functions. </a:t>
            </a:r>
          </a:p>
          <a:p>
            <a:pPr lvl="1">
              <a:buFont typeface="Wingdings" panose="05000000000000000000" pitchFamily="2" charset="2"/>
              <a:buChar char="§"/>
            </a:pPr>
            <a:r>
              <a:rPr lang="en-GB" b="1" dirty="0"/>
              <a:t>Incisors and canine (cutting teeth) </a:t>
            </a:r>
            <a:r>
              <a:rPr lang="en-GB" dirty="0"/>
              <a:t>- used for </a:t>
            </a:r>
            <a:r>
              <a:rPr lang="en-GB" b="1" dirty="0"/>
              <a:t>biting off pieces of food.</a:t>
            </a:r>
          </a:p>
          <a:p>
            <a:pPr lvl="1">
              <a:buFont typeface="Wingdings" panose="05000000000000000000" pitchFamily="2" charset="2"/>
              <a:buChar char="§"/>
            </a:pPr>
            <a:r>
              <a:rPr lang="en-GB" b="1" dirty="0"/>
              <a:t>Premolar and molar teeth </a:t>
            </a:r>
            <a:r>
              <a:rPr lang="en-GB" dirty="0"/>
              <a:t>- used for </a:t>
            </a:r>
            <a:r>
              <a:rPr lang="en-GB" b="1" dirty="0"/>
              <a:t>grinding or chewing food</a:t>
            </a:r>
            <a:r>
              <a:rPr lang="en-GB" b="1" dirty="0" smtClean="0"/>
              <a:t>.</a:t>
            </a:r>
            <a:endParaRPr lang="en-GB" b="1" dirty="0"/>
          </a:p>
        </p:txBody>
      </p:sp>
    </p:spTree>
    <p:extLst>
      <p:ext uri="{BB962C8B-B14F-4D97-AF65-F5344CB8AC3E}">
        <p14:creationId xmlns:p14="http://schemas.microsoft.com/office/powerpoint/2010/main" val="23230782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532942" y="1921443"/>
            <a:ext cx="5986791" cy="3005588"/>
          </a:xfrm>
          <a:prstGeom prst="rect">
            <a:avLst/>
          </a:prstGeom>
        </p:spPr>
      </p:pic>
      <p:pic>
        <p:nvPicPr>
          <p:cNvPr id="5" name="Picture 4"/>
          <p:cNvPicPr>
            <a:picLocks noChangeAspect="1"/>
          </p:cNvPicPr>
          <p:nvPr/>
        </p:nvPicPr>
        <p:blipFill>
          <a:blip r:embed="rId3"/>
          <a:stretch>
            <a:fillRect/>
          </a:stretch>
        </p:blipFill>
        <p:spPr>
          <a:xfrm>
            <a:off x="104427" y="1443279"/>
            <a:ext cx="3249127" cy="3961915"/>
          </a:xfrm>
          <a:prstGeom prst="rect">
            <a:avLst/>
          </a:prstGeom>
        </p:spPr>
      </p:pic>
    </p:spTree>
    <p:extLst>
      <p:ext uri="{BB962C8B-B14F-4D97-AF65-F5344CB8AC3E}">
        <p14:creationId xmlns:p14="http://schemas.microsoft.com/office/powerpoint/2010/main" val="18324627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Salivary Glands</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b="1" dirty="0"/>
              <a:t> Salivary glands</a:t>
            </a:r>
            <a:r>
              <a:rPr lang="en-GB" dirty="0"/>
              <a:t> make </a:t>
            </a:r>
            <a:r>
              <a:rPr lang="en-GB" b="1" dirty="0"/>
              <a:t>saliva,</a:t>
            </a:r>
            <a:r>
              <a:rPr lang="en-GB" dirty="0"/>
              <a:t> which </a:t>
            </a:r>
            <a:r>
              <a:rPr lang="en-GB" b="1" dirty="0"/>
              <a:t>aids in digestion.</a:t>
            </a:r>
          </a:p>
          <a:p>
            <a:pPr>
              <a:buFont typeface="Wingdings" panose="05000000000000000000" pitchFamily="2" charset="2"/>
              <a:buChar char="§"/>
            </a:pPr>
            <a:r>
              <a:rPr lang="en-GB" dirty="0"/>
              <a:t> It keeps the </a:t>
            </a:r>
            <a:r>
              <a:rPr lang="en-GB" b="1" dirty="0"/>
              <a:t>mouth moist and supports healthy teeth.</a:t>
            </a:r>
          </a:p>
          <a:p>
            <a:pPr>
              <a:buFont typeface="Wingdings" panose="05000000000000000000" pitchFamily="2" charset="2"/>
              <a:buChar char="§"/>
            </a:pPr>
            <a:r>
              <a:rPr lang="en-GB" b="1" dirty="0"/>
              <a:t> Salivary glands </a:t>
            </a:r>
            <a:r>
              <a:rPr lang="en-GB" dirty="0"/>
              <a:t>release their </a:t>
            </a:r>
            <a:r>
              <a:rPr lang="en-GB" b="1" dirty="0"/>
              <a:t>secretions into ducts </a:t>
            </a:r>
            <a:r>
              <a:rPr lang="en-GB" dirty="0"/>
              <a:t>that </a:t>
            </a:r>
            <a:r>
              <a:rPr lang="en-GB" b="1" dirty="0"/>
              <a:t>lead to the mouth. </a:t>
            </a:r>
          </a:p>
          <a:p>
            <a:pPr>
              <a:buFont typeface="Wingdings" panose="05000000000000000000" pitchFamily="2" charset="2"/>
              <a:buChar char="§"/>
            </a:pPr>
            <a:r>
              <a:rPr lang="en-GB" dirty="0"/>
              <a:t> There are </a:t>
            </a:r>
            <a:r>
              <a:rPr lang="en-GB" b="1" dirty="0"/>
              <a:t>three main pairs: </a:t>
            </a:r>
          </a:p>
          <a:p>
            <a:pPr marL="544068" lvl="1" indent="-342900">
              <a:buFont typeface="+mj-lt"/>
              <a:buAutoNum type="arabicParenR"/>
            </a:pPr>
            <a:r>
              <a:rPr lang="en-GB" b="1" dirty="0"/>
              <a:t>Parotid Glands</a:t>
            </a:r>
          </a:p>
          <a:p>
            <a:pPr marL="544068" lvl="1" indent="-342900">
              <a:buFont typeface="+mj-lt"/>
              <a:buAutoNum type="arabicParenR"/>
            </a:pPr>
            <a:r>
              <a:rPr lang="en-GB" b="1" dirty="0"/>
              <a:t>Submandibular Glands </a:t>
            </a:r>
          </a:p>
          <a:p>
            <a:pPr marL="544068" lvl="1" indent="-342900">
              <a:buFont typeface="+mj-lt"/>
              <a:buAutoNum type="arabicParenR"/>
            </a:pPr>
            <a:r>
              <a:rPr lang="en-GB" b="1" dirty="0"/>
              <a:t>Sublingual </a:t>
            </a:r>
            <a:r>
              <a:rPr lang="en-GB" b="1" dirty="0" smtClean="0"/>
              <a:t>Glands</a:t>
            </a:r>
            <a:endParaRPr lang="en-GB" b="1" dirty="0"/>
          </a:p>
        </p:txBody>
      </p:sp>
      <p:pic>
        <p:nvPicPr>
          <p:cNvPr id="4" name="Picture 3"/>
          <p:cNvPicPr>
            <a:picLocks noChangeAspect="1"/>
          </p:cNvPicPr>
          <p:nvPr/>
        </p:nvPicPr>
        <p:blipFill>
          <a:blip r:embed="rId2"/>
          <a:stretch>
            <a:fillRect/>
          </a:stretch>
        </p:blipFill>
        <p:spPr>
          <a:xfrm>
            <a:off x="7583826" y="3478119"/>
            <a:ext cx="3995898" cy="2914135"/>
          </a:xfrm>
          <a:prstGeom prst="rect">
            <a:avLst/>
          </a:prstGeom>
        </p:spPr>
      </p:pic>
    </p:spTree>
    <p:extLst>
      <p:ext uri="{BB962C8B-B14F-4D97-AF65-F5344CB8AC3E}">
        <p14:creationId xmlns:p14="http://schemas.microsoft.com/office/powerpoint/2010/main" val="1633567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Functions</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b="1" dirty="0"/>
              <a:t>Chemical digestion of polysaccharides </a:t>
            </a:r>
          </a:p>
          <a:p>
            <a:pPr lvl="1">
              <a:buFont typeface="Wingdings" panose="05000000000000000000" pitchFamily="2" charset="2"/>
              <a:buChar char="§"/>
            </a:pPr>
            <a:r>
              <a:rPr lang="en-GB" dirty="0"/>
              <a:t>Saliva contains the </a:t>
            </a:r>
            <a:r>
              <a:rPr lang="en-GB" b="1" dirty="0"/>
              <a:t>enzyme amylase </a:t>
            </a:r>
            <a:r>
              <a:rPr lang="en-GB" dirty="0"/>
              <a:t>that begins the </a:t>
            </a:r>
            <a:r>
              <a:rPr lang="en-GB" b="1" dirty="0"/>
              <a:t>breakdown of complex sugars, including starches, reducing them to the disaccharide maltose. </a:t>
            </a:r>
          </a:p>
          <a:p>
            <a:pPr lvl="1">
              <a:buFont typeface="Wingdings" panose="05000000000000000000" pitchFamily="2" charset="2"/>
              <a:buChar char="§"/>
            </a:pPr>
            <a:r>
              <a:rPr lang="en-GB" dirty="0"/>
              <a:t>The optimum pH for the action of </a:t>
            </a:r>
            <a:r>
              <a:rPr lang="en-GB" b="1" dirty="0"/>
              <a:t>salivary amylase </a:t>
            </a:r>
            <a:r>
              <a:rPr lang="en-GB" dirty="0"/>
              <a:t>is </a:t>
            </a:r>
            <a:r>
              <a:rPr lang="en-GB" b="1" dirty="0"/>
              <a:t>6.8 (slightly acid). </a:t>
            </a:r>
          </a:p>
          <a:p>
            <a:pPr lvl="1">
              <a:buFont typeface="Wingdings" panose="05000000000000000000" pitchFamily="2" charset="2"/>
              <a:buChar char="§"/>
            </a:pPr>
            <a:r>
              <a:rPr lang="en-GB" b="1" dirty="0"/>
              <a:t>Enzyme action continues during swallowing </a:t>
            </a:r>
            <a:r>
              <a:rPr lang="en-GB" dirty="0"/>
              <a:t>until </a:t>
            </a:r>
            <a:r>
              <a:rPr lang="en-GB" b="1" dirty="0"/>
              <a:t>terminated by the strongly acidic pH (1.5 to 1.8) of the gastric juices, </a:t>
            </a:r>
            <a:r>
              <a:rPr lang="en-GB" dirty="0"/>
              <a:t>which </a:t>
            </a:r>
            <a:r>
              <a:rPr lang="en-GB" b="1" dirty="0"/>
              <a:t>degrades the amylase. </a:t>
            </a:r>
          </a:p>
          <a:p>
            <a:pPr>
              <a:buFont typeface="Wingdings" panose="05000000000000000000" pitchFamily="2" charset="2"/>
              <a:buChar char="§"/>
            </a:pPr>
            <a:r>
              <a:rPr lang="en-GB" b="1" dirty="0"/>
              <a:t> Lubrication of food </a:t>
            </a:r>
          </a:p>
          <a:p>
            <a:pPr lvl="1">
              <a:buFont typeface="Wingdings" panose="05000000000000000000" pitchFamily="2" charset="2"/>
              <a:buChar char="§"/>
            </a:pPr>
            <a:r>
              <a:rPr lang="en-GB" dirty="0"/>
              <a:t>The </a:t>
            </a:r>
            <a:r>
              <a:rPr lang="en-GB" b="1" dirty="0"/>
              <a:t>high water content </a:t>
            </a:r>
            <a:r>
              <a:rPr lang="en-GB" dirty="0"/>
              <a:t>means that </a:t>
            </a:r>
            <a:r>
              <a:rPr lang="en-GB" b="1" dirty="0"/>
              <a:t>dry food entering the mouth is moistened and lubricated by saliva </a:t>
            </a:r>
            <a:r>
              <a:rPr lang="en-GB" dirty="0"/>
              <a:t>before it can be made into a bolus ready for swallowing. </a:t>
            </a:r>
            <a:endParaRPr lang="en-GB" dirty="0" smtClean="0"/>
          </a:p>
        </p:txBody>
      </p:sp>
    </p:spTree>
    <p:extLst>
      <p:ext uri="{BB962C8B-B14F-4D97-AF65-F5344CB8AC3E}">
        <p14:creationId xmlns:p14="http://schemas.microsoft.com/office/powerpoint/2010/main" val="4052997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
            </a:pPr>
            <a:r>
              <a:rPr lang="en-GB" b="1" dirty="0"/>
              <a:t> Cleaning and lubricating the mouth </a:t>
            </a:r>
          </a:p>
          <a:p>
            <a:pPr lvl="1">
              <a:buFont typeface="Wingdings" panose="05000000000000000000" pitchFamily="2" charset="2"/>
              <a:buChar char="§"/>
            </a:pPr>
            <a:r>
              <a:rPr lang="en-GB" dirty="0"/>
              <a:t>An adequate flow of saliva is necessary to </a:t>
            </a:r>
            <a:r>
              <a:rPr lang="en-GB" b="1" dirty="0"/>
              <a:t>clean the mouth, and to keep it soft, moist and pliable. </a:t>
            </a:r>
          </a:p>
          <a:p>
            <a:pPr lvl="1">
              <a:buFont typeface="Wingdings" panose="05000000000000000000" pitchFamily="2" charset="2"/>
              <a:buChar char="§"/>
            </a:pPr>
            <a:r>
              <a:rPr lang="en-GB" dirty="0"/>
              <a:t>It helps to </a:t>
            </a:r>
            <a:r>
              <a:rPr lang="en-GB" b="1" dirty="0"/>
              <a:t>prevent damage to the mucous membrane by rough or abrasive food. </a:t>
            </a:r>
          </a:p>
          <a:p>
            <a:pPr>
              <a:buFont typeface="Wingdings" panose="05000000000000000000" pitchFamily="2" charset="2"/>
              <a:buChar char="§"/>
            </a:pPr>
            <a:r>
              <a:rPr lang="en-GB" b="1" dirty="0"/>
              <a:t> Non-specific defence </a:t>
            </a:r>
          </a:p>
          <a:p>
            <a:pPr lvl="1">
              <a:buFont typeface="Wingdings" panose="05000000000000000000" pitchFamily="2" charset="2"/>
              <a:buChar char="§"/>
            </a:pPr>
            <a:r>
              <a:rPr lang="en-GB" b="1" dirty="0"/>
              <a:t>Lysozyme, immunoglobulins and clotting factors </a:t>
            </a:r>
            <a:r>
              <a:rPr lang="en-GB" dirty="0"/>
              <a:t>present in saliva combat invading microbes. </a:t>
            </a:r>
          </a:p>
          <a:p>
            <a:pPr>
              <a:buFont typeface="Wingdings" panose="05000000000000000000" pitchFamily="2" charset="2"/>
              <a:buChar char="§"/>
            </a:pPr>
            <a:r>
              <a:rPr lang="en-GB" b="1" dirty="0"/>
              <a:t> Taste </a:t>
            </a:r>
          </a:p>
          <a:p>
            <a:pPr lvl="1">
              <a:buFont typeface="Wingdings" panose="05000000000000000000" pitchFamily="2" charset="2"/>
              <a:buChar char="§"/>
            </a:pPr>
            <a:r>
              <a:rPr lang="en-GB" dirty="0"/>
              <a:t>The </a:t>
            </a:r>
            <a:r>
              <a:rPr lang="en-GB" b="1" dirty="0"/>
              <a:t>taste buds are stimulated only by chemical substances in solution </a:t>
            </a:r>
            <a:r>
              <a:rPr lang="en-GB" dirty="0"/>
              <a:t>and therefore </a:t>
            </a:r>
            <a:r>
              <a:rPr lang="en-GB" b="1" dirty="0"/>
              <a:t>dry foods only stimulate the sense of taste after thorough mixing with saliva. </a:t>
            </a:r>
          </a:p>
          <a:p>
            <a:pPr lvl="1">
              <a:buFont typeface="Wingdings" panose="05000000000000000000" pitchFamily="2" charset="2"/>
              <a:buChar char="§"/>
            </a:pPr>
            <a:r>
              <a:rPr lang="en-GB" dirty="0"/>
              <a:t>The </a:t>
            </a:r>
            <a:r>
              <a:rPr lang="en-GB" b="1" dirty="0"/>
              <a:t>senses of taste and smell are closely linked </a:t>
            </a:r>
            <a:r>
              <a:rPr lang="en-GB" dirty="0"/>
              <a:t>and </a:t>
            </a:r>
            <a:r>
              <a:rPr lang="en-GB" b="1" dirty="0"/>
              <a:t>involved in the enjoyment of food</a:t>
            </a:r>
            <a:r>
              <a:rPr lang="en-GB" b="1" dirty="0" smtClean="0"/>
              <a:t>.</a:t>
            </a:r>
            <a:endParaRPr lang="en-GB" b="1" dirty="0"/>
          </a:p>
        </p:txBody>
      </p:sp>
    </p:spTree>
    <p:extLst>
      <p:ext uri="{BB962C8B-B14F-4D97-AF65-F5344CB8AC3E}">
        <p14:creationId xmlns:p14="http://schemas.microsoft.com/office/powerpoint/2010/main" val="1404947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Pharynx</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a:t> The pharynx is </a:t>
            </a:r>
            <a:r>
              <a:rPr lang="en-GB" b="1" dirty="0"/>
              <a:t>hollow tube inside the neck </a:t>
            </a:r>
            <a:r>
              <a:rPr lang="en-GB" dirty="0"/>
              <a:t>that </a:t>
            </a:r>
            <a:r>
              <a:rPr lang="en-GB" b="1" dirty="0"/>
              <a:t>starts behind the nose and ends at the top of the trachea (windpipe) and oesophagus.</a:t>
            </a:r>
          </a:p>
          <a:p>
            <a:pPr>
              <a:buFont typeface="Wingdings" panose="05000000000000000000" pitchFamily="2" charset="2"/>
              <a:buChar char="§"/>
            </a:pPr>
            <a:r>
              <a:rPr lang="en-GB" dirty="0"/>
              <a:t> It is divided into </a:t>
            </a:r>
            <a:r>
              <a:rPr lang="en-GB" b="1" dirty="0"/>
              <a:t>three parts;</a:t>
            </a:r>
          </a:p>
          <a:p>
            <a:pPr lvl="1">
              <a:buFont typeface="Wingdings" panose="05000000000000000000" pitchFamily="2" charset="2"/>
              <a:buChar char="§"/>
            </a:pPr>
            <a:r>
              <a:rPr lang="en-GB" b="1" dirty="0"/>
              <a:t>Nasopharynx</a:t>
            </a:r>
          </a:p>
          <a:p>
            <a:pPr lvl="1">
              <a:buFont typeface="Wingdings" panose="05000000000000000000" pitchFamily="2" charset="2"/>
              <a:buChar char="§"/>
            </a:pPr>
            <a:r>
              <a:rPr lang="en-GB" b="1" dirty="0"/>
              <a:t>Oropharynx </a:t>
            </a:r>
          </a:p>
          <a:p>
            <a:pPr lvl="1">
              <a:buFont typeface="Wingdings" panose="05000000000000000000" pitchFamily="2" charset="2"/>
              <a:buChar char="§"/>
            </a:pPr>
            <a:r>
              <a:rPr lang="en-GB" b="1" dirty="0"/>
              <a:t>Laryngopharynx </a:t>
            </a:r>
          </a:p>
          <a:p>
            <a:pPr>
              <a:buFont typeface="Wingdings" panose="05000000000000000000" pitchFamily="2" charset="2"/>
              <a:buChar char="§"/>
            </a:pPr>
            <a:r>
              <a:rPr lang="en-GB" dirty="0"/>
              <a:t> The </a:t>
            </a:r>
            <a:r>
              <a:rPr lang="en-GB" b="1" dirty="0"/>
              <a:t>oropharynx and laryngopharynx </a:t>
            </a:r>
            <a:r>
              <a:rPr lang="en-GB" dirty="0"/>
              <a:t>are </a:t>
            </a:r>
            <a:r>
              <a:rPr lang="en-GB" b="1" dirty="0"/>
              <a:t>passages common to both the respiratory and the digestive systems. </a:t>
            </a:r>
          </a:p>
          <a:p>
            <a:pPr>
              <a:buFont typeface="Wingdings" panose="05000000000000000000" pitchFamily="2" charset="2"/>
              <a:buChar char="§"/>
            </a:pPr>
            <a:r>
              <a:rPr lang="en-GB" b="1" dirty="0"/>
              <a:t> </a:t>
            </a:r>
            <a:r>
              <a:rPr lang="en-GB" dirty="0"/>
              <a:t>Food passes from the oral cavity into the pharynx then to the oesophagus below, with which it is continuous. </a:t>
            </a:r>
          </a:p>
        </p:txBody>
      </p:sp>
    </p:spTree>
    <p:extLst>
      <p:ext uri="{BB962C8B-B14F-4D97-AF65-F5344CB8AC3E}">
        <p14:creationId xmlns:p14="http://schemas.microsoft.com/office/powerpoint/2010/main" val="30522728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
            </a:pPr>
            <a:r>
              <a:rPr lang="en-GB" dirty="0"/>
              <a:t> The walls of the pharynx consist of </a:t>
            </a:r>
            <a:r>
              <a:rPr lang="en-GB" b="1" dirty="0"/>
              <a:t>three layers of tissue. </a:t>
            </a:r>
          </a:p>
          <a:p>
            <a:pPr>
              <a:buFont typeface="Wingdings" panose="05000000000000000000" pitchFamily="2" charset="2"/>
              <a:buChar char="§"/>
            </a:pPr>
            <a:r>
              <a:rPr lang="en-GB" b="1" dirty="0">
                <a:solidFill>
                  <a:prstClr val="black">
                    <a:lumMod val="75000"/>
                    <a:lumOff val="25000"/>
                  </a:prstClr>
                </a:solidFill>
              </a:rPr>
              <a:t> Inner Layer - </a:t>
            </a:r>
            <a:r>
              <a:rPr lang="en-GB" b="1" dirty="0"/>
              <a:t>(mucosa) </a:t>
            </a:r>
            <a:endParaRPr lang="en-GB" b="1" dirty="0">
              <a:solidFill>
                <a:prstClr val="black">
                  <a:lumMod val="75000"/>
                  <a:lumOff val="25000"/>
                </a:prstClr>
              </a:solidFill>
            </a:endParaRPr>
          </a:p>
          <a:p>
            <a:pPr lvl="1">
              <a:buFont typeface="Wingdings" panose="05000000000000000000" pitchFamily="2" charset="2"/>
              <a:buChar char="§"/>
            </a:pPr>
            <a:r>
              <a:rPr lang="en-GB" dirty="0"/>
              <a:t>Provide lining of the mouth - </a:t>
            </a:r>
            <a:r>
              <a:rPr lang="en-GB" b="1" dirty="0"/>
              <a:t>stratified squamous epithelium</a:t>
            </a:r>
            <a:endParaRPr lang="en-GB" b="1" dirty="0">
              <a:solidFill>
                <a:prstClr val="black">
                  <a:lumMod val="75000"/>
                  <a:lumOff val="25000"/>
                </a:prstClr>
              </a:solidFill>
            </a:endParaRPr>
          </a:p>
          <a:p>
            <a:pPr lvl="1">
              <a:buFont typeface="Wingdings" panose="05000000000000000000" pitchFamily="2" charset="2"/>
              <a:buChar char="§"/>
            </a:pPr>
            <a:r>
              <a:rPr lang="en-GB" dirty="0">
                <a:solidFill>
                  <a:prstClr val="black">
                    <a:lumMod val="75000"/>
                    <a:lumOff val="25000"/>
                  </a:prstClr>
                </a:solidFill>
              </a:rPr>
              <a:t>Stratified epithelial tissue provides a lining well </a:t>
            </a:r>
            <a:r>
              <a:rPr lang="en-GB" b="1" dirty="0">
                <a:solidFill>
                  <a:prstClr val="black">
                    <a:lumMod val="75000"/>
                    <a:lumOff val="25000"/>
                  </a:prstClr>
                </a:solidFill>
              </a:rPr>
              <a:t>suited to the wear and tear of swallowing. </a:t>
            </a:r>
          </a:p>
          <a:p>
            <a:pPr lvl="0">
              <a:buFont typeface="Wingdings" panose="05000000000000000000" pitchFamily="2" charset="2"/>
              <a:buChar char="§"/>
            </a:pPr>
            <a:r>
              <a:rPr lang="en-GB" dirty="0">
                <a:solidFill>
                  <a:prstClr val="black">
                    <a:lumMod val="75000"/>
                    <a:lumOff val="25000"/>
                  </a:prstClr>
                </a:solidFill>
              </a:rPr>
              <a:t> </a:t>
            </a:r>
            <a:r>
              <a:rPr lang="en-GB" b="1" dirty="0">
                <a:solidFill>
                  <a:prstClr val="black">
                    <a:lumMod val="75000"/>
                    <a:lumOff val="25000"/>
                  </a:prstClr>
                </a:solidFill>
              </a:rPr>
              <a:t>Middle layer </a:t>
            </a:r>
          </a:p>
          <a:p>
            <a:pPr lvl="1">
              <a:buFont typeface="Wingdings" panose="05000000000000000000" pitchFamily="2" charset="2"/>
              <a:buChar char="§"/>
            </a:pPr>
            <a:r>
              <a:rPr lang="en-GB" dirty="0">
                <a:solidFill>
                  <a:prstClr val="black">
                    <a:lumMod val="75000"/>
                    <a:lumOff val="25000"/>
                  </a:prstClr>
                </a:solidFill>
              </a:rPr>
              <a:t>Made of </a:t>
            </a:r>
            <a:r>
              <a:rPr lang="en-GB" b="1" dirty="0">
                <a:solidFill>
                  <a:prstClr val="black">
                    <a:lumMod val="75000"/>
                    <a:lumOff val="25000"/>
                  </a:prstClr>
                </a:solidFill>
              </a:rPr>
              <a:t>connective tissue </a:t>
            </a:r>
          </a:p>
          <a:p>
            <a:pPr lvl="1">
              <a:buFont typeface="Wingdings" panose="05000000000000000000" pitchFamily="2" charset="2"/>
              <a:buChar char="§"/>
            </a:pPr>
            <a:r>
              <a:rPr lang="en-GB" dirty="0">
                <a:solidFill>
                  <a:prstClr val="black">
                    <a:lumMod val="75000"/>
                    <a:lumOff val="25000"/>
                  </a:prstClr>
                </a:solidFill>
              </a:rPr>
              <a:t>contains </a:t>
            </a:r>
            <a:r>
              <a:rPr lang="en-GB" b="1" dirty="0">
                <a:solidFill>
                  <a:prstClr val="black">
                    <a:lumMod val="75000"/>
                    <a:lumOff val="25000"/>
                  </a:prstClr>
                </a:solidFill>
              </a:rPr>
              <a:t>blood and lymph vessels and nerves</a:t>
            </a:r>
          </a:p>
          <a:p>
            <a:pPr>
              <a:buFont typeface="Wingdings" panose="05000000000000000000" pitchFamily="2" charset="2"/>
              <a:buChar char="§"/>
            </a:pPr>
            <a:r>
              <a:rPr lang="en-GB" b="1" dirty="0">
                <a:solidFill>
                  <a:prstClr val="black">
                    <a:lumMod val="75000"/>
                    <a:lumOff val="25000"/>
                  </a:prstClr>
                </a:solidFill>
              </a:rPr>
              <a:t> Outer Layer</a:t>
            </a:r>
          </a:p>
          <a:p>
            <a:pPr lvl="1">
              <a:buFont typeface="Wingdings" panose="05000000000000000000" pitchFamily="2" charset="2"/>
              <a:buChar char="§"/>
            </a:pPr>
            <a:r>
              <a:rPr lang="en-GB" dirty="0">
                <a:solidFill>
                  <a:prstClr val="black">
                    <a:lumMod val="75000"/>
                    <a:lumOff val="25000"/>
                  </a:prstClr>
                </a:solidFill>
              </a:rPr>
              <a:t>consists of </a:t>
            </a:r>
            <a:r>
              <a:rPr lang="en-GB" b="1" dirty="0">
                <a:solidFill>
                  <a:prstClr val="black">
                    <a:lumMod val="75000"/>
                    <a:lumOff val="25000"/>
                  </a:prstClr>
                </a:solidFill>
              </a:rPr>
              <a:t>involuntary muscles </a:t>
            </a:r>
            <a:r>
              <a:rPr lang="en-GB" dirty="0">
                <a:solidFill>
                  <a:prstClr val="black">
                    <a:lumMod val="75000"/>
                    <a:lumOff val="25000"/>
                  </a:prstClr>
                </a:solidFill>
              </a:rPr>
              <a:t>- </a:t>
            </a:r>
            <a:r>
              <a:rPr lang="en-GB" b="1" dirty="0">
                <a:solidFill>
                  <a:prstClr val="black">
                    <a:lumMod val="75000"/>
                    <a:lumOff val="25000"/>
                  </a:prstClr>
                </a:solidFill>
              </a:rPr>
              <a:t>involved in swallowing</a:t>
            </a:r>
          </a:p>
          <a:p>
            <a:pPr lvl="0">
              <a:buFont typeface="Wingdings" panose="05000000000000000000" pitchFamily="2" charset="2"/>
              <a:buChar char="§"/>
            </a:pPr>
            <a:r>
              <a:rPr lang="en-GB" dirty="0">
                <a:solidFill>
                  <a:prstClr val="black">
                    <a:lumMod val="75000"/>
                    <a:lumOff val="25000"/>
                  </a:prstClr>
                </a:solidFill>
              </a:rPr>
              <a:t> </a:t>
            </a:r>
            <a:r>
              <a:rPr lang="en-GB" b="1" dirty="0">
                <a:solidFill>
                  <a:prstClr val="black">
                    <a:lumMod val="75000"/>
                    <a:lumOff val="25000"/>
                  </a:prstClr>
                </a:solidFill>
              </a:rPr>
              <a:t>When food reaches the pharynx swallowing is no longer under voluntary control. </a:t>
            </a:r>
            <a:endParaRPr lang="en-GB" dirty="0"/>
          </a:p>
        </p:txBody>
      </p:sp>
    </p:spTree>
    <p:extLst>
      <p:ext uri="{BB962C8B-B14F-4D97-AF65-F5344CB8AC3E}">
        <p14:creationId xmlns:p14="http://schemas.microsoft.com/office/powerpoint/2010/main" val="1307735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159749" y="461970"/>
            <a:ext cx="6311732" cy="5924915"/>
          </a:xfrm>
          <a:prstGeom prst="rect">
            <a:avLst/>
          </a:prstGeom>
        </p:spPr>
      </p:pic>
    </p:spTree>
    <p:extLst>
      <p:ext uri="{BB962C8B-B14F-4D97-AF65-F5344CB8AC3E}">
        <p14:creationId xmlns:p14="http://schemas.microsoft.com/office/powerpoint/2010/main" val="25064695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751462" y="520134"/>
            <a:ext cx="5720457" cy="5808588"/>
          </a:xfrm>
          <a:prstGeom prst="rect">
            <a:avLst/>
          </a:prstGeom>
        </p:spPr>
      </p:pic>
    </p:spTree>
    <p:extLst>
      <p:ext uri="{BB962C8B-B14F-4D97-AF65-F5344CB8AC3E}">
        <p14:creationId xmlns:p14="http://schemas.microsoft.com/office/powerpoint/2010/main" val="3955106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Oesophagus</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a:t> The oesophagus is </a:t>
            </a:r>
            <a:r>
              <a:rPr lang="en-GB" b="1" dirty="0"/>
              <a:t>a hollow, muscular tube that carries food and liquid from throat to the stomach.</a:t>
            </a:r>
          </a:p>
          <a:p>
            <a:pPr>
              <a:buFont typeface="Wingdings" panose="05000000000000000000" pitchFamily="2" charset="2"/>
              <a:buChar char="§"/>
            </a:pPr>
            <a:r>
              <a:rPr lang="en-GB" dirty="0"/>
              <a:t> Also called: </a:t>
            </a:r>
            <a:r>
              <a:rPr lang="en-GB" b="1" dirty="0"/>
              <a:t>Food pipe or gullet</a:t>
            </a:r>
          </a:p>
          <a:p>
            <a:pPr>
              <a:buFont typeface="Wingdings" panose="05000000000000000000" pitchFamily="2" charset="2"/>
              <a:buChar char="§"/>
            </a:pPr>
            <a:r>
              <a:rPr lang="en-GB" dirty="0"/>
              <a:t> It is </a:t>
            </a:r>
            <a:r>
              <a:rPr lang="en-GB" b="1" dirty="0"/>
              <a:t>about 25 cm (10 inch) long </a:t>
            </a:r>
            <a:r>
              <a:rPr lang="en-GB" dirty="0"/>
              <a:t>and </a:t>
            </a:r>
            <a:r>
              <a:rPr lang="en-GB" b="1" dirty="0"/>
              <a:t>about 2 cm in diameter. </a:t>
            </a:r>
          </a:p>
          <a:p>
            <a:pPr>
              <a:buFont typeface="Wingdings" panose="05000000000000000000" pitchFamily="2" charset="2"/>
              <a:buChar char="§"/>
            </a:pPr>
            <a:r>
              <a:rPr lang="en-GB" dirty="0"/>
              <a:t> It </a:t>
            </a:r>
            <a:r>
              <a:rPr lang="en-GB" b="1" dirty="0"/>
              <a:t>begins at the back of the mouth</a:t>
            </a:r>
            <a:r>
              <a:rPr lang="en-GB" dirty="0"/>
              <a:t>, passing downward </a:t>
            </a:r>
            <a:r>
              <a:rPr lang="en-GB" b="1" dirty="0"/>
              <a:t>through the rear part of the mediastinum</a:t>
            </a:r>
            <a:r>
              <a:rPr lang="en-GB" dirty="0"/>
              <a:t>, through the diaphragm, and </a:t>
            </a:r>
            <a:r>
              <a:rPr lang="en-GB" b="1" dirty="0"/>
              <a:t>into the stomach. </a:t>
            </a:r>
          </a:p>
          <a:p>
            <a:pPr>
              <a:buFont typeface="Wingdings" panose="05000000000000000000" pitchFamily="2" charset="2"/>
              <a:buChar char="§"/>
            </a:pPr>
            <a:r>
              <a:rPr lang="en-GB" b="1" dirty="0"/>
              <a:t> Location:</a:t>
            </a:r>
          </a:p>
          <a:p>
            <a:pPr lvl="1">
              <a:buFont typeface="Wingdings" panose="05000000000000000000" pitchFamily="2" charset="2"/>
              <a:buChar char="§"/>
            </a:pPr>
            <a:r>
              <a:rPr lang="en-GB" dirty="0"/>
              <a:t>It lies in the </a:t>
            </a:r>
            <a:r>
              <a:rPr lang="en-GB" b="1" dirty="0"/>
              <a:t>median plane in the thorax</a:t>
            </a:r>
            <a:r>
              <a:rPr lang="en-GB" dirty="0"/>
              <a:t> </a:t>
            </a:r>
          </a:p>
          <a:p>
            <a:pPr lvl="1">
              <a:buFont typeface="Wingdings" panose="05000000000000000000" pitchFamily="2" charset="2"/>
              <a:buChar char="§"/>
            </a:pPr>
            <a:r>
              <a:rPr lang="en-GB" dirty="0"/>
              <a:t>in front of the </a:t>
            </a:r>
            <a:r>
              <a:rPr lang="en-GB" b="1" dirty="0"/>
              <a:t>vertebral column </a:t>
            </a:r>
          </a:p>
          <a:p>
            <a:pPr lvl="1">
              <a:buFont typeface="Wingdings" panose="05000000000000000000" pitchFamily="2" charset="2"/>
              <a:buChar char="§"/>
            </a:pPr>
            <a:r>
              <a:rPr lang="en-GB" dirty="0"/>
              <a:t>behind the </a:t>
            </a:r>
            <a:r>
              <a:rPr lang="en-GB" b="1" dirty="0"/>
              <a:t>trachea and the heart</a:t>
            </a:r>
          </a:p>
          <a:p>
            <a:pPr lvl="1">
              <a:buFont typeface="Wingdings" panose="05000000000000000000" pitchFamily="2" charset="2"/>
              <a:buChar char="§"/>
            </a:pPr>
            <a:r>
              <a:rPr lang="en-GB" dirty="0"/>
              <a:t>It is </a:t>
            </a:r>
            <a:r>
              <a:rPr lang="en-GB" b="1" dirty="0"/>
              <a:t>continuous with the pharynx above </a:t>
            </a:r>
            <a:r>
              <a:rPr lang="en-GB" dirty="0"/>
              <a:t>and </a:t>
            </a:r>
            <a:r>
              <a:rPr lang="en-GB" b="1" dirty="0"/>
              <a:t>just below the diaphragm it joins the stomach. </a:t>
            </a:r>
          </a:p>
        </p:txBody>
      </p:sp>
    </p:spTree>
    <p:extLst>
      <p:ext uri="{BB962C8B-B14F-4D97-AF65-F5344CB8AC3E}">
        <p14:creationId xmlns:p14="http://schemas.microsoft.com/office/powerpoint/2010/main" val="29248377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
            </a:pPr>
            <a:r>
              <a:rPr lang="en-GB" dirty="0"/>
              <a:t> The oesophagus is </a:t>
            </a:r>
            <a:r>
              <a:rPr lang="en-GB" b="1" dirty="0"/>
              <a:t>one of the upper parts of the digestive system. </a:t>
            </a:r>
          </a:p>
          <a:p>
            <a:pPr>
              <a:buFont typeface="Wingdings" panose="05000000000000000000" pitchFamily="2" charset="2"/>
              <a:buChar char="§"/>
            </a:pPr>
            <a:r>
              <a:rPr lang="en-GB" dirty="0"/>
              <a:t> The oesophagus starts around the </a:t>
            </a:r>
            <a:r>
              <a:rPr lang="en-GB" b="1" dirty="0"/>
              <a:t>level C-6 behind the cricoid cartilage of the trachea, </a:t>
            </a:r>
            <a:r>
              <a:rPr lang="en-GB" dirty="0"/>
              <a:t>enters the diaphragm at </a:t>
            </a:r>
            <a:r>
              <a:rPr lang="en-GB" b="1" dirty="0"/>
              <a:t>about the level of T-10, and ends at the cardia of the stomach, at the level of T-11.</a:t>
            </a:r>
          </a:p>
          <a:p>
            <a:pPr>
              <a:buFont typeface="Wingdings" panose="05000000000000000000" pitchFamily="2" charset="2"/>
              <a:buChar char="§"/>
            </a:pPr>
            <a:r>
              <a:rPr lang="en-GB" b="1" dirty="0"/>
              <a:t> </a:t>
            </a:r>
            <a:r>
              <a:rPr lang="en-GB" dirty="0"/>
              <a:t>The wall of the oesophagus </a:t>
            </a:r>
            <a:r>
              <a:rPr lang="en-GB" dirty="0" smtClean="0"/>
              <a:t>consists </a:t>
            </a:r>
            <a:r>
              <a:rPr lang="en-GB" dirty="0"/>
              <a:t>of;</a:t>
            </a:r>
          </a:p>
          <a:p>
            <a:pPr lvl="1">
              <a:buFont typeface="Wingdings" panose="05000000000000000000" pitchFamily="2" charset="2"/>
              <a:buChar char="§"/>
            </a:pPr>
            <a:r>
              <a:rPr lang="en-GB" b="1" dirty="0"/>
              <a:t>Outer layer of connective tissue</a:t>
            </a:r>
          </a:p>
          <a:p>
            <a:pPr lvl="1">
              <a:buFont typeface="Wingdings" panose="05000000000000000000" pitchFamily="2" charset="2"/>
              <a:buChar char="§"/>
            </a:pPr>
            <a:r>
              <a:rPr lang="en-GB" b="1" dirty="0"/>
              <a:t>Muscular </a:t>
            </a:r>
            <a:r>
              <a:rPr lang="en-GB" b="1" dirty="0" smtClean="0"/>
              <a:t>layer</a:t>
            </a:r>
          </a:p>
          <a:p>
            <a:pPr lvl="1">
              <a:buFont typeface="Wingdings" panose="05000000000000000000" pitchFamily="2" charset="2"/>
              <a:buChar char="§"/>
            </a:pPr>
            <a:r>
              <a:rPr lang="en-GB" b="1" dirty="0" smtClean="0"/>
              <a:t>Submucosa </a:t>
            </a:r>
            <a:r>
              <a:rPr lang="en-GB" b="1" dirty="0"/>
              <a:t>(connective tissue</a:t>
            </a:r>
            <a:r>
              <a:rPr lang="en-GB" b="1" dirty="0" smtClean="0"/>
              <a:t>)</a:t>
            </a:r>
          </a:p>
          <a:p>
            <a:pPr lvl="1">
              <a:buFont typeface="Wingdings" panose="05000000000000000000" pitchFamily="2" charset="2"/>
              <a:buChar char="§"/>
            </a:pPr>
            <a:r>
              <a:rPr lang="en-GB" b="1" dirty="0" smtClean="0"/>
              <a:t>Mucosa</a:t>
            </a:r>
            <a:endParaRPr lang="en-GB" b="1" dirty="0"/>
          </a:p>
        </p:txBody>
      </p:sp>
      <p:pic>
        <p:nvPicPr>
          <p:cNvPr id="4" name="Picture 3"/>
          <p:cNvPicPr>
            <a:picLocks noChangeAspect="1"/>
          </p:cNvPicPr>
          <p:nvPr/>
        </p:nvPicPr>
        <p:blipFill>
          <a:blip r:embed="rId2"/>
          <a:stretch>
            <a:fillRect/>
          </a:stretch>
        </p:blipFill>
        <p:spPr>
          <a:xfrm>
            <a:off x="68366" y="1116892"/>
            <a:ext cx="3084843" cy="4615072"/>
          </a:xfrm>
          <a:prstGeom prst="rect">
            <a:avLst/>
          </a:prstGeom>
        </p:spPr>
      </p:pic>
      <p:pic>
        <p:nvPicPr>
          <p:cNvPr id="6" name="Picture 5"/>
          <p:cNvPicPr>
            <a:picLocks noChangeAspect="1"/>
          </p:cNvPicPr>
          <p:nvPr/>
        </p:nvPicPr>
        <p:blipFill>
          <a:blip r:embed="rId3"/>
          <a:stretch>
            <a:fillRect/>
          </a:stretch>
        </p:blipFill>
        <p:spPr>
          <a:xfrm>
            <a:off x="7904745" y="4272897"/>
            <a:ext cx="3872650" cy="2445406"/>
          </a:xfrm>
          <a:prstGeom prst="rect">
            <a:avLst/>
          </a:prstGeom>
        </p:spPr>
      </p:pic>
    </p:spTree>
    <p:extLst>
      <p:ext uri="{BB962C8B-B14F-4D97-AF65-F5344CB8AC3E}">
        <p14:creationId xmlns:p14="http://schemas.microsoft.com/office/powerpoint/2010/main" val="3911175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Font typeface="Wingdings" panose="05000000000000000000" pitchFamily="2" charset="2"/>
              <a:buChar char="§"/>
            </a:pPr>
            <a:r>
              <a:rPr lang="en-GB" b="1" dirty="0">
                <a:solidFill>
                  <a:prstClr val="black">
                    <a:lumMod val="75000"/>
                    <a:lumOff val="25000"/>
                  </a:prstClr>
                </a:solidFill>
              </a:rPr>
              <a:t> Sphincters:</a:t>
            </a:r>
          </a:p>
          <a:p>
            <a:pPr lvl="1">
              <a:buFont typeface="Wingdings" panose="05000000000000000000" pitchFamily="2" charset="2"/>
              <a:buChar char="§"/>
            </a:pPr>
            <a:r>
              <a:rPr lang="en-GB" dirty="0">
                <a:solidFill>
                  <a:prstClr val="black">
                    <a:lumMod val="75000"/>
                    <a:lumOff val="25000"/>
                  </a:prstClr>
                </a:solidFill>
              </a:rPr>
              <a:t>The </a:t>
            </a:r>
            <a:r>
              <a:rPr lang="en-GB" b="1" dirty="0">
                <a:solidFill>
                  <a:prstClr val="black">
                    <a:lumMod val="75000"/>
                    <a:lumOff val="25000"/>
                  </a:prstClr>
                </a:solidFill>
              </a:rPr>
              <a:t>upper and lower ends of the oesophagus </a:t>
            </a:r>
            <a:r>
              <a:rPr lang="en-GB" dirty="0">
                <a:solidFill>
                  <a:prstClr val="black">
                    <a:lumMod val="75000"/>
                    <a:lumOff val="25000"/>
                  </a:prstClr>
                </a:solidFill>
              </a:rPr>
              <a:t>are closed by sphincters. </a:t>
            </a:r>
          </a:p>
          <a:p>
            <a:pPr marL="544068" lvl="1" indent="-342900">
              <a:buFont typeface="Wingdings" panose="05000000000000000000" pitchFamily="2" charset="2"/>
              <a:buChar char="§"/>
            </a:pPr>
            <a:r>
              <a:rPr lang="en-GB" sz="2000" b="1" dirty="0">
                <a:solidFill>
                  <a:prstClr val="black">
                    <a:lumMod val="75000"/>
                    <a:lumOff val="25000"/>
                  </a:prstClr>
                </a:solidFill>
              </a:rPr>
              <a:t>Upper oesophageal sphincter (cricopharyngeal) </a:t>
            </a:r>
          </a:p>
          <a:p>
            <a:pPr lvl="3">
              <a:buFont typeface="Wingdings" panose="05000000000000000000" pitchFamily="2" charset="2"/>
              <a:buChar char="§"/>
            </a:pPr>
            <a:r>
              <a:rPr lang="en-GB" sz="2000" dirty="0">
                <a:solidFill>
                  <a:prstClr val="black">
                    <a:lumMod val="75000"/>
                    <a:lumOff val="25000"/>
                  </a:prstClr>
                </a:solidFill>
              </a:rPr>
              <a:t>prevents air passing into the oesophagus during inspiration </a:t>
            </a:r>
          </a:p>
          <a:p>
            <a:pPr lvl="3">
              <a:buFont typeface="Wingdings" panose="05000000000000000000" pitchFamily="2" charset="2"/>
              <a:buChar char="§"/>
            </a:pPr>
            <a:r>
              <a:rPr lang="en-GB" sz="2000" dirty="0">
                <a:solidFill>
                  <a:prstClr val="black">
                    <a:lumMod val="75000"/>
                    <a:lumOff val="25000"/>
                  </a:prstClr>
                </a:solidFill>
              </a:rPr>
              <a:t>prevents the aspiration of oesophageal contents</a:t>
            </a:r>
          </a:p>
          <a:p>
            <a:pPr marL="544068" lvl="1" indent="-342900">
              <a:buFont typeface="Wingdings" panose="05000000000000000000" pitchFamily="2" charset="2"/>
              <a:buChar char="§"/>
            </a:pPr>
            <a:r>
              <a:rPr lang="en-GB" sz="2000" b="1" dirty="0">
                <a:solidFill>
                  <a:prstClr val="black">
                    <a:lumMod val="75000"/>
                    <a:lumOff val="25000"/>
                  </a:prstClr>
                </a:solidFill>
              </a:rPr>
              <a:t>The cardiac or lower oesophageal sphincter </a:t>
            </a:r>
          </a:p>
          <a:p>
            <a:pPr lvl="3">
              <a:buFont typeface="Wingdings" panose="05000000000000000000" pitchFamily="2" charset="2"/>
              <a:buChar char="§"/>
            </a:pPr>
            <a:r>
              <a:rPr lang="en-GB" sz="2000" dirty="0">
                <a:solidFill>
                  <a:prstClr val="black">
                    <a:lumMod val="75000"/>
                    <a:lumOff val="25000"/>
                  </a:prstClr>
                </a:solidFill>
              </a:rPr>
              <a:t>Physiological – (not anatomical) i.e. </a:t>
            </a:r>
            <a:r>
              <a:rPr lang="en-GB" sz="2000" b="1" dirty="0">
                <a:solidFill>
                  <a:prstClr val="black">
                    <a:lumMod val="75000"/>
                    <a:lumOff val="25000"/>
                  </a:prstClr>
                </a:solidFill>
              </a:rPr>
              <a:t>no thickening of the circular muscle</a:t>
            </a:r>
          </a:p>
          <a:p>
            <a:pPr lvl="3">
              <a:buFont typeface="Wingdings" panose="05000000000000000000" pitchFamily="2" charset="2"/>
              <a:buChar char="§"/>
            </a:pPr>
            <a:r>
              <a:rPr lang="en-GB" sz="2000" dirty="0">
                <a:solidFill>
                  <a:prstClr val="black">
                    <a:lumMod val="75000"/>
                    <a:lumOff val="25000"/>
                  </a:prstClr>
                </a:solidFill>
              </a:rPr>
              <a:t>prevents the reflux of acid gastric contents into the </a:t>
            </a:r>
            <a:r>
              <a:rPr lang="en-GB" sz="2000" dirty="0" smtClean="0">
                <a:solidFill>
                  <a:prstClr val="black">
                    <a:lumMod val="75000"/>
                    <a:lumOff val="25000"/>
                  </a:prstClr>
                </a:solidFill>
              </a:rPr>
              <a:t>oesophagus</a:t>
            </a:r>
            <a:endParaRPr lang="en-GB" sz="2000" dirty="0">
              <a:solidFill>
                <a:prstClr val="black">
                  <a:lumMod val="75000"/>
                  <a:lumOff val="25000"/>
                </a:prstClr>
              </a:solidFill>
            </a:endParaRPr>
          </a:p>
        </p:txBody>
      </p:sp>
      <p:pic>
        <p:nvPicPr>
          <p:cNvPr id="4" name="Picture 3"/>
          <p:cNvPicPr>
            <a:picLocks noChangeAspect="1"/>
          </p:cNvPicPr>
          <p:nvPr/>
        </p:nvPicPr>
        <p:blipFill>
          <a:blip r:embed="rId2"/>
          <a:stretch>
            <a:fillRect/>
          </a:stretch>
        </p:blipFill>
        <p:spPr>
          <a:xfrm>
            <a:off x="117726" y="1248655"/>
            <a:ext cx="3217810" cy="4351546"/>
          </a:xfrm>
          <a:prstGeom prst="rect">
            <a:avLst/>
          </a:prstGeom>
        </p:spPr>
      </p:pic>
    </p:spTree>
    <p:extLst>
      <p:ext uri="{BB962C8B-B14F-4D97-AF65-F5344CB8AC3E}">
        <p14:creationId xmlns:p14="http://schemas.microsoft.com/office/powerpoint/2010/main" val="827283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Stomach</a:t>
            </a:r>
            <a:endParaRPr lang="en-GB" dirty="0"/>
          </a:p>
        </p:txBody>
      </p:sp>
      <p:sp>
        <p:nvSpPr>
          <p:cNvPr id="3" name="Content Placeholder 2"/>
          <p:cNvSpPr>
            <a:spLocks noGrp="1"/>
          </p:cNvSpPr>
          <p:nvPr>
            <p:ph idx="1"/>
          </p:nvPr>
        </p:nvSpPr>
        <p:spPr>
          <a:xfrm>
            <a:off x="3486684" y="864108"/>
            <a:ext cx="8315058" cy="5120640"/>
          </a:xfrm>
        </p:spPr>
        <p:txBody>
          <a:bodyPr/>
          <a:lstStyle/>
          <a:p>
            <a:pPr>
              <a:buFont typeface="Wingdings" panose="05000000000000000000" pitchFamily="2" charset="2"/>
              <a:buChar char="§"/>
            </a:pPr>
            <a:r>
              <a:rPr lang="en-GB" dirty="0"/>
              <a:t> The stomach is a </a:t>
            </a:r>
            <a:r>
              <a:rPr lang="en-GB" b="1" dirty="0"/>
              <a:t>J-shaped dilated portion of the alimentary tract.</a:t>
            </a:r>
          </a:p>
          <a:p>
            <a:pPr>
              <a:buFont typeface="Wingdings" panose="05000000000000000000" pitchFamily="2" charset="2"/>
              <a:buChar char="§"/>
            </a:pPr>
            <a:r>
              <a:rPr lang="en-GB" b="1" dirty="0"/>
              <a:t> </a:t>
            </a:r>
            <a:r>
              <a:rPr lang="en-GB" dirty="0"/>
              <a:t>It is situated in the </a:t>
            </a:r>
            <a:r>
              <a:rPr lang="en-GB" b="1" dirty="0"/>
              <a:t>epigastric, umbilical and left hypochondriac regions </a:t>
            </a:r>
            <a:r>
              <a:rPr lang="en-GB" dirty="0"/>
              <a:t>of the abdominal cavity.</a:t>
            </a:r>
          </a:p>
          <a:p>
            <a:pPr>
              <a:buFont typeface="Wingdings" panose="05000000000000000000" pitchFamily="2" charset="2"/>
              <a:buChar char="§"/>
            </a:pPr>
            <a:r>
              <a:rPr lang="en-GB" dirty="0"/>
              <a:t> Organs associated with the stomach </a:t>
            </a:r>
          </a:p>
          <a:p>
            <a:pPr lvl="1">
              <a:buFont typeface="Wingdings" panose="05000000000000000000" pitchFamily="2" charset="2"/>
              <a:buChar char="§"/>
            </a:pPr>
            <a:r>
              <a:rPr lang="en-GB" b="1" dirty="0"/>
              <a:t>Anteriorly</a:t>
            </a:r>
            <a:r>
              <a:rPr lang="en-GB" dirty="0"/>
              <a:t> – left lobe of liver and anterior abdominal wall </a:t>
            </a:r>
          </a:p>
          <a:p>
            <a:pPr lvl="1">
              <a:buFont typeface="Wingdings" panose="05000000000000000000" pitchFamily="2" charset="2"/>
              <a:buChar char="§"/>
            </a:pPr>
            <a:r>
              <a:rPr lang="en-GB" b="1" dirty="0"/>
              <a:t>Posteriorly</a:t>
            </a:r>
            <a:r>
              <a:rPr lang="en-GB" dirty="0"/>
              <a:t> – abdominal aorta, pancreas, spleen, left </a:t>
            </a:r>
            <a:r>
              <a:rPr lang="en-GB" dirty="0" smtClean="0"/>
              <a:t>kidney &amp; adrenal </a:t>
            </a:r>
            <a:r>
              <a:rPr lang="en-GB" dirty="0"/>
              <a:t>gland </a:t>
            </a:r>
          </a:p>
          <a:p>
            <a:pPr lvl="1">
              <a:buFont typeface="Wingdings" panose="05000000000000000000" pitchFamily="2" charset="2"/>
              <a:buChar char="§"/>
            </a:pPr>
            <a:r>
              <a:rPr lang="en-GB" b="1" dirty="0"/>
              <a:t>Superiorly</a:t>
            </a:r>
            <a:r>
              <a:rPr lang="en-GB" dirty="0"/>
              <a:t> – diaphragm, oesophagus and left lobe of liver </a:t>
            </a:r>
          </a:p>
          <a:p>
            <a:pPr lvl="1">
              <a:buFont typeface="Wingdings" panose="05000000000000000000" pitchFamily="2" charset="2"/>
              <a:buChar char="§"/>
            </a:pPr>
            <a:r>
              <a:rPr lang="en-GB" b="1" dirty="0"/>
              <a:t>Inferiorly</a:t>
            </a:r>
            <a:r>
              <a:rPr lang="en-GB" dirty="0"/>
              <a:t> – transverse colon and small intestine </a:t>
            </a:r>
          </a:p>
          <a:p>
            <a:pPr lvl="1">
              <a:buFont typeface="Wingdings" panose="05000000000000000000" pitchFamily="2" charset="2"/>
              <a:buChar char="§"/>
            </a:pPr>
            <a:r>
              <a:rPr lang="en-GB" b="1" dirty="0"/>
              <a:t>To the left </a:t>
            </a:r>
            <a:r>
              <a:rPr lang="en-GB" dirty="0"/>
              <a:t>– diaphragm and spleen </a:t>
            </a:r>
          </a:p>
          <a:p>
            <a:pPr lvl="1">
              <a:buFont typeface="Wingdings" panose="05000000000000000000" pitchFamily="2" charset="2"/>
              <a:buChar char="§"/>
            </a:pPr>
            <a:r>
              <a:rPr lang="en-GB" b="1" dirty="0"/>
              <a:t>To the right </a:t>
            </a:r>
            <a:r>
              <a:rPr lang="en-GB" dirty="0"/>
              <a:t>– liver and </a:t>
            </a:r>
            <a:r>
              <a:rPr lang="en-GB" dirty="0" smtClean="0"/>
              <a:t>duodenum</a:t>
            </a:r>
            <a:endParaRPr lang="en-GB" dirty="0"/>
          </a:p>
        </p:txBody>
      </p:sp>
    </p:spTree>
    <p:extLst>
      <p:ext uri="{BB962C8B-B14F-4D97-AF65-F5344CB8AC3E}">
        <p14:creationId xmlns:p14="http://schemas.microsoft.com/office/powerpoint/2010/main" val="20039367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4193887" y="863600"/>
            <a:ext cx="6664901" cy="5121275"/>
          </a:xfrm>
          <a:prstGeom prst="rect">
            <a:avLst/>
          </a:prstGeom>
        </p:spPr>
      </p:pic>
      <p:pic>
        <p:nvPicPr>
          <p:cNvPr id="3" name="Picture 2"/>
          <p:cNvPicPr>
            <a:picLocks noChangeAspect="1"/>
          </p:cNvPicPr>
          <p:nvPr/>
        </p:nvPicPr>
        <p:blipFill>
          <a:blip r:embed="rId3"/>
          <a:stretch>
            <a:fillRect/>
          </a:stretch>
        </p:blipFill>
        <p:spPr>
          <a:xfrm>
            <a:off x="78218" y="1816225"/>
            <a:ext cx="3299070" cy="3216405"/>
          </a:xfrm>
          <a:prstGeom prst="rect">
            <a:avLst/>
          </a:prstGeom>
        </p:spPr>
      </p:pic>
    </p:spTree>
    <p:extLst>
      <p:ext uri="{BB962C8B-B14F-4D97-AF65-F5344CB8AC3E}">
        <p14:creationId xmlns:p14="http://schemas.microsoft.com/office/powerpoint/2010/main" val="15350712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5321" y="2046378"/>
            <a:ext cx="2756100" cy="2756100"/>
          </a:xfrm>
          <a:prstGeom prst="rect">
            <a:avLst/>
          </a:prstGeom>
        </p:spPr>
      </p:pic>
      <p:sp>
        <p:nvSpPr>
          <p:cNvPr id="3" name="Content Placeholder 2"/>
          <p:cNvSpPr>
            <a:spLocks noGrp="1"/>
          </p:cNvSpPr>
          <p:nvPr>
            <p:ph idx="1"/>
          </p:nvPr>
        </p:nvSpPr>
        <p:spPr/>
        <p:txBody>
          <a:bodyPr/>
          <a:lstStyle/>
          <a:p>
            <a:pPr>
              <a:buFont typeface="Wingdings" panose="05000000000000000000" pitchFamily="2" charset="2"/>
              <a:buChar char="§"/>
            </a:pPr>
            <a:r>
              <a:rPr lang="en-GB" dirty="0"/>
              <a:t> The stomach is </a:t>
            </a:r>
            <a:r>
              <a:rPr lang="en-GB" b="1" dirty="0"/>
              <a:t>continuous with the oesophagus at the cardiac sphincter </a:t>
            </a:r>
            <a:r>
              <a:rPr lang="en-GB" dirty="0"/>
              <a:t>and with the </a:t>
            </a:r>
            <a:r>
              <a:rPr lang="en-GB" b="1" dirty="0"/>
              <a:t>duodenum at the pyloric sphincter. </a:t>
            </a:r>
          </a:p>
          <a:p>
            <a:pPr>
              <a:buFont typeface="Wingdings" panose="05000000000000000000" pitchFamily="2" charset="2"/>
              <a:buChar char="§"/>
            </a:pPr>
            <a:r>
              <a:rPr lang="en-GB" dirty="0"/>
              <a:t> </a:t>
            </a:r>
            <a:r>
              <a:rPr lang="en-GB" sz="2800" b="1" dirty="0"/>
              <a:t>Curvatures</a:t>
            </a:r>
            <a:endParaRPr lang="en-GB" b="1" dirty="0"/>
          </a:p>
          <a:p>
            <a:pPr lvl="1">
              <a:buFont typeface="Wingdings" panose="05000000000000000000" pitchFamily="2" charset="2"/>
              <a:buChar char="§"/>
            </a:pPr>
            <a:r>
              <a:rPr lang="en-GB" dirty="0"/>
              <a:t>It has two curvatures. </a:t>
            </a:r>
          </a:p>
          <a:p>
            <a:pPr marL="457200" indent="-457200">
              <a:buFont typeface="+mj-lt"/>
              <a:buAutoNum type="arabicParenR"/>
            </a:pPr>
            <a:r>
              <a:rPr lang="en-GB" b="1" dirty="0"/>
              <a:t> Lesser Curvature</a:t>
            </a:r>
          </a:p>
          <a:p>
            <a:pPr lvl="1">
              <a:buFont typeface="Wingdings" panose="05000000000000000000" pitchFamily="2" charset="2"/>
              <a:buChar char="§"/>
            </a:pPr>
            <a:r>
              <a:rPr lang="en-GB" dirty="0"/>
              <a:t>short, lies on the posterior surface of the stomach </a:t>
            </a:r>
          </a:p>
          <a:p>
            <a:pPr lvl="1">
              <a:buFont typeface="Wingdings" panose="05000000000000000000" pitchFamily="2" charset="2"/>
              <a:buChar char="§"/>
            </a:pPr>
            <a:r>
              <a:rPr lang="en-GB" dirty="0"/>
              <a:t>It is the downward continuation of the posterior wall of the oesophagus. </a:t>
            </a:r>
          </a:p>
          <a:p>
            <a:pPr marL="457200" indent="-457200">
              <a:buFont typeface="+mj-lt"/>
              <a:buAutoNum type="arabicParenR"/>
            </a:pPr>
            <a:r>
              <a:rPr lang="en-GB" b="1" dirty="0" smtClean="0"/>
              <a:t>Greater </a:t>
            </a:r>
            <a:r>
              <a:rPr lang="en-GB" b="1" dirty="0"/>
              <a:t>Curvature </a:t>
            </a:r>
          </a:p>
          <a:p>
            <a:pPr lvl="1">
              <a:buFont typeface="Wingdings" panose="05000000000000000000" pitchFamily="2" charset="2"/>
              <a:buChar char="§"/>
            </a:pPr>
            <a:r>
              <a:rPr lang="en-GB" dirty="0"/>
              <a:t>Where the oesophagus joins the stomach the anterior region angles acutely upwards</a:t>
            </a:r>
          </a:p>
          <a:p>
            <a:pPr lvl="1">
              <a:buFont typeface="Wingdings" panose="05000000000000000000" pitchFamily="2" charset="2"/>
              <a:buChar char="§"/>
            </a:pPr>
            <a:r>
              <a:rPr lang="en-GB" dirty="0"/>
              <a:t>Curves downwards forming the greater curvature and then slightly upwards towards the pyloric sphincter. </a:t>
            </a:r>
          </a:p>
        </p:txBody>
      </p:sp>
    </p:spTree>
    <p:extLst>
      <p:ext uri="{BB962C8B-B14F-4D97-AF65-F5344CB8AC3E}">
        <p14:creationId xmlns:p14="http://schemas.microsoft.com/office/powerpoint/2010/main" val="429144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
            </a:pPr>
            <a:r>
              <a:rPr lang="en-GB" b="1" dirty="0"/>
              <a:t> </a:t>
            </a:r>
            <a:r>
              <a:rPr lang="en-GB" sz="2800" b="1" dirty="0"/>
              <a:t>Regions</a:t>
            </a:r>
            <a:endParaRPr lang="en-GB" b="1" dirty="0"/>
          </a:p>
          <a:p>
            <a:pPr lvl="1">
              <a:buFont typeface="Wingdings" panose="05000000000000000000" pitchFamily="2" charset="2"/>
              <a:buChar char="§"/>
            </a:pPr>
            <a:r>
              <a:rPr lang="en-GB" dirty="0"/>
              <a:t>The stomach is divided into </a:t>
            </a:r>
            <a:r>
              <a:rPr lang="en-GB" b="1" dirty="0" smtClean="0"/>
              <a:t>four regions</a:t>
            </a:r>
            <a:r>
              <a:rPr lang="en-GB" b="1" dirty="0"/>
              <a:t>: </a:t>
            </a:r>
          </a:p>
          <a:p>
            <a:pPr marL="544068" lvl="1" indent="-342900">
              <a:buFont typeface="+mj-lt"/>
              <a:buAutoNum type="arabicParenR"/>
            </a:pPr>
            <a:r>
              <a:rPr lang="en-GB" b="1" dirty="0" smtClean="0"/>
              <a:t>Cardia </a:t>
            </a:r>
            <a:r>
              <a:rPr lang="en-GB" dirty="0" smtClean="0"/>
              <a:t>– entry of food</a:t>
            </a:r>
            <a:endParaRPr lang="en-GB" b="1" dirty="0" smtClean="0"/>
          </a:p>
          <a:p>
            <a:pPr marL="544068" lvl="1" indent="-342900">
              <a:buFont typeface="+mj-lt"/>
              <a:buAutoNum type="arabicParenR"/>
            </a:pPr>
            <a:r>
              <a:rPr lang="en-GB" b="1" dirty="0" smtClean="0"/>
              <a:t>Fundus </a:t>
            </a:r>
            <a:r>
              <a:rPr lang="en-GB" dirty="0" smtClean="0"/>
              <a:t>– storage of food</a:t>
            </a:r>
            <a:endParaRPr lang="en-GB" b="1" dirty="0" smtClean="0"/>
          </a:p>
          <a:p>
            <a:pPr marL="544068" lvl="1" indent="-342900">
              <a:buFont typeface="+mj-lt"/>
              <a:buAutoNum type="arabicParenR"/>
            </a:pPr>
            <a:r>
              <a:rPr lang="en-GB" b="1" dirty="0" smtClean="0"/>
              <a:t>Body </a:t>
            </a:r>
            <a:r>
              <a:rPr lang="en-GB" dirty="0" smtClean="0"/>
              <a:t>– chemical digestion + mixing of food</a:t>
            </a:r>
            <a:endParaRPr lang="en-GB" b="1" dirty="0" smtClean="0"/>
          </a:p>
          <a:p>
            <a:pPr marL="544068" lvl="1" indent="-342900">
              <a:buFont typeface="+mj-lt"/>
              <a:buAutoNum type="arabicParenR"/>
            </a:pPr>
            <a:r>
              <a:rPr lang="en-GB" b="1" dirty="0" smtClean="0"/>
              <a:t>Pylorus </a:t>
            </a:r>
            <a:r>
              <a:rPr lang="en-GB" dirty="0" smtClean="0"/>
              <a:t>– emptying of food</a:t>
            </a:r>
            <a:endParaRPr lang="en-GB" b="1" dirty="0" smtClean="0"/>
          </a:p>
          <a:p>
            <a:pPr>
              <a:buFont typeface="Wingdings" panose="05000000000000000000" pitchFamily="2" charset="2"/>
              <a:buChar char="§"/>
            </a:pPr>
            <a:r>
              <a:rPr lang="en-GB" dirty="0" smtClean="0"/>
              <a:t> </a:t>
            </a:r>
            <a:r>
              <a:rPr lang="en-GB" dirty="0"/>
              <a:t>At the </a:t>
            </a:r>
            <a:r>
              <a:rPr lang="en-GB" b="1" dirty="0"/>
              <a:t>distal end of the pylorus</a:t>
            </a:r>
            <a:r>
              <a:rPr lang="en-GB" dirty="0"/>
              <a:t> is the </a:t>
            </a:r>
            <a:r>
              <a:rPr lang="en-GB" b="1" dirty="0"/>
              <a:t>pyloric sphincter</a:t>
            </a:r>
            <a:r>
              <a:rPr lang="en-GB" dirty="0"/>
              <a:t>, guarding the opening between the stomach and the duodenum. </a:t>
            </a:r>
          </a:p>
          <a:p>
            <a:pPr>
              <a:buFont typeface="Wingdings" panose="05000000000000000000" pitchFamily="2" charset="2"/>
              <a:buChar char="§"/>
            </a:pPr>
            <a:r>
              <a:rPr lang="en-GB" dirty="0"/>
              <a:t> When the </a:t>
            </a:r>
            <a:r>
              <a:rPr lang="en-GB" b="1" dirty="0"/>
              <a:t>stomach is inactive </a:t>
            </a:r>
            <a:r>
              <a:rPr lang="en-GB" dirty="0"/>
              <a:t>the </a:t>
            </a:r>
            <a:r>
              <a:rPr lang="en-GB" b="1" dirty="0"/>
              <a:t>pyloric sphincter is relaxed and open</a:t>
            </a:r>
            <a:r>
              <a:rPr lang="en-GB" dirty="0"/>
              <a:t>, and </a:t>
            </a:r>
            <a:r>
              <a:rPr lang="en-GB" b="1" dirty="0"/>
              <a:t>when the stomach contains food the sphincter is closed. </a:t>
            </a:r>
          </a:p>
        </p:txBody>
      </p:sp>
      <p:pic>
        <p:nvPicPr>
          <p:cNvPr id="5" name="Picture 4"/>
          <p:cNvPicPr>
            <a:picLocks noChangeAspect="1"/>
          </p:cNvPicPr>
          <p:nvPr/>
        </p:nvPicPr>
        <p:blipFill rotWithShape="1">
          <a:blip r:embed="rId2"/>
          <a:srcRect l="15462" t="10778" r="13602" b="10053"/>
          <a:stretch/>
        </p:blipFill>
        <p:spPr>
          <a:xfrm>
            <a:off x="188008" y="1900221"/>
            <a:ext cx="3048411" cy="3048413"/>
          </a:xfrm>
          <a:prstGeom prst="rect">
            <a:avLst/>
          </a:prstGeom>
        </p:spPr>
      </p:pic>
    </p:spTree>
    <p:extLst>
      <p:ext uri="{BB962C8B-B14F-4D97-AF65-F5344CB8AC3E}">
        <p14:creationId xmlns:p14="http://schemas.microsoft.com/office/powerpoint/2010/main" val="16681112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5377" y="864108"/>
            <a:ext cx="8370277" cy="5120640"/>
          </a:xfrm>
        </p:spPr>
        <p:txBody>
          <a:bodyPr/>
          <a:lstStyle/>
          <a:p>
            <a:pPr>
              <a:buFont typeface="Wingdings" panose="05000000000000000000" pitchFamily="2" charset="2"/>
              <a:buChar char="§"/>
            </a:pPr>
            <a:r>
              <a:rPr lang="en-GB" sz="2800" b="1" dirty="0" smtClean="0"/>
              <a:t>Walls of the Stomach </a:t>
            </a:r>
          </a:p>
          <a:p>
            <a:pPr>
              <a:buFont typeface="Wingdings" panose="05000000000000000000" pitchFamily="2" charset="2"/>
              <a:buChar char="§"/>
            </a:pPr>
            <a:r>
              <a:rPr lang="en-GB" sz="1900" dirty="0" smtClean="0"/>
              <a:t>The </a:t>
            </a:r>
            <a:r>
              <a:rPr lang="en-GB" sz="1900" b="1" dirty="0"/>
              <a:t>four layers of tissue that comprise the basic structure of the alimentary canal </a:t>
            </a:r>
            <a:r>
              <a:rPr lang="en-GB" sz="1900" dirty="0"/>
              <a:t>are found in the </a:t>
            </a:r>
            <a:r>
              <a:rPr lang="en-GB" sz="1900" b="1" dirty="0"/>
              <a:t>stomach but with some modifications. </a:t>
            </a:r>
          </a:p>
          <a:p>
            <a:pPr>
              <a:buFont typeface="Wingdings" panose="05000000000000000000" pitchFamily="2" charset="2"/>
              <a:buChar char="§"/>
            </a:pPr>
            <a:r>
              <a:rPr lang="en-GB" b="1" dirty="0"/>
              <a:t> Muscle layer </a:t>
            </a:r>
          </a:p>
          <a:p>
            <a:pPr lvl="1">
              <a:buFont typeface="Wingdings" panose="05000000000000000000" pitchFamily="2" charset="2"/>
              <a:buChar char="§"/>
            </a:pPr>
            <a:r>
              <a:rPr lang="en-GB" dirty="0"/>
              <a:t>This consists of </a:t>
            </a:r>
            <a:r>
              <a:rPr lang="en-GB" b="1" dirty="0" smtClean="0"/>
              <a:t>3 </a:t>
            </a:r>
            <a:r>
              <a:rPr lang="en-GB" b="1" dirty="0"/>
              <a:t>layers of smooth muscle fibres: </a:t>
            </a:r>
          </a:p>
          <a:p>
            <a:pPr marL="1303020" lvl="2" indent="-342900">
              <a:buFont typeface="+mj-lt"/>
              <a:buAutoNum type="arabicPeriod"/>
            </a:pPr>
            <a:r>
              <a:rPr lang="en-GB" sz="1800" b="1" dirty="0"/>
              <a:t>an outer layer </a:t>
            </a:r>
            <a:r>
              <a:rPr lang="en-GB" sz="1800" b="1" dirty="0" smtClean="0"/>
              <a:t>- </a:t>
            </a:r>
            <a:r>
              <a:rPr lang="en-GB" sz="1800" dirty="0" smtClean="0"/>
              <a:t>longitudinal </a:t>
            </a:r>
            <a:r>
              <a:rPr lang="en-GB" sz="1800" dirty="0"/>
              <a:t>fibres </a:t>
            </a:r>
            <a:r>
              <a:rPr lang="en-GB" sz="1800" dirty="0" smtClean="0"/>
              <a:t> </a:t>
            </a:r>
            <a:endParaRPr lang="en-GB" sz="1800" dirty="0"/>
          </a:p>
          <a:p>
            <a:pPr marL="1303020" lvl="2" indent="-342900">
              <a:buFont typeface="+mj-lt"/>
              <a:buAutoNum type="arabicPeriod"/>
            </a:pPr>
            <a:r>
              <a:rPr lang="en-GB" sz="1800" b="1" dirty="0"/>
              <a:t>a middle layer </a:t>
            </a:r>
            <a:r>
              <a:rPr lang="en-GB" sz="1800" b="1" dirty="0" smtClean="0"/>
              <a:t>- </a:t>
            </a:r>
            <a:r>
              <a:rPr lang="en-GB" sz="1800" dirty="0" smtClean="0"/>
              <a:t>circular </a:t>
            </a:r>
            <a:r>
              <a:rPr lang="en-GB" sz="1800" dirty="0"/>
              <a:t>fibres </a:t>
            </a:r>
          </a:p>
          <a:p>
            <a:pPr marL="1303020" lvl="2" indent="-342900">
              <a:buFont typeface="+mj-lt"/>
              <a:buAutoNum type="arabicPeriod"/>
            </a:pPr>
            <a:r>
              <a:rPr lang="en-GB" sz="1800" b="1" dirty="0"/>
              <a:t>an inner layer </a:t>
            </a:r>
            <a:r>
              <a:rPr lang="en-GB" sz="1800" b="1" dirty="0" smtClean="0"/>
              <a:t>- </a:t>
            </a:r>
            <a:r>
              <a:rPr lang="en-GB" sz="1800" dirty="0" smtClean="0"/>
              <a:t>oblique </a:t>
            </a:r>
            <a:r>
              <a:rPr lang="en-GB" sz="1800" dirty="0"/>
              <a:t>fibres</a:t>
            </a:r>
          </a:p>
          <a:p>
            <a:pPr>
              <a:buFont typeface="Wingdings" panose="05000000000000000000" pitchFamily="2" charset="2"/>
              <a:buChar char="§"/>
            </a:pPr>
            <a:r>
              <a:rPr lang="en-GB" sz="1900" b="1" dirty="0"/>
              <a:t> </a:t>
            </a:r>
            <a:r>
              <a:rPr lang="en-GB" sz="1900" dirty="0"/>
              <a:t>This arrangement allows for the </a:t>
            </a:r>
            <a:r>
              <a:rPr lang="en-GB" sz="1900" b="1" dirty="0"/>
              <a:t>churning </a:t>
            </a:r>
            <a:r>
              <a:rPr lang="en-GB" sz="1900" b="1" dirty="0" smtClean="0"/>
              <a:t>motion - characteristic </a:t>
            </a:r>
            <a:r>
              <a:rPr lang="en-GB" sz="1900" b="1" dirty="0"/>
              <a:t>of gastric activity</a:t>
            </a:r>
            <a:r>
              <a:rPr lang="en-GB" sz="1900" dirty="0"/>
              <a:t>, as well as </a:t>
            </a:r>
            <a:r>
              <a:rPr lang="en-GB" sz="1900" b="1" dirty="0"/>
              <a:t>peristaltic movement. </a:t>
            </a:r>
          </a:p>
          <a:p>
            <a:pPr>
              <a:buFont typeface="Wingdings" panose="05000000000000000000" pitchFamily="2" charset="2"/>
              <a:buChar char="§"/>
            </a:pPr>
            <a:r>
              <a:rPr lang="en-GB" sz="1900" dirty="0"/>
              <a:t> </a:t>
            </a:r>
            <a:r>
              <a:rPr lang="en-GB" sz="1900" b="1" dirty="0"/>
              <a:t>Circular muscle is strongest in the pylorus and pyloric sphincter. </a:t>
            </a:r>
          </a:p>
        </p:txBody>
      </p:sp>
      <p:pic>
        <p:nvPicPr>
          <p:cNvPr id="2" name="Picture 1"/>
          <p:cNvPicPr>
            <a:picLocks noChangeAspect="1"/>
          </p:cNvPicPr>
          <p:nvPr/>
        </p:nvPicPr>
        <p:blipFill>
          <a:blip r:embed="rId2"/>
          <a:stretch>
            <a:fillRect/>
          </a:stretch>
        </p:blipFill>
        <p:spPr>
          <a:xfrm>
            <a:off x="-586866" y="1789364"/>
            <a:ext cx="4924428" cy="3270128"/>
          </a:xfrm>
          <a:prstGeom prst="rect">
            <a:avLst/>
          </a:prstGeom>
        </p:spPr>
      </p:pic>
    </p:spTree>
    <p:extLst>
      <p:ext uri="{BB962C8B-B14F-4D97-AF65-F5344CB8AC3E}">
        <p14:creationId xmlns:p14="http://schemas.microsoft.com/office/powerpoint/2010/main" val="4014731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
            </a:pPr>
            <a:r>
              <a:rPr lang="en-GB" sz="2400" b="1" dirty="0"/>
              <a:t>Mucosa of the stomach</a:t>
            </a:r>
          </a:p>
          <a:p>
            <a:pPr lvl="1">
              <a:buFont typeface="Wingdings" panose="05000000000000000000" pitchFamily="2" charset="2"/>
              <a:buChar char="§"/>
            </a:pPr>
            <a:r>
              <a:rPr lang="en-GB" dirty="0" smtClean="0"/>
              <a:t> </a:t>
            </a:r>
            <a:r>
              <a:rPr lang="en-GB" dirty="0"/>
              <a:t>When the </a:t>
            </a:r>
            <a:r>
              <a:rPr lang="en-GB" b="1" dirty="0"/>
              <a:t>stomach is empty the mucous membrane</a:t>
            </a:r>
            <a:r>
              <a:rPr lang="en-GB" dirty="0"/>
              <a:t> lining is thrown into </a:t>
            </a:r>
            <a:r>
              <a:rPr lang="en-GB" b="1" dirty="0"/>
              <a:t>longitudinal folds </a:t>
            </a:r>
            <a:r>
              <a:rPr lang="en-GB" dirty="0"/>
              <a:t>or </a:t>
            </a:r>
            <a:r>
              <a:rPr lang="en-GB" b="1" dirty="0"/>
              <a:t>rugae.</a:t>
            </a:r>
          </a:p>
          <a:p>
            <a:pPr lvl="1">
              <a:buFont typeface="Wingdings" panose="05000000000000000000" pitchFamily="2" charset="2"/>
              <a:buChar char="§"/>
            </a:pPr>
            <a:r>
              <a:rPr lang="en-GB" b="1" dirty="0"/>
              <a:t> </a:t>
            </a:r>
            <a:r>
              <a:rPr lang="en-GB" dirty="0"/>
              <a:t>When the </a:t>
            </a:r>
            <a:r>
              <a:rPr lang="en-GB" b="1" dirty="0"/>
              <a:t>stomach is full </a:t>
            </a:r>
            <a:r>
              <a:rPr lang="en-GB" dirty="0"/>
              <a:t>the rugae are pressed and the </a:t>
            </a:r>
            <a:r>
              <a:rPr lang="en-GB" b="1" dirty="0"/>
              <a:t>surface has a smooth, velvety appearance.</a:t>
            </a:r>
            <a:r>
              <a:rPr lang="en-GB" dirty="0"/>
              <a:t> </a:t>
            </a:r>
          </a:p>
          <a:p>
            <a:pPr lvl="1">
              <a:buFont typeface="Wingdings" panose="05000000000000000000" pitchFamily="2" charset="2"/>
              <a:buChar char="§"/>
            </a:pPr>
            <a:r>
              <a:rPr lang="en-GB" dirty="0"/>
              <a:t> Numerous </a:t>
            </a:r>
            <a:r>
              <a:rPr lang="en-GB" b="1" dirty="0"/>
              <a:t>gastric glands are situated below the surface in the mucous membrane </a:t>
            </a:r>
            <a:r>
              <a:rPr lang="en-GB" dirty="0"/>
              <a:t>and </a:t>
            </a:r>
            <a:r>
              <a:rPr lang="en-GB" b="1" dirty="0"/>
              <a:t>open on to it</a:t>
            </a:r>
            <a:r>
              <a:rPr lang="en-GB" dirty="0"/>
              <a:t>. </a:t>
            </a:r>
          </a:p>
          <a:p>
            <a:pPr lvl="1">
              <a:buFont typeface="Wingdings" panose="05000000000000000000" pitchFamily="2" charset="2"/>
              <a:buChar char="§"/>
            </a:pPr>
            <a:r>
              <a:rPr lang="en-GB" dirty="0"/>
              <a:t> They consist of </a:t>
            </a:r>
            <a:r>
              <a:rPr lang="en-GB" b="1" dirty="0"/>
              <a:t>specialised cells that secrete gastric juice into the stomach</a:t>
            </a:r>
            <a:r>
              <a:rPr lang="en-GB" b="1" dirty="0" smtClean="0"/>
              <a:t>.</a:t>
            </a:r>
            <a:endParaRPr lang="en-GB" b="1" dirty="0"/>
          </a:p>
        </p:txBody>
      </p:sp>
      <p:pic>
        <p:nvPicPr>
          <p:cNvPr id="2" name="Picture 1"/>
          <p:cNvPicPr>
            <a:picLocks noChangeAspect="1"/>
          </p:cNvPicPr>
          <p:nvPr/>
        </p:nvPicPr>
        <p:blipFill>
          <a:blip r:embed="rId2"/>
          <a:stretch>
            <a:fillRect/>
          </a:stretch>
        </p:blipFill>
        <p:spPr>
          <a:xfrm>
            <a:off x="93406" y="1869896"/>
            <a:ext cx="3245061" cy="3109063"/>
          </a:xfrm>
          <a:prstGeom prst="rect">
            <a:avLst/>
          </a:prstGeom>
        </p:spPr>
      </p:pic>
    </p:spTree>
    <p:extLst>
      <p:ext uri="{BB962C8B-B14F-4D97-AF65-F5344CB8AC3E}">
        <p14:creationId xmlns:p14="http://schemas.microsoft.com/office/powerpoint/2010/main" val="35985918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2"/>
          <a:srcRect b="2846"/>
          <a:stretch/>
        </p:blipFill>
        <p:spPr>
          <a:xfrm>
            <a:off x="1422252" y="85933"/>
            <a:ext cx="9191625" cy="6772067"/>
          </a:xfrm>
          <a:prstGeom prst="rect">
            <a:avLst/>
          </a:prstGeom>
        </p:spPr>
      </p:pic>
    </p:spTree>
    <p:extLst>
      <p:ext uri="{BB962C8B-B14F-4D97-AF65-F5344CB8AC3E}">
        <p14:creationId xmlns:p14="http://schemas.microsoft.com/office/powerpoint/2010/main" val="33216984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2"/>
          <a:srcRect l="4623" t="15327" r="2184" b="14516"/>
          <a:stretch/>
        </p:blipFill>
        <p:spPr>
          <a:xfrm>
            <a:off x="-1" y="-1"/>
            <a:ext cx="12205367" cy="6858001"/>
          </a:xfrm>
          <a:prstGeom prst="rect">
            <a:avLst/>
          </a:prstGeom>
        </p:spPr>
      </p:pic>
    </p:spTree>
    <p:extLst>
      <p:ext uri="{BB962C8B-B14F-4D97-AF65-F5344CB8AC3E}">
        <p14:creationId xmlns:p14="http://schemas.microsoft.com/office/powerpoint/2010/main" val="40741924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0" y="786212"/>
            <a:ext cx="12192000" cy="5693833"/>
          </a:xfrm>
          <a:prstGeom prst="rect">
            <a:avLst/>
          </a:prstGeom>
        </p:spPr>
      </p:pic>
    </p:spTree>
    <p:extLst>
      <p:ext uri="{BB962C8B-B14F-4D97-AF65-F5344CB8AC3E}">
        <p14:creationId xmlns:p14="http://schemas.microsoft.com/office/powerpoint/2010/main" val="18437192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Functions</a:t>
            </a:r>
            <a:endParaRPr lang="en-GB" dirty="0"/>
          </a:p>
        </p:txBody>
      </p:sp>
      <p:sp>
        <p:nvSpPr>
          <p:cNvPr id="3" name="Content Placeholder 2"/>
          <p:cNvSpPr>
            <a:spLocks noGrp="1"/>
          </p:cNvSpPr>
          <p:nvPr>
            <p:ph idx="1"/>
          </p:nvPr>
        </p:nvSpPr>
        <p:spPr>
          <a:xfrm>
            <a:off x="3443955" y="864108"/>
            <a:ext cx="8383424" cy="5120640"/>
          </a:xfrm>
        </p:spPr>
        <p:txBody>
          <a:bodyPr>
            <a:normAutofit/>
          </a:bodyPr>
          <a:lstStyle/>
          <a:p>
            <a:pPr marL="960120" lvl="1" indent="-457200">
              <a:buFont typeface="+mj-lt"/>
              <a:buAutoNum type="arabicPeriod"/>
            </a:pPr>
            <a:r>
              <a:rPr lang="en-GB" sz="2000" b="1" dirty="0" smtClean="0"/>
              <a:t>Temporary storage of food </a:t>
            </a:r>
          </a:p>
          <a:p>
            <a:pPr lvl="2"/>
            <a:r>
              <a:rPr lang="en-GB" sz="1800" dirty="0" smtClean="0"/>
              <a:t>Allowing time for the digestive enzymes, pepsins, to act </a:t>
            </a:r>
          </a:p>
          <a:p>
            <a:pPr lvl="1"/>
            <a:endParaRPr lang="en-GB" sz="2000" b="1" dirty="0" smtClean="0"/>
          </a:p>
          <a:p>
            <a:pPr marL="960120" lvl="1" indent="-457200">
              <a:buFont typeface="+mj-lt"/>
              <a:buAutoNum type="arabicPeriod" startAt="2"/>
            </a:pPr>
            <a:r>
              <a:rPr lang="en-GB" sz="2000" b="1" dirty="0" smtClean="0"/>
              <a:t>Chemical digestion </a:t>
            </a:r>
          </a:p>
          <a:p>
            <a:pPr lvl="2"/>
            <a:r>
              <a:rPr lang="en-GB" sz="1800" dirty="0" smtClean="0"/>
              <a:t>Pepsins convert proteins to polypeptides </a:t>
            </a:r>
          </a:p>
          <a:p>
            <a:pPr lvl="1"/>
            <a:endParaRPr lang="en-GB" sz="2000" b="1" dirty="0" smtClean="0"/>
          </a:p>
          <a:p>
            <a:pPr marL="960120" lvl="1" indent="-457200">
              <a:buFont typeface="+mj-lt"/>
              <a:buAutoNum type="arabicPeriod" startAt="3"/>
            </a:pPr>
            <a:r>
              <a:rPr lang="en-GB" sz="2000" b="1" dirty="0" smtClean="0"/>
              <a:t>Mechanical breakdown </a:t>
            </a:r>
          </a:p>
          <a:p>
            <a:pPr lvl="2"/>
            <a:r>
              <a:rPr lang="en-GB" sz="1800" dirty="0" smtClean="0"/>
              <a:t>The three smooth muscle layers enable the stomach to act as a churn, gastric juice is added and the contents are liquefied to chyme. </a:t>
            </a:r>
          </a:p>
        </p:txBody>
      </p:sp>
    </p:spTree>
    <p:extLst>
      <p:ext uri="{BB962C8B-B14F-4D97-AF65-F5344CB8AC3E}">
        <p14:creationId xmlns:p14="http://schemas.microsoft.com/office/powerpoint/2010/main" val="13058117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Small Intestine</a:t>
            </a:r>
            <a:endParaRPr lang="en-GB" dirty="0"/>
          </a:p>
        </p:txBody>
      </p:sp>
      <p:sp>
        <p:nvSpPr>
          <p:cNvPr id="3" name="Content Placeholder 2"/>
          <p:cNvSpPr>
            <a:spLocks noGrp="1"/>
          </p:cNvSpPr>
          <p:nvPr>
            <p:ph idx="1"/>
          </p:nvPr>
        </p:nvSpPr>
        <p:spPr>
          <a:xfrm>
            <a:off x="3439886" y="864108"/>
            <a:ext cx="8360228" cy="5120640"/>
          </a:xfrm>
        </p:spPr>
        <p:txBody>
          <a:bodyPr>
            <a:normAutofit/>
          </a:bodyPr>
          <a:lstStyle/>
          <a:p>
            <a:r>
              <a:rPr lang="en-GB" dirty="0"/>
              <a:t>The small intestine is </a:t>
            </a:r>
            <a:r>
              <a:rPr lang="en-GB" b="1" dirty="0"/>
              <a:t>continuous with the stomach at the pyloric sphincter. </a:t>
            </a:r>
            <a:endParaRPr lang="en-GB" b="1" dirty="0" smtClean="0"/>
          </a:p>
          <a:p>
            <a:r>
              <a:rPr lang="en-GB" dirty="0" smtClean="0"/>
              <a:t>The </a:t>
            </a:r>
            <a:r>
              <a:rPr lang="en-GB" dirty="0"/>
              <a:t>small intestine is </a:t>
            </a:r>
            <a:r>
              <a:rPr lang="en-GB" dirty="0" smtClean="0"/>
              <a:t>about </a:t>
            </a:r>
            <a:r>
              <a:rPr lang="en-GB" b="1" dirty="0" smtClean="0"/>
              <a:t>5 </a:t>
            </a:r>
            <a:r>
              <a:rPr lang="en-GB" b="1" dirty="0"/>
              <a:t>metres </a:t>
            </a:r>
            <a:r>
              <a:rPr lang="en-GB" b="1" dirty="0" smtClean="0"/>
              <a:t>long.</a:t>
            </a:r>
          </a:p>
          <a:p>
            <a:r>
              <a:rPr lang="en-GB" dirty="0" smtClean="0"/>
              <a:t>It leads </a:t>
            </a:r>
            <a:r>
              <a:rPr lang="en-GB" dirty="0"/>
              <a:t>into the large intestine at the </a:t>
            </a:r>
            <a:r>
              <a:rPr lang="en-GB" b="1" dirty="0"/>
              <a:t>ileocaecal valve. </a:t>
            </a:r>
            <a:endParaRPr lang="en-GB" b="1" dirty="0" smtClean="0"/>
          </a:p>
          <a:p>
            <a:r>
              <a:rPr lang="en-GB" dirty="0" smtClean="0"/>
              <a:t>It </a:t>
            </a:r>
            <a:r>
              <a:rPr lang="en-GB" b="1" dirty="0"/>
              <a:t>lies in the abdominal cavity </a:t>
            </a:r>
            <a:r>
              <a:rPr lang="en-GB" dirty="0"/>
              <a:t>surrounded by the </a:t>
            </a:r>
            <a:r>
              <a:rPr lang="en-GB" b="1" dirty="0"/>
              <a:t>large intestine</a:t>
            </a:r>
            <a:r>
              <a:rPr lang="en-GB" dirty="0"/>
              <a:t>. </a:t>
            </a:r>
            <a:endParaRPr lang="en-GB" dirty="0" smtClean="0"/>
          </a:p>
          <a:p>
            <a:r>
              <a:rPr lang="en-GB" dirty="0" smtClean="0"/>
              <a:t>The </a:t>
            </a:r>
            <a:r>
              <a:rPr lang="en-GB" dirty="0"/>
              <a:t>small intestine comprises </a:t>
            </a:r>
            <a:r>
              <a:rPr lang="en-GB" b="1" dirty="0"/>
              <a:t>three </a:t>
            </a:r>
            <a:r>
              <a:rPr lang="en-GB" b="1" dirty="0" smtClean="0"/>
              <a:t>parts</a:t>
            </a:r>
            <a:r>
              <a:rPr lang="en-GB" b="1" dirty="0"/>
              <a:t>:</a:t>
            </a:r>
            <a:endParaRPr lang="en-GB" b="1" dirty="0" smtClean="0"/>
          </a:p>
          <a:p>
            <a:pPr lvl="1"/>
            <a:r>
              <a:rPr lang="en-GB" b="1" dirty="0" smtClean="0"/>
              <a:t>Duodenum</a:t>
            </a:r>
            <a:r>
              <a:rPr lang="en-GB" dirty="0" smtClean="0"/>
              <a:t> </a:t>
            </a:r>
          </a:p>
          <a:p>
            <a:pPr lvl="1"/>
            <a:r>
              <a:rPr lang="en-GB" b="1" dirty="0" smtClean="0"/>
              <a:t>Jejunum</a:t>
            </a:r>
            <a:r>
              <a:rPr lang="en-GB" dirty="0" smtClean="0"/>
              <a:t> </a:t>
            </a:r>
          </a:p>
          <a:p>
            <a:pPr lvl="1"/>
            <a:r>
              <a:rPr lang="en-GB" b="1" dirty="0" smtClean="0"/>
              <a:t>Ileum</a:t>
            </a:r>
            <a:r>
              <a:rPr lang="en-GB" dirty="0" smtClean="0"/>
              <a:t> </a:t>
            </a:r>
            <a:endParaRPr lang="en-GB" dirty="0"/>
          </a:p>
        </p:txBody>
      </p:sp>
      <p:pic>
        <p:nvPicPr>
          <p:cNvPr id="4" name="Picture 3"/>
          <p:cNvPicPr>
            <a:picLocks noChangeAspect="1"/>
          </p:cNvPicPr>
          <p:nvPr/>
        </p:nvPicPr>
        <p:blipFill rotWithShape="1">
          <a:blip r:embed="rId2"/>
          <a:srcRect l="11361" r="10762"/>
          <a:stretch/>
        </p:blipFill>
        <p:spPr>
          <a:xfrm>
            <a:off x="9810910" y="3990887"/>
            <a:ext cx="1989204" cy="2554302"/>
          </a:xfrm>
          <a:prstGeom prst="rect">
            <a:avLst/>
          </a:prstGeom>
        </p:spPr>
      </p:pic>
    </p:spTree>
    <p:extLst>
      <p:ext uri="{BB962C8B-B14F-4D97-AF65-F5344CB8AC3E}">
        <p14:creationId xmlns:p14="http://schemas.microsoft.com/office/powerpoint/2010/main" val="9951555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3 Parts of small intestine;</a:t>
            </a:r>
          </a:p>
          <a:p>
            <a:pPr marL="457200" indent="-457200">
              <a:buFont typeface="+mj-lt"/>
              <a:buAutoNum type="arabicParenR"/>
            </a:pPr>
            <a:r>
              <a:rPr lang="en-GB" b="1" dirty="0" smtClean="0"/>
              <a:t>Duodenum</a:t>
            </a:r>
          </a:p>
          <a:p>
            <a:pPr lvl="1"/>
            <a:r>
              <a:rPr lang="en-GB" b="1" dirty="0"/>
              <a:t>1</a:t>
            </a:r>
            <a:r>
              <a:rPr lang="en-GB" b="1" baseline="30000" dirty="0"/>
              <a:t>st</a:t>
            </a:r>
            <a:r>
              <a:rPr lang="en-GB" b="1" dirty="0"/>
              <a:t> </a:t>
            </a:r>
            <a:r>
              <a:rPr lang="en-GB" b="1" dirty="0" smtClean="0"/>
              <a:t>part  </a:t>
            </a:r>
            <a:r>
              <a:rPr lang="en-GB" dirty="0" smtClean="0"/>
              <a:t>of small intestine</a:t>
            </a:r>
          </a:p>
          <a:p>
            <a:pPr lvl="1"/>
            <a:r>
              <a:rPr lang="en-GB" dirty="0" smtClean="0"/>
              <a:t>about </a:t>
            </a:r>
            <a:r>
              <a:rPr lang="en-GB" b="1" dirty="0"/>
              <a:t>25 cm </a:t>
            </a:r>
            <a:r>
              <a:rPr lang="en-GB" b="1" dirty="0" smtClean="0"/>
              <a:t>long</a:t>
            </a:r>
            <a:r>
              <a:rPr lang="en-GB" dirty="0" smtClean="0"/>
              <a:t>, curves around the head of the pancreas </a:t>
            </a:r>
          </a:p>
          <a:p>
            <a:pPr lvl="1"/>
            <a:r>
              <a:rPr lang="en-GB" dirty="0" smtClean="0"/>
              <a:t>Secretions </a:t>
            </a:r>
            <a:r>
              <a:rPr lang="en-GB" dirty="0"/>
              <a:t>from the gall bladder and pancreas merge in a common structure – </a:t>
            </a:r>
            <a:r>
              <a:rPr lang="en-GB" b="1" dirty="0"/>
              <a:t>the hepatopancreatic ampulla </a:t>
            </a:r>
            <a:r>
              <a:rPr lang="en-GB" dirty="0"/>
              <a:t>– and enter the duodenum at the </a:t>
            </a:r>
            <a:r>
              <a:rPr lang="en-GB" b="1" dirty="0"/>
              <a:t>duodenal papilla. </a:t>
            </a:r>
            <a:endParaRPr lang="en-GB" b="1" dirty="0" smtClean="0"/>
          </a:p>
          <a:p>
            <a:pPr lvl="1"/>
            <a:r>
              <a:rPr lang="en-GB" dirty="0" smtClean="0"/>
              <a:t>The </a:t>
            </a:r>
            <a:r>
              <a:rPr lang="en-GB" dirty="0"/>
              <a:t>duodenal papilla is guarded by a ring of smooth muscle, the </a:t>
            </a:r>
            <a:r>
              <a:rPr lang="en-GB" b="1" dirty="0"/>
              <a:t>hepatopancreatic sphincter (of Oddi). </a:t>
            </a:r>
          </a:p>
          <a:p>
            <a:pPr marL="457200" indent="-457200">
              <a:buFont typeface="+mj-lt"/>
              <a:buAutoNum type="arabicParenR"/>
            </a:pPr>
            <a:r>
              <a:rPr lang="en-GB" b="1" dirty="0" smtClean="0"/>
              <a:t>Jejunum </a:t>
            </a:r>
          </a:p>
          <a:p>
            <a:pPr lvl="1"/>
            <a:r>
              <a:rPr lang="en-GB" dirty="0"/>
              <a:t>middle part, about 2 meters </a:t>
            </a:r>
            <a:r>
              <a:rPr lang="en-GB" dirty="0" smtClean="0"/>
              <a:t>long</a:t>
            </a:r>
            <a:endParaRPr lang="en-GB" b="1" dirty="0" smtClean="0"/>
          </a:p>
          <a:p>
            <a:pPr marL="457200" indent="-457200">
              <a:buFont typeface="+mj-lt"/>
              <a:buAutoNum type="arabicParenR"/>
            </a:pPr>
            <a:r>
              <a:rPr lang="en-GB" b="1" dirty="0" smtClean="0"/>
              <a:t>Ileum</a:t>
            </a:r>
          </a:p>
          <a:p>
            <a:pPr lvl="1"/>
            <a:r>
              <a:rPr lang="en-GB" dirty="0"/>
              <a:t>about 3 metres long, ends at the </a:t>
            </a:r>
            <a:r>
              <a:rPr lang="en-GB" b="1" dirty="0"/>
              <a:t>ileocaecal valve</a:t>
            </a:r>
          </a:p>
        </p:txBody>
      </p:sp>
      <p:pic>
        <p:nvPicPr>
          <p:cNvPr id="4" name="Picture 3"/>
          <p:cNvPicPr>
            <a:picLocks noChangeAspect="1"/>
          </p:cNvPicPr>
          <p:nvPr/>
        </p:nvPicPr>
        <p:blipFill>
          <a:blip r:embed="rId2"/>
          <a:stretch>
            <a:fillRect/>
          </a:stretch>
        </p:blipFill>
        <p:spPr>
          <a:xfrm>
            <a:off x="99558" y="2258031"/>
            <a:ext cx="3281064" cy="2332793"/>
          </a:xfrm>
          <a:prstGeom prst="rect">
            <a:avLst/>
          </a:prstGeom>
        </p:spPr>
      </p:pic>
    </p:spTree>
    <p:extLst>
      <p:ext uri="{BB962C8B-B14F-4D97-AF65-F5344CB8AC3E}">
        <p14:creationId xmlns:p14="http://schemas.microsoft.com/office/powerpoint/2010/main" val="8814773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2569910" y="0"/>
            <a:ext cx="7385939" cy="6831147"/>
          </a:xfrm>
          <a:prstGeom prst="rect">
            <a:avLst/>
          </a:prstGeom>
        </p:spPr>
      </p:pic>
    </p:spTree>
    <p:extLst>
      <p:ext uri="{BB962C8B-B14F-4D97-AF65-F5344CB8AC3E}">
        <p14:creationId xmlns:p14="http://schemas.microsoft.com/office/powerpoint/2010/main" val="5283881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2028262" y="0"/>
            <a:ext cx="7551574" cy="6827031"/>
          </a:xfrm>
          <a:prstGeom prst="rect">
            <a:avLst/>
          </a:prstGeom>
        </p:spPr>
      </p:pic>
    </p:spTree>
    <p:extLst>
      <p:ext uri="{BB962C8B-B14F-4D97-AF65-F5344CB8AC3E}">
        <p14:creationId xmlns:p14="http://schemas.microsoft.com/office/powerpoint/2010/main" val="35238533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Structure of Small intestine</a:t>
            </a:r>
            <a:endParaRPr lang="en-GB" dirty="0"/>
          </a:p>
        </p:txBody>
      </p:sp>
      <p:sp>
        <p:nvSpPr>
          <p:cNvPr id="3" name="Content Placeholder 2"/>
          <p:cNvSpPr>
            <a:spLocks noGrp="1"/>
          </p:cNvSpPr>
          <p:nvPr>
            <p:ph idx="1"/>
          </p:nvPr>
        </p:nvSpPr>
        <p:spPr>
          <a:xfrm>
            <a:off x="3435409" y="864108"/>
            <a:ext cx="8391969" cy="5120640"/>
          </a:xfrm>
        </p:spPr>
        <p:txBody>
          <a:bodyPr>
            <a:normAutofit/>
          </a:bodyPr>
          <a:lstStyle/>
          <a:p>
            <a:r>
              <a:rPr lang="en-GB" dirty="0"/>
              <a:t>The walls of the small intestine are composed of </a:t>
            </a:r>
            <a:r>
              <a:rPr lang="en-GB" b="1" dirty="0"/>
              <a:t>the four layers of </a:t>
            </a:r>
            <a:r>
              <a:rPr lang="en-GB" b="1" dirty="0" smtClean="0"/>
              <a:t>tissue.</a:t>
            </a:r>
          </a:p>
          <a:p>
            <a:r>
              <a:rPr lang="en-GB" dirty="0" smtClean="0"/>
              <a:t>Some </a:t>
            </a:r>
            <a:r>
              <a:rPr lang="en-GB" b="1" dirty="0"/>
              <a:t>modifications </a:t>
            </a:r>
            <a:r>
              <a:rPr lang="en-GB" b="1" dirty="0" smtClean="0"/>
              <a:t>occurs at peritoneum </a:t>
            </a:r>
            <a:r>
              <a:rPr lang="en-GB" b="1" dirty="0"/>
              <a:t>and mucosa </a:t>
            </a:r>
            <a:r>
              <a:rPr lang="en-GB" dirty="0" smtClean="0"/>
              <a:t>and described as;</a:t>
            </a:r>
          </a:p>
          <a:p>
            <a:r>
              <a:rPr lang="en-GB" sz="2400" b="1" dirty="0" smtClean="0"/>
              <a:t>Peritoneum – (</a:t>
            </a:r>
            <a:r>
              <a:rPr lang="en-GB" b="1" dirty="0" smtClean="0"/>
              <a:t>Mesentery) </a:t>
            </a:r>
          </a:p>
          <a:p>
            <a:pPr lvl="1"/>
            <a:r>
              <a:rPr lang="en-GB" sz="2000" dirty="0" smtClean="0"/>
              <a:t>Short, fan shaped</a:t>
            </a:r>
            <a:endParaRPr lang="en-GB" sz="2000" b="1" dirty="0" smtClean="0"/>
          </a:p>
          <a:p>
            <a:pPr lvl="1"/>
            <a:r>
              <a:rPr lang="en-GB" sz="2000" dirty="0" smtClean="0"/>
              <a:t>A double layer of peritoneum </a:t>
            </a:r>
          </a:p>
          <a:p>
            <a:pPr lvl="1"/>
            <a:r>
              <a:rPr lang="en-GB" sz="2000" dirty="0" smtClean="0"/>
              <a:t>Attaches the </a:t>
            </a:r>
            <a:r>
              <a:rPr lang="en-GB" sz="2000" b="1" dirty="0" smtClean="0"/>
              <a:t>jejunum and ileum to the posterior abdominal wall</a:t>
            </a:r>
            <a:r>
              <a:rPr lang="en-GB" sz="2000" dirty="0" smtClean="0"/>
              <a:t>.</a:t>
            </a:r>
          </a:p>
          <a:p>
            <a:pPr lvl="1"/>
            <a:r>
              <a:rPr lang="en-GB" sz="2000" dirty="0" smtClean="0"/>
              <a:t>The </a:t>
            </a:r>
            <a:r>
              <a:rPr lang="en-GB" sz="2000" b="1" dirty="0" smtClean="0"/>
              <a:t>large blood vessels and nerves </a:t>
            </a:r>
            <a:r>
              <a:rPr lang="en-GB" sz="2000" dirty="0" smtClean="0"/>
              <a:t>lie on the posterior abdominal wall and the </a:t>
            </a:r>
            <a:r>
              <a:rPr lang="en-GB" sz="2000" b="1" dirty="0" smtClean="0"/>
              <a:t>branches to the small intestine </a:t>
            </a:r>
            <a:r>
              <a:rPr lang="en-GB" sz="2000" dirty="0" smtClean="0"/>
              <a:t>pass between the two layers of the mesentery. </a:t>
            </a:r>
          </a:p>
          <a:p>
            <a:pPr lvl="1"/>
            <a:endParaRPr lang="en-GB" dirty="0"/>
          </a:p>
          <a:p>
            <a:pPr lvl="1"/>
            <a:endParaRPr lang="en-GB" dirty="0" smtClean="0"/>
          </a:p>
          <a:p>
            <a:pPr lvl="1"/>
            <a:endParaRPr lang="en-GB" dirty="0"/>
          </a:p>
          <a:p>
            <a:pPr lvl="1"/>
            <a:endParaRPr lang="en-GB" dirty="0" smtClean="0"/>
          </a:p>
          <a:p>
            <a:pPr lvl="1"/>
            <a:endParaRPr lang="en-GB" dirty="0"/>
          </a:p>
          <a:p>
            <a:pPr lvl="1"/>
            <a:endParaRPr lang="en-GB" dirty="0" smtClean="0"/>
          </a:p>
          <a:p>
            <a:pPr lvl="1"/>
            <a:endParaRPr lang="en-GB" dirty="0" smtClean="0"/>
          </a:p>
        </p:txBody>
      </p:sp>
      <p:pic>
        <p:nvPicPr>
          <p:cNvPr id="4" name="Picture 3"/>
          <p:cNvPicPr>
            <a:picLocks noChangeAspect="1"/>
          </p:cNvPicPr>
          <p:nvPr/>
        </p:nvPicPr>
        <p:blipFill>
          <a:blip r:embed="rId2"/>
          <a:stretch>
            <a:fillRect/>
          </a:stretch>
        </p:blipFill>
        <p:spPr>
          <a:xfrm>
            <a:off x="8689479" y="3700329"/>
            <a:ext cx="2702063" cy="2706252"/>
          </a:xfrm>
          <a:prstGeom prst="rect">
            <a:avLst/>
          </a:prstGeom>
        </p:spPr>
      </p:pic>
    </p:spTree>
    <p:extLst>
      <p:ext uri="{BB962C8B-B14F-4D97-AF65-F5344CB8AC3E}">
        <p14:creationId xmlns:p14="http://schemas.microsoft.com/office/powerpoint/2010/main" val="23895356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sz="2400" b="1" dirty="0"/>
              <a:t>Mucosa </a:t>
            </a:r>
            <a:endParaRPr lang="en-GB" b="1" dirty="0"/>
          </a:p>
          <a:p>
            <a:pPr lvl="1"/>
            <a:r>
              <a:rPr lang="en-GB" dirty="0"/>
              <a:t>The surface area of the small intestine mucosa is greatly increased by </a:t>
            </a:r>
            <a:r>
              <a:rPr lang="en-GB" b="1" dirty="0"/>
              <a:t>permanent circular folds</a:t>
            </a:r>
            <a:r>
              <a:rPr lang="en-GB" dirty="0"/>
              <a:t>, </a:t>
            </a:r>
            <a:r>
              <a:rPr lang="en-GB" b="1" dirty="0"/>
              <a:t>villi and microvilli. </a:t>
            </a:r>
          </a:p>
          <a:p>
            <a:pPr lvl="1"/>
            <a:r>
              <a:rPr lang="en-GB" b="1" dirty="0"/>
              <a:t>The permanent circular folds, unlike the rugae of the stomach, are not smoothed out when the small intestine is distended. </a:t>
            </a:r>
          </a:p>
          <a:p>
            <a:pPr lvl="1"/>
            <a:r>
              <a:rPr lang="en-GB" dirty="0"/>
              <a:t>They </a:t>
            </a:r>
            <a:r>
              <a:rPr lang="en-GB" b="1" dirty="0"/>
              <a:t>promote mixing of chyme</a:t>
            </a:r>
            <a:r>
              <a:rPr lang="en-GB" dirty="0"/>
              <a:t> as it passes along.</a:t>
            </a:r>
          </a:p>
          <a:p>
            <a:endParaRPr lang="en-GB" dirty="0" smtClean="0"/>
          </a:p>
          <a:p>
            <a:endParaRPr lang="en-GB" dirty="0"/>
          </a:p>
          <a:p>
            <a:endParaRPr lang="en-GB" dirty="0" smtClean="0"/>
          </a:p>
          <a:p>
            <a:endParaRPr lang="en-GB" dirty="0"/>
          </a:p>
          <a:p>
            <a:endParaRPr lang="en-GB" dirty="0" smtClean="0"/>
          </a:p>
          <a:p>
            <a:endParaRPr lang="en-GB" dirty="0"/>
          </a:p>
          <a:p>
            <a:endParaRPr lang="en-GB" dirty="0"/>
          </a:p>
        </p:txBody>
      </p:sp>
      <p:pic>
        <p:nvPicPr>
          <p:cNvPr id="5" name="Picture 4"/>
          <p:cNvPicPr>
            <a:picLocks noChangeAspect="1"/>
          </p:cNvPicPr>
          <p:nvPr/>
        </p:nvPicPr>
        <p:blipFill>
          <a:blip r:embed="rId2"/>
          <a:stretch>
            <a:fillRect/>
          </a:stretch>
        </p:blipFill>
        <p:spPr>
          <a:xfrm>
            <a:off x="3995714" y="2971950"/>
            <a:ext cx="7188754" cy="3790520"/>
          </a:xfrm>
          <a:prstGeom prst="rect">
            <a:avLst/>
          </a:prstGeom>
        </p:spPr>
      </p:pic>
    </p:spTree>
    <p:extLst>
      <p:ext uri="{BB962C8B-B14F-4D97-AF65-F5344CB8AC3E}">
        <p14:creationId xmlns:p14="http://schemas.microsoft.com/office/powerpoint/2010/main" val="32329930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Functions</a:t>
            </a:r>
            <a:endParaRPr lang="en-GB" dirty="0"/>
          </a:p>
        </p:txBody>
      </p:sp>
      <p:sp>
        <p:nvSpPr>
          <p:cNvPr id="3" name="Content Placeholder 2"/>
          <p:cNvSpPr>
            <a:spLocks noGrp="1"/>
          </p:cNvSpPr>
          <p:nvPr>
            <p:ph idx="1"/>
          </p:nvPr>
        </p:nvSpPr>
        <p:spPr>
          <a:xfrm>
            <a:off x="3418318" y="864108"/>
            <a:ext cx="8400516" cy="5120640"/>
          </a:xfrm>
        </p:spPr>
        <p:txBody>
          <a:bodyPr/>
          <a:lstStyle/>
          <a:p>
            <a:r>
              <a:rPr lang="en-GB" b="1" dirty="0" smtClean="0"/>
              <a:t>Chemical Digestion</a:t>
            </a:r>
          </a:p>
          <a:p>
            <a:pPr lvl="1"/>
            <a:r>
              <a:rPr lang="en-GB" dirty="0" smtClean="0"/>
              <a:t>In </a:t>
            </a:r>
            <a:r>
              <a:rPr lang="en-GB" dirty="0"/>
              <a:t>the small intestine the </a:t>
            </a:r>
            <a:r>
              <a:rPr lang="en-GB" b="1" dirty="0"/>
              <a:t>chemical digestion of food is </a:t>
            </a:r>
            <a:r>
              <a:rPr lang="en-GB" b="1" dirty="0" smtClean="0"/>
              <a:t>completed.</a:t>
            </a:r>
          </a:p>
          <a:p>
            <a:r>
              <a:rPr lang="en-GB" b="1" dirty="0" smtClean="0"/>
              <a:t>Absorption</a:t>
            </a:r>
          </a:p>
          <a:p>
            <a:pPr lvl="1"/>
            <a:r>
              <a:rPr lang="en-GB" dirty="0"/>
              <a:t>A</a:t>
            </a:r>
            <a:r>
              <a:rPr lang="en-GB" dirty="0" smtClean="0"/>
              <a:t>bsorption </a:t>
            </a:r>
            <a:r>
              <a:rPr lang="en-GB" dirty="0"/>
              <a:t>of </a:t>
            </a:r>
            <a:r>
              <a:rPr lang="en-GB" b="1" dirty="0"/>
              <a:t>most nutrients takes </a:t>
            </a:r>
            <a:r>
              <a:rPr lang="en-GB" b="1" dirty="0" smtClean="0"/>
              <a:t>place in small intestine. </a:t>
            </a:r>
            <a:endParaRPr lang="en-GB" b="1" dirty="0"/>
          </a:p>
          <a:p>
            <a:endParaRPr lang="en-GB" dirty="0"/>
          </a:p>
        </p:txBody>
      </p:sp>
    </p:spTree>
    <p:extLst>
      <p:ext uri="{BB962C8B-B14F-4D97-AF65-F5344CB8AC3E}">
        <p14:creationId xmlns:p14="http://schemas.microsoft.com/office/powerpoint/2010/main" val="41461511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Large Intestine</a:t>
            </a:r>
            <a:endParaRPr lang="en-GB" dirty="0"/>
          </a:p>
        </p:txBody>
      </p:sp>
      <p:sp>
        <p:nvSpPr>
          <p:cNvPr id="3" name="Content Placeholder 2"/>
          <p:cNvSpPr>
            <a:spLocks noGrp="1"/>
          </p:cNvSpPr>
          <p:nvPr>
            <p:ph idx="1"/>
          </p:nvPr>
        </p:nvSpPr>
        <p:spPr/>
        <p:txBody>
          <a:bodyPr/>
          <a:lstStyle/>
          <a:p>
            <a:r>
              <a:rPr lang="en-GB" dirty="0"/>
              <a:t>The large intestine is </a:t>
            </a:r>
            <a:r>
              <a:rPr lang="en-GB" b="1" dirty="0"/>
              <a:t>about 1.5 metres </a:t>
            </a:r>
            <a:r>
              <a:rPr lang="en-GB" b="1" dirty="0" smtClean="0"/>
              <a:t>long.</a:t>
            </a:r>
          </a:p>
          <a:p>
            <a:r>
              <a:rPr lang="en-GB" dirty="0" smtClean="0"/>
              <a:t>It </a:t>
            </a:r>
            <a:r>
              <a:rPr lang="en-GB" b="1" dirty="0" smtClean="0"/>
              <a:t>begins </a:t>
            </a:r>
            <a:r>
              <a:rPr lang="en-GB" b="1" dirty="0"/>
              <a:t>at the caecum </a:t>
            </a:r>
            <a:r>
              <a:rPr lang="en-GB" dirty="0"/>
              <a:t>in the right iliac fossa and </a:t>
            </a:r>
            <a:r>
              <a:rPr lang="en-GB" b="1" dirty="0" smtClean="0"/>
              <a:t>terminate </a:t>
            </a:r>
            <a:r>
              <a:rPr lang="en-GB" b="1" dirty="0"/>
              <a:t>at the rectum and anal canal</a:t>
            </a:r>
            <a:r>
              <a:rPr lang="en-GB" dirty="0"/>
              <a:t> deep in the pelvis. </a:t>
            </a:r>
            <a:endParaRPr lang="en-GB" dirty="0" smtClean="0"/>
          </a:p>
          <a:p>
            <a:r>
              <a:rPr lang="en-GB" dirty="0" smtClean="0"/>
              <a:t>Its </a:t>
            </a:r>
            <a:r>
              <a:rPr lang="en-GB" dirty="0"/>
              <a:t>lumen is </a:t>
            </a:r>
            <a:r>
              <a:rPr lang="en-GB" b="1" dirty="0"/>
              <a:t>about 6.5 cm </a:t>
            </a:r>
            <a:r>
              <a:rPr lang="en-GB" dirty="0"/>
              <a:t>in diameter, larger than that of the small intestine. </a:t>
            </a:r>
            <a:endParaRPr lang="en-GB" dirty="0" smtClean="0"/>
          </a:p>
          <a:p>
            <a:r>
              <a:rPr lang="en-GB" b="1" dirty="0" smtClean="0"/>
              <a:t>It </a:t>
            </a:r>
            <a:r>
              <a:rPr lang="en-GB" b="1" dirty="0"/>
              <a:t>forms an arch round the coiled-up small intestine. </a:t>
            </a:r>
            <a:endParaRPr lang="en-GB" b="1" dirty="0" smtClean="0"/>
          </a:p>
          <a:p>
            <a:r>
              <a:rPr lang="en-GB" dirty="0" smtClean="0"/>
              <a:t>The </a:t>
            </a:r>
            <a:r>
              <a:rPr lang="en-GB" dirty="0"/>
              <a:t>large intestine is divided </a:t>
            </a:r>
            <a:r>
              <a:rPr lang="en-GB" dirty="0" smtClean="0"/>
              <a:t>into; </a:t>
            </a:r>
          </a:p>
          <a:p>
            <a:pPr lvl="1"/>
            <a:r>
              <a:rPr lang="en-GB" b="1" dirty="0" smtClean="0"/>
              <a:t>Caecum </a:t>
            </a:r>
          </a:p>
          <a:p>
            <a:pPr lvl="1"/>
            <a:r>
              <a:rPr lang="en-GB" b="1" dirty="0" smtClean="0"/>
              <a:t>Colon </a:t>
            </a:r>
          </a:p>
          <a:p>
            <a:pPr lvl="1"/>
            <a:r>
              <a:rPr lang="en-GB" b="1" dirty="0" smtClean="0"/>
              <a:t>Rectum </a:t>
            </a:r>
          </a:p>
          <a:p>
            <a:pPr lvl="1"/>
            <a:r>
              <a:rPr lang="en-GB" b="1" dirty="0"/>
              <a:t>A</a:t>
            </a:r>
            <a:r>
              <a:rPr lang="en-GB" b="1" dirty="0" smtClean="0"/>
              <a:t>nal canal</a:t>
            </a:r>
            <a:endParaRPr lang="en-GB" b="1" dirty="0"/>
          </a:p>
        </p:txBody>
      </p:sp>
    </p:spTree>
    <p:extLst>
      <p:ext uri="{BB962C8B-B14F-4D97-AF65-F5344CB8AC3E}">
        <p14:creationId xmlns:p14="http://schemas.microsoft.com/office/powerpoint/2010/main" val="12267799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Caecum </a:t>
            </a:r>
            <a:endParaRPr lang="en-GB" dirty="0"/>
          </a:p>
        </p:txBody>
      </p:sp>
      <p:sp>
        <p:nvSpPr>
          <p:cNvPr id="3" name="Content Placeholder 2"/>
          <p:cNvSpPr>
            <a:spLocks noGrp="1"/>
          </p:cNvSpPr>
          <p:nvPr>
            <p:ph idx="1"/>
          </p:nvPr>
        </p:nvSpPr>
        <p:spPr/>
        <p:txBody>
          <a:bodyPr/>
          <a:lstStyle/>
          <a:p>
            <a:r>
              <a:rPr lang="en-GB" dirty="0" smtClean="0"/>
              <a:t>Caecum </a:t>
            </a:r>
            <a:r>
              <a:rPr lang="en-GB" dirty="0"/>
              <a:t>is the </a:t>
            </a:r>
            <a:r>
              <a:rPr lang="en-GB" b="1" dirty="0"/>
              <a:t>first part of the large </a:t>
            </a:r>
            <a:r>
              <a:rPr lang="en-GB" b="1" dirty="0" smtClean="0"/>
              <a:t>intestine. </a:t>
            </a:r>
          </a:p>
          <a:p>
            <a:r>
              <a:rPr lang="en-GB" dirty="0" smtClean="0"/>
              <a:t>It </a:t>
            </a:r>
            <a:r>
              <a:rPr lang="en-GB" dirty="0"/>
              <a:t>is a </a:t>
            </a:r>
            <a:r>
              <a:rPr lang="en-GB" b="1" dirty="0"/>
              <a:t>dilated region </a:t>
            </a:r>
            <a:r>
              <a:rPr lang="en-GB" dirty="0" smtClean="0"/>
              <a:t>and </a:t>
            </a:r>
            <a:r>
              <a:rPr lang="en-GB" dirty="0"/>
              <a:t>is </a:t>
            </a:r>
            <a:r>
              <a:rPr lang="en-GB" b="1" dirty="0"/>
              <a:t>continuous with the ascending </a:t>
            </a:r>
            <a:r>
              <a:rPr lang="en-GB" b="1" dirty="0" smtClean="0"/>
              <a:t>colon. </a:t>
            </a:r>
            <a:r>
              <a:rPr lang="en-GB" dirty="0" smtClean="0"/>
              <a:t>Just </a:t>
            </a:r>
            <a:r>
              <a:rPr lang="en-GB" b="1" dirty="0"/>
              <a:t>below the junction of the two the ileocaecal valve opens </a:t>
            </a:r>
            <a:r>
              <a:rPr lang="en-GB" dirty="0"/>
              <a:t>from the ileum. </a:t>
            </a:r>
            <a:endParaRPr lang="en-GB" dirty="0" smtClean="0"/>
          </a:p>
          <a:p>
            <a:r>
              <a:rPr lang="en-GB" b="1" dirty="0" smtClean="0"/>
              <a:t>Vermiform Appendix</a:t>
            </a:r>
            <a:endParaRPr lang="en-GB" dirty="0" smtClean="0"/>
          </a:p>
          <a:p>
            <a:pPr lvl="1"/>
            <a:r>
              <a:rPr lang="en-GB" dirty="0" smtClean="0"/>
              <a:t>a </a:t>
            </a:r>
            <a:r>
              <a:rPr lang="en-GB" b="1" dirty="0"/>
              <a:t>fine tube</a:t>
            </a:r>
            <a:r>
              <a:rPr lang="en-GB" dirty="0"/>
              <a:t>, closed at one end, which </a:t>
            </a:r>
            <a:r>
              <a:rPr lang="en-GB" b="1" dirty="0"/>
              <a:t>leads from the caecum. </a:t>
            </a:r>
            <a:endParaRPr lang="en-GB" b="1" dirty="0" smtClean="0"/>
          </a:p>
          <a:p>
            <a:pPr lvl="1"/>
            <a:r>
              <a:rPr lang="en-GB" dirty="0" smtClean="0"/>
              <a:t>It </a:t>
            </a:r>
            <a:r>
              <a:rPr lang="en-GB" dirty="0"/>
              <a:t>is usually </a:t>
            </a:r>
            <a:r>
              <a:rPr lang="en-GB" b="1" dirty="0"/>
              <a:t>about 8 to 9 cm </a:t>
            </a:r>
            <a:r>
              <a:rPr lang="en-GB" b="1" dirty="0" smtClean="0"/>
              <a:t>long.</a:t>
            </a:r>
          </a:p>
          <a:p>
            <a:pPr lvl="1"/>
            <a:r>
              <a:rPr lang="en-GB" dirty="0" smtClean="0"/>
              <a:t>It has </a:t>
            </a:r>
            <a:r>
              <a:rPr lang="en-GB" dirty="0"/>
              <a:t>the same structure as the walls of the large intestine but </a:t>
            </a:r>
            <a:r>
              <a:rPr lang="en-GB" b="1" dirty="0"/>
              <a:t>contains more lymphoid tissue</a:t>
            </a:r>
            <a:r>
              <a:rPr lang="en-GB" b="1" dirty="0" smtClean="0"/>
              <a:t>.</a:t>
            </a:r>
          </a:p>
          <a:p>
            <a:pPr lvl="1"/>
            <a:endParaRPr lang="en-GB" b="1" dirty="0"/>
          </a:p>
          <a:p>
            <a:pPr lvl="1"/>
            <a:endParaRPr lang="en-GB" b="1" dirty="0" smtClean="0"/>
          </a:p>
          <a:p>
            <a:pPr lvl="1"/>
            <a:endParaRPr lang="en-GB" b="1" dirty="0"/>
          </a:p>
          <a:p>
            <a:pPr lvl="1"/>
            <a:endParaRPr lang="en-GB" b="1" dirty="0" smtClean="0"/>
          </a:p>
          <a:p>
            <a:pPr lvl="1"/>
            <a:endParaRPr lang="en-GB" b="1" dirty="0"/>
          </a:p>
          <a:p>
            <a:pPr lvl="1"/>
            <a:endParaRPr lang="en-GB" b="1" dirty="0" smtClean="0"/>
          </a:p>
          <a:p>
            <a:pPr lvl="1"/>
            <a:endParaRPr lang="en-GB" b="1" dirty="0"/>
          </a:p>
        </p:txBody>
      </p:sp>
      <p:pic>
        <p:nvPicPr>
          <p:cNvPr id="4" name="Picture 3"/>
          <p:cNvPicPr>
            <a:picLocks noChangeAspect="1"/>
          </p:cNvPicPr>
          <p:nvPr/>
        </p:nvPicPr>
        <p:blipFill>
          <a:blip r:embed="rId2"/>
          <a:stretch>
            <a:fillRect/>
          </a:stretch>
        </p:blipFill>
        <p:spPr>
          <a:xfrm>
            <a:off x="6023056" y="3794333"/>
            <a:ext cx="3007624" cy="2992318"/>
          </a:xfrm>
          <a:prstGeom prst="rect">
            <a:avLst/>
          </a:prstGeom>
        </p:spPr>
      </p:pic>
    </p:spTree>
    <p:extLst>
      <p:ext uri="{BB962C8B-B14F-4D97-AF65-F5344CB8AC3E}">
        <p14:creationId xmlns:p14="http://schemas.microsoft.com/office/powerpoint/2010/main" val="13731387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Colon</a:t>
            </a:r>
            <a:endParaRPr lang="en-GB" dirty="0"/>
          </a:p>
        </p:txBody>
      </p:sp>
      <p:sp>
        <p:nvSpPr>
          <p:cNvPr id="3" name="Content Placeholder 2"/>
          <p:cNvSpPr>
            <a:spLocks noGrp="1"/>
          </p:cNvSpPr>
          <p:nvPr>
            <p:ph idx="1"/>
          </p:nvPr>
        </p:nvSpPr>
        <p:spPr/>
        <p:txBody>
          <a:bodyPr>
            <a:normAutofit lnSpcReduction="10000"/>
          </a:bodyPr>
          <a:lstStyle/>
          <a:p>
            <a:r>
              <a:rPr lang="en-GB" dirty="0" smtClean="0"/>
              <a:t>The </a:t>
            </a:r>
            <a:r>
              <a:rPr lang="en-GB" dirty="0"/>
              <a:t>colon has </a:t>
            </a:r>
            <a:r>
              <a:rPr lang="en-GB" b="1" dirty="0"/>
              <a:t>four </a:t>
            </a:r>
            <a:r>
              <a:rPr lang="en-GB" b="1" dirty="0" smtClean="0"/>
              <a:t>parts;</a:t>
            </a:r>
          </a:p>
          <a:p>
            <a:r>
              <a:rPr lang="en-GB" b="1" dirty="0" smtClean="0"/>
              <a:t>Ascending colon </a:t>
            </a:r>
          </a:p>
          <a:p>
            <a:pPr lvl="1"/>
            <a:r>
              <a:rPr lang="en-GB" dirty="0" smtClean="0"/>
              <a:t>This passes upwards from the caecum to the level of the liver where it curves acutely to the left at the hepatic flexure to become the transverse colon. </a:t>
            </a:r>
          </a:p>
          <a:p>
            <a:r>
              <a:rPr lang="en-GB" b="1" dirty="0" smtClean="0"/>
              <a:t>Transverse colon </a:t>
            </a:r>
          </a:p>
          <a:p>
            <a:pPr lvl="1"/>
            <a:r>
              <a:rPr lang="en-GB" dirty="0" smtClean="0"/>
              <a:t>This is a loop of colon that extends across the abdominal cavity in front of the duodenum and the stomach to the area of the spleen where it forms the splenic flexure and curves acutely downwards to become the descending colon. </a:t>
            </a:r>
          </a:p>
          <a:p>
            <a:r>
              <a:rPr lang="en-GB" b="1" dirty="0" smtClean="0"/>
              <a:t>Descending colon </a:t>
            </a:r>
          </a:p>
          <a:p>
            <a:pPr lvl="1"/>
            <a:r>
              <a:rPr lang="en-GB" dirty="0" smtClean="0"/>
              <a:t>This passes down the left side of the abdominal cavity then curves towards the midline. After it enters the true pelvis it is known as the sigmoid colon. </a:t>
            </a:r>
          </a:p>
          <a:p>
            <a:r>
              <a:rPr lang="en-GB" b="1" dirty="0" smtClean="0"/>
              <a:t>Sigmoid colon </a:t>
            </a:r>
          </a:p>
          <a:p>
            <a:pPr lvl="1"/>
            <a:r>
              <a:rPr lang="en-GB" dirty="0" smtClean="0"/>
              <a:t>This </a:t>
            </a:r>
            <a:r>
              <a:rPr lang="en-GB" dirty="0"/>
              <a:t>part describes an S-shaped curve in the pelvis that continues downwards to become the rectum.</a:t>
            </a:r>
          </a:p>
        </p:txBody>
      </p:sp>
    </p:spTree>
    <p:extLst>
      <p:ext uri="{BB962C8B-B14F-4D97-AF65-F5344CB8AC3E}">
        <p14:creationId xmlns:p14="http://schemas.microsoft.com/office/powerpoint/2010/main" val="26491058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72426" y="223854"/>
            <a:ext cx="8810714" cy="6570703"/>
          </a:xfrm>
          <a:prstGeom prst="rect">
            <a:avLst/>
          </a:prstGeom>
        </p:spPr>
      </p:pic>
    </p:spTree>
    <p:extLst>
      <p:ext uri="{BB962C8B-B14F-4D97-AF65-F5344CB8AC3E}">
        <p14:creationId xmlns:p14="http://schemas.microsoft.com/office/powerpoint/2010/main" val="39194973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Rectum</a:t>
            </a:r>
            <a:endParaRPr lang="en-GB" dirty="0"/>
          </a:p>
        </p:txBody>
      </p:sp>
      <p:sp>
        <p:nvSpPr>
          <p:cNvPr id="3" name="Content Placeholder 2"/>
          <p:cNvSpPr>
            <a:spLocks noGrp="1"/>
          </p:cNvSpPr>
          <p:nvPr>
            <p:ph idx="1"/>
          </p:nvPr>
        </p:nvSpPr>
        <p:spPr/>
        <p:txBody>
          <a:bodyPr/>
          <a:lstStyle/>
          <a:p>
            <a:r>
              <a:rPr lang="en-GB" dirty="0" smtClean="0"/>
              <a:t>This </a:t>
            </a:r>
            <a:r>
              <a:rPr lang="en-GB" dirty="0"/>
              <a:t>is a </a:t>
            </a:r>
            <a:r>
              <a:rPr lang="en-GB" b="1" dirty="0"/>
              <a:t>slightly dilated section </a:t>
            </a:r>
            <a:r>
              <a:rPr lang="en-GB" dirty="0"/>
              <a:t>of the large intestine </a:t>
            </a:r>
            <a:r>
              <a:rPr lang="en-GB" b="1" dirty="0"/>
              <a:t>about 13 cm long.</a:t>
            </a:r>
            <a:r>
              <a:rPr lang="en-GB" dirty="0"/>
              <a:t> </a:t>
            </a:r>
            <a:endParaRPr lang="en-GB" dirty="0" smtClean="0"/>
          </a:p>
          <a:p>
            <a:r>
              <a:rPr lang="en-GB" dirty="0" smtClean="0"/>
              <a:t>It </a:t>
            </a:r>
            <a:r>
              <a:rPr lang="en-GB" dirty="0"/>
              <a:t>leads </a:t>
            </a:r>
            <a:r>
              <a:rPr lang="en-GB" b="1" dirty="0"/>
              <a:t>from the sigmoid colon </a:t>
            </a:r>
            <a:r>
              <a:rPr lang="en-GB" dirty="0"/>
              <a:t>and </a:t>
            </a:r>
            <a:r>
              <a:rPr lang="en-GB" b="1" dirty="0"/>
              <a:t>terminates in the anal canal. </a:t>
            </a:r>
          </a:p>
        </p:txBody>
      </p:sp>
    </p:spTree>
    <p:extLst>
      <p:ext uri="{BB962C8B-B14F-4D97-AF65-F5344CB8AC3E}">
        <p14:creationId xmlns:p14="http://schemas.microsoft.com/office/powerpoint/2010/main" val="41062477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Anal canal</a:t>
            </a:r>
            <a:endParaRPr lang="en-GB" dirty="0"/>
          </a:p>
        </p:txBody>
      </p:sp>
      <p:sp>
        <p:nvSpPr>
          <p:cNvPr id="3" name="Content Placeholder 2"/>
          <p:cNvSpPr>
            <a:spLocks noGrp="1"/>
          </p:cNvSpPr>
          <p:nvPr>
            <p:ph idx="1"/>
          </p:nvPr>
        </p:nvSpPr>
        <p:spPr/>
        <p:txBody>
          <a:bodyPr/>
          <a:lstStyle/>
          <a:p>
            <a:r>
              <a:rPr lang="en-GB" dirty="0" smtClean="0"/>
              <a:t>This </a:t>
            </a:r>
            <a:r>
              <a:rPr lang="en-GB" dirty="0"/>
              <a:t>is a </a:t>
            </a:r>
            <a:r>
              <a:rPr lang="en-GB" b="1" dirty="0"/>
              <a:t>short passage about 3.8 cm long </a:t>
            </a:r>
            <a:r>
              <a:rPr lang="en-GB" dirty="0"/>
              <a:t>in the </a:t>
            </a:r>
            <a:r>
              <a:rPr lang="en-GB" dirty="0" smtClean="0"/>
              <a:t>adult.</a:t>
            </a:r>
          </a:p>
          <a:p>
            <a:r>
              <a:rPr lang="en-GB" b="1" dirty="0" smtClean="0"/>
              <a:t>It leads </a:t>
            </a:r>
            <a:r>
              <a:rPr lang="en-GB" b="1" dirty="0"/>
              <a:t>from the rectum to the exterior. </a:t>
            </a:r>
            <a:endParaRPr lang="en-GB" b="1" dirty="0" smtClean="0"/>
          </a:p>
          <a:p>
            <a:r>
              <a:rPr lang="en-GB" b="1" dirty="0" smtClean="0"/>
              <a:t>Two </a:t>
            </a:r>
            <a:r>
              <a:rPr lang="en-GB" b="1" dirty="0"/>
              <a:t>sphincter muscles </a:t>
            </a:r>
            <a:r>
              <a:rPr lang="en-GB" dirty="0"/>
              <a:t>control the anus; </a:t>
            </a:r>
            <a:endParaRPr lang="en-GB" dirty="0" smtClean="0"/>
          </a:p>
          <a:p>
            <a:endParaRPr lang="en-GB" dirty="0" smtClean="0"/>
          </a:p>
          <a:p>
            <a:pPr marL="845820" lvl="1" indent="-342900">
              <a:buFont typeface="+mj-lt"/>
              <a:buAutoNum type="arabicPeriod"/>
            </a:pPr>
            <a:r>
              <a:rPr lang="en-GB" sz="2000" b="1" dirty="0" smtClean="0"/>
              <a:t>Internal sphincter</a:t>
            </a:r>
            <a:r>
              <a:rPr lang="en-GB" sz="2000" b="1" dirty="0"/>
              <a:t> </a:t>
            </a:r>
          </a:p>
          <a:p>
            <a:pPr lvl="1"/>
            <a:r>
              <a:rPr lang="en-GB" dirty="0" smtClean="0"/>
              <a:t>It consists </a:t>
            </a:r>
            <a:r>
              <a:rPr lang="en-GB" dirty="0"/>
              <a:t>of smooth </a:t>
            </a:r>
            <a:r>
              <a:rPr lang="en-GB" dirty="0" smtClean="0"/>
              <a:t>muscle.</a:t>
            </a:r>
          </a:p>
          <a:p>
            <a:pPr lvl="1"/>
            <a:r>
              <a:rPr lang="en-GB" dirty="0" smtClean="0"/>
              <a:t>It is </a:t>
            </a:r>
            <a:r>
              <a:rPr lang="en-GB" dirty="0"/>
              <a:t>under the control of the autonomic nervous </a:t>
            </a:r>
            <a:r>
              <a:rPr lang="en-GB" dirty="0" smtClean="0"/>
              <a:t>system.</a:t>
            </a:r>
          </a:p>
          <a:p>
            <a:pPr lvl="1"/>
            <a:endParaRPr lang="en-GB" dirty="0" smtClean="0"/>
          </a:p>
          <a:p>
            <a:pPr marL="845820" lvl="1" indent="-342900">
              <a:buFont typeface="+mj-lt"/>
              <a:buAutoNum type="arabicPeriod" startAt="2"/>
            </a:pPr>
            <a:r>
              <a:rPr lang="en-GB" sz="2000" b="1" dirty="0"/>
              <a:t>E</a:t>
            </a:r>
            <a:r>
              <a:rPr lang="en-GB" sz="2000" b="1" dirty="0" smtClean="0"/>
              <a:t>xternal sphincter</a:t>
            </a:r>
          </a:p>
          <a:p>
            <a:pPr lvl="1"/>
            <a:r>
              <a:rPr lang="en-GB" dirty="0" smtClean="0"/>
              <a:t>It is formed </a:t>
            </a:r>
            <a:r>
              <a:rPr lang="en-GB" dirty="0"/>
              <a:t>by skeletal </a:t>
            </a:r>
            <a:r>
              <a:rPr lang="en-GB" dirty="0" smtClean="0"/>
              <a:t>muscle.</a:t>
            </a:r>
          </a:p>
          <a:p>
            <a:pPr lvl="1"/>
            <a:r>
              <a:rPr lang="en-GB" dirty="0" smtClean="0"/>
              <a:t>It is </a:t>
            </a:r>
            <a:r>
              <a:rPr lang="en-GB" dirty="0"/>
              <a:t>under voluntary control</a:t>
            </a:r>
            <a:r>
              <a:rPr lang="en-GB" dirty="0" smtClean="0"/>
              <a:t>.</a:t>
            </a:r>
            <a:endParaRPr lang="en-GB" dirty="0"/>
          </a:p>
        </p:txBody>
      </p:sp>
    </p:spTree>
    <p:extLst>
      <p:ext uri="{BB962C8B-B14F-4D97-AF65-F5344CB8AC3E}">
        <p14:creationId xmlns:p14="http://schemas.microsoft.com/office/powerpoint/2010/main" val="30929439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1922463" y="0"/>
            <a:ext cx="8549594" cy="6840100"/>
          </a:xfrm>
          <a:prstGeom prst="rect">
            <a:avLst/>
          </a:prstGeom>
        </p:spPr>
      </p:pic>
    </p:spTree>
    <p:extLst>
      <p:ext uri="{BB962C8B-B14F-4D97-AF65-F5344CB8AC3E}">
        <p14:creationId xmlns:p14="http://schemas.microsoft.com/office/powerpoint/2010/main" val="23359449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Function</a:t>
            </a:r>
            <a:endParaRPr lang="en-GB" dirty="0"/>
          </a:p>
        </p:txBody>
      </p:sp>
      <p:sp>
        <p:nvSpPr>
          <p:cNvPr id="3" name="Content Placeholder 2"/>
          <p:cNvSpPr>
            <a:spLocks noGrp="1"/>
          </p:cNvSpPr>
          <p:nvPr>
            <p:ph idx="1"/>
          </p:nvPr>
        </p:nvSpPr>
        <p:spPr>
          <a:xfrm>
            <a:off x="3869268" y="864108"/>
            <a:ext cx="7949566" cy="5120640"/>
          </a:xfrm>
        </p:spPr>
        <p:txBody>
          <a:bodyPr>
            <a:normAutofit/>
          </a:bodyPr>
          <a:lstStyle/>
          <a:p>
            <a:r>
              <a:rPr lang="en-GB" b="1" dirty="0" smtClean="0"/>
              <a:t>Absorption</a:t>
            </a:r>
          </a:p>
          <a:p>
            <a:pPr lvl="1"/>
            <a:r>
              <a:rPr lang="en-GB" dirty="0" smtClean="0"/>
              <a:t>absorption </a:t>
            </a:r>
            <a:r>
              <a:rPr lang="en-GB" dirty="0"/>
              <a:t>of </a:t>
            </a:r>
            <a:r>
              <a:rPr lang="en-GB" dirty="0" smtClean="0"/>
              <a:t>water - by </a:t>
            </a:r>
            <a:r>
              <a:rPr lang="en-GB" dirty="0"/>
              <a:t>osmosis, </a:t>
            </a:r>
            <a:r>
              <a:rPr lang="en-GB" dirty="0" smtClean="0"/>
              <a:t>until semisolid </a:t>
            </a:r>
            <a:r>
              <a:rPr lang="en-GB" dirty="0"/>
              <a:t>consistency of faeces is achieved. </a:t>
            </a:r>
            <a:endParaRPr lang="en-GB" dirty="0" smtClean="0"/>
          </a:p>
          <a:p>
            <a:pPr lvl="1"/>
            <a:r>
              <a:rPr lang="en-GB" dirty="0" smtClean="0"/>
              <a:t>Mineral </a:t>
            </a:r>
            <a:r>
              <a:rPr lang="en-GB" dirty="0"/>
              <a:t>salts, vitamins and some drugs are also </a:t>
            </a:r>
            <a:r>
              <a:rPr lang="en-GB" dirty="0" smtClean="0"/>
              <a:t>absorbed.</a:t>
            </a:r>
          </a:p>
          <a:p>
            <a:r>
              <a:rPr lang="en-GB" b="1" dirty="0" smtClean="0"/>
              <a:t>Microbial activity</a:t>
            </a:r>
          </a:p>
          <a:p>
            <a:pPr lvl="1"/>
            <a:r>
              <a:rPr lang="en-GB" dirty="0"/>
              <a:t>Escherichia coli, Enterobacter aerogenes, Streptococcus </a:t>
            </a:r>
            <a:r>
              <a:rPr lang="en-GB" dirty="0" smtClean="0"/>
              <a:t>faecalis, Clostridium perfringens</a:t>
            </a:r>
            <a:r>
              <a:rPr lang="en-GB" dirty="0"/>
              <a:t> - </a:t>
            </a:r>
            <a:r>
              <a:rPr lang="en-GB" b="1" dirty="0"/>
              <a:t>synthesise vitamin K and folic acid</a:t>
            </a:r>
            <a:endParaRPr lang="en-GB" b="1" dirty="0" smtClean="0"/>
          </a:p>
          <a:p>
            <a:r>
              <a:rPr lang="en-GB" b="1" dirty="0"/>
              <a:t>Mass </a:t>
            </a:r>
            <a:r>
              <a:rPr lang="en-GB" b="1" dirty="0" smtClean="0"/>
              <a:t>movement</a:t>
            </a:r>
          </a:p>
          <a:p>
            <a:pPr lvl="1"/>
            <a:r>
              <a:rPr lang="en-GB" dirty="0"/>
              <a:t>a wave of strong peristalsis sweep along the transverse colon forcing its contents into the descending and sigmoid </a:t>
            </a:r>
            <a:r>
              <a:rPr lang="en-GB" dirty="0" smtClean="0"/>
              <a:t>colons – mass movement</a:t>
            </a:r>
          </a:p>
          <a:p>
            <a:r>
              <a:rPr lang="en-GB" b="1" dirty="0" smtClean="0"/>
              <a:t>Defaecation</a:t>
            </a:r>
          </a:p>
          <a:p>
            <a:pPr lvl="1"/>
            <a:r>
              <a:rPr lang="en-GB" dirty="0" smtClean="0"/>
              <a:t>Thus </a:t>
            </a:r>
            <a:r>
              <a:rPr lang="en-GB" dirty="0"/>
              <a:t>defaecation involves involuntary contraction of the muscle of the rectum and relaxation of the internal anal sphincter. </a:t>
            </a:r>
            <a:endParaRPr lang="en-GB" dirty="0" smtClean="0"/>
          </a:p>
          <a:p>
            <a:pPr lvl="1"/>
            <a:r>
              <a:rPr lang="en-GB" dirty="0" smtClean="0"/>
              <a:t>Contraction </a:t>
            </a:r>
            <a:r>
              <a:rPr lang="en-GB" dirty="0"/>
              <a:t>of the abdominal muscles and lowering of the diaphragm increase the intra-abdominal pressure (Valsalva’s manoeuvre) and so assist the process of defaecation. </a:t>
            </a:r>
            <a:endParaRPr lang="en-GB" dirty="0" smtClean="0"/>
          </a:p>
        </p:txBody>
      </p:sp>
    </p:spTree>
    <p:extLst>
      <p:ext uri="{BB962C8B-B14F-4D97-AF65-F5344CB8AC3E}">
        <p14:creationId xmlns:p14="http://schemas.microsoft.com/office/powerpoint/2010/main" val="120343192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playback">
            <a:hlinkClick r:id="" action="ppaction://media"/>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p:spPr>
      </p:pic>
    </p:spTree>
    <p:extLst>
      <p:ext uri="{BB962C8B-B14F-4D97-AF65-F5344CB8AC3E}">
        <p14:creationId xmlns:p14="http://schemas.microsoft.com/office/powerpoint/2010/main" val="35252932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ctr"/>
            <a:r>
              <a:rPr lang="en-GB" sz="9600" dirty="0" smtClean="0"/>
              <a:t>THANK YOU</a:t>
            </a:r>
            <a:endParaRPr lang="en-GB" sz="9600" dirty="0"/>
          </a:p>
        </p:txBody>
      </p:sp>
    </p:spTree>
    <p:extLst>
      <p:ext uri="{BB962C8B-B14F-4D97-AF65-F5344CB8AC3E}">
        <p14:creationId xmlns:p14="http://schemas.microsoft.com/office/powerpoint/2010/main" val="2259144338"/>
      </p:ext>
    </p:extLst>
  </p:cSld>
  <p:clrMapOvr>
    <a:masterClrMapping/>
  </p:clrMapOvr>
  <p:timing>
    <p:tnLst>
      <p:par>
        <p:cTn id="1" dur="indefinite" restart="never" nodeType="tmRoot"/>
      </p:par>
    </p:tnLst>
  </p:timing>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605</TotalTime>
  <Words>3238</Words>
  <Application>Microsoft Office PowerPoint</Application>
  <PresentationFormat>Widescreen</PresentationFormat>
  <Paragraphs>419</Paragraphs>
  <Slides>70</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Corbel</vt:lpstr>
      <vt:lpstr>Wingdings</vt:lpstr>
      <vt:lpstr>Wingdings 2</vt:lpstr>
      <vt:lpstr>Frame</vt:lpstr>
      <vt:lpstr>Human  Digestive System</vt:lpstr>
      <vt:lpstr>Digestive System</vt:lpstr>
      <vt:lpstr>PowerPoint Presentation</vt:lpstr>
      <vt:lpstr>Functions</vt:lpstr>
      <vt:lpstr>PowerPoint Presentation</vt:lpstr>
      <vt:lpstr>Physiological Anatomy</vt:lpstr>
      <vt:lpstr>PowerPoint Presentation</vt:lpstr>
      <vt:lpstr>Layers of Gastrointestinal Tract</vt:lpstr>
      <vt:lpstr>1- Serosa </vt:lpstr>
      <vt:lpstr>PowerPoint Presentation</vt:lpstr>
      <vt:lpstr>2-Muscle layer </vt:lpstr>
      <vt:lpstr>Myenteric Plexus</vt:lpstr>
      <vt:lpstr>3-Submucosa </vt:lpstr>
      <vt:lpstr>Meissner’s Plexus</vt:lpstr>
      <vt:lpstr>4-Mucosa</vt:lpstr>
      <vt:lpstr>Enteric  Nervous System</vt:lpstr>
      <vt:lpstr>Enteric  Nervous System</vt:lpstr>
      <vt:lpstr>Enteric Nerve Plexus</vt:lpstr>
      <vt:lpstr>PowerPoint Presentation</vt:lpstr>
      <vt:lpstr>Sympathetic &amp; Parasympathetic Nerve Supply to GIT</vt:lpstr>
      <vt:lpstr>PowerPoint Presentation</vt:lpstr>
      <vt:lpstr>Splanchnic Circulation</vt:lpstr>
      <vt:lpstr>Splanchnic Circulation</vt:lpstr>
      <vt:lpstr>PowerPoint Presentation</vt:lpstr>
      <vt:lpstr>Components    of  Digestive System</vt:lpstr>
      <vt:lpstr>Mouth</vt:lpstr>
      <vt:lpstr>PowerPoint Presentation</vt:lpstr>
      <vt:lpstr>Tongue</vt:lpstr>
      <vt:lpstr>PowerPoint Presentation</vt:lpstr>
      <vt:lpstr>Functions</vt:lpstr>
      <vt:lpstr>Teeth</vt:lpstr>
      <vt:lpstr>Functions</vt:lpstr>
      <vt:lpstr>PowerPoint Presentation</vt:lpstr>
      <vt:lpstr>Salivary Glands</vt:lpstr>
      <vt:lpstr>Functions</vt:lpstr>
      <vt:lpstr>PowerPoint Presentation</vt:lpstr>
      <vt:lpstr>Pharynx</vt:lpstr>
      <vt:lpstr>PowerPoint Presentation</vt:lpstr>
      <vt:lpstr>PowerPoint Presentation</vt:lpstr>
      <vt:lpstr>PowerPoint Presentation</vt:lpstr>
      <vt:lpstr>Oesophagus</vt:lpstr>
      <vt:lpstr>PowerPoint Presentation</vt:lpstr>
      <vt:lpstr>PowerPoint Presentation</vt:lpstr>
      <vt:lpstr>Stomach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Functions</vt:lpstr>
      <vt:lpstr>Small Intestine</vt:lpstr>
      <vt:lpstr>PowerPoint Presentation</vt:lpstr>
      <vt:lpstr>PowerPoint Presentation</vt:lpstr>
      <vt:lpstr>PowerPoint Presentation</vt:lpstr>
      <vt:lpstr>Structure of Small intestine</vt:lpstr>
      <vt:lpstr>PowerPoint Presentation</vt:lpstr>
      <vt:lpstr>Functions</vt:lpstr>
      <vt:lpstr>Large Intestine</vt:lpstr>
      <vt:lpstr>Caecum </vt:lpstr>
      <vt:lpstr>Colon</vt:lpstr>
      <vt:lpstr>PowerPoint Presentation</vt:lpstr>
      <vt:lpstr>Rectum</vt:lpstr>
      <vt:lpstr>Anal canal</vt:lpstr>
      <vt:lpstr>PowerPoint Presentation</vt:lpstr>
      <vt:lpstr>Function</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Digestive System</dc:title>
  <dc:creator>Microsoft account</dc:creator>
  <cp:lastModifiedBy>Microsoft account</cp:lastModifiedBy>
  <cp:revision>51</cp:revision>
  <dcterms:created xsi:type="dcterms:W3CDTF">2023-03-19T17:52:54Z</dcterms:created>
  <dcterms:modified xsi:type="dcterms:W3CDTF">2023-04-06T13:12:49Z</dcterms:modified>
</cp:coreProperties>
</file>