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57" r:id="rId3"/>
    <p:sldId id="283" r:id="rId4"/>
    <p:sldId id="258" r:id="rId5"/>
    <p:sldId id="259" r:id="rId6"/>
    <p:sldId id="282" r:id="rId7"/>
    <p:sldId id="268" r:id="rId8"/>
    <p:sldId id="269" r:id="rId9"/>
    <p:sldId id="270" r:id="rId10"/>
    <p:sldId id="271" r:id="rId11"/>
    <p:sldId id="281" r:id="rId12"/>
    <p:sldId id="260" r:id="rId13"/>
    <p:sldId id="261" r:id="rId14"/>
    <p:sldId id="284" r:id="rId15"/>
    <p:sldId id="285" r:id="rId16"/>
    <p:sldId id="286" r:id="rId17"/>
    <p:sldId id="291" r:id="rId18"/>
    <p:sldId id="288" r:id="rId19"/>
    <p:sldId id="287" r:id="rId20"/>
    <p:sldId id="29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nne+r+CCP3I2EDKLmb6SPQ==" hashData="CyZWZDLUzUq1zh9MeGaviS3/TglpvmhCwueR0+RtnZ8MrjDVugncsARsPsgQRmWA+7yya9sLCo5TwS/q9a0J+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358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515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98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578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3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049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71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91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01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32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0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48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1500" dirty="0" smtClean="0">
                <a:latin typeface="Bahnschrift SemiBold SemiConden" panose="020B0502040204020203" pitchFamily="34" charset="0"/>
              </a:rPr>
              <a:t>Gonads &amp; Their Hormones</a:t>
            </a:r>
            <a:endParaRPr lang="en-GB" sz="115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570710"/>
          </a:xfrm>
        </p:spPr>
        <p:txBody>
          <a:bodyPr>
            <a:normAutofit/>
          </a:bodyPr>
          <a:lstStyle/>
          <a:p>
            <a:pPr lvl="0" algn="r">
              <a:buClr>
                <a:srgbClr val="D34817"/>
              </a:buClr>
            </a:pPr>
            <a:r>
              <a:rPr lang="en-GB" sz="19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KHUSHAL KHAN</a:t>
            </a:r>
          </a:p>
          <a:p>
            <a:pPr lvl="0" algn="r">
              <a:buClr>
                <a:srgbClr val="D34817"/>
              </a:buClr>
            </a:pPr>
            <a:r>
              <a:rPr lang="en-GB" sz="19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Demonstrator cardiology </a:t>
            </a:r>
          </a:p>
          <a:p>
            <a:pPr lvl="0" algn="r">
              <a:buClr>
                <a:srgbClr val="D34817"/>
              </a:buClr>
            </a:pPr>
            <a:r>
              <a:rPr lang="en-GB" sz="1900" b="1" dirty="0">
                <a:solidFill>
                  <a:srgbClr val="696464"/>
                </a:solidFill>
                <a:latin typeface="Bahnschrift SemiBold SemiConden" panose="020B0502040204020203" pitchFamily="34" charset="0"/>
              </a:rPr>
              <a:t>Khyber medical university – institute of paramedical sciences</a:t>
            </a:r>
          </a:p>
          <a:p>
            <a:pPr lvl="0">
              <a:buClr>
                <a:srgbClr val="D34817"/>
              </a:buClr>
            </a:pPr>
            <a:endParaRPr lang="en-GB" sz="2200" dirty="0">
              <a:solidFill>
                <a:srgbClr val="696464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255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Introduction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 </a:t>
            </a:r>
            <a:r>
              <a:rPr lang="en-GB" b="1" dirty="0" smtClean="0"/>
              <a:t>gonad is an organ </a:t>
            </a:r>
            <a:r>
              <a:rPr lang="en-GB" dirty="0" smtClean="0"/>
              <a:t>that </a:t>
            </a:r>
            <a:r>
              <a:rPr lang="en-GB" b="1" dirty="0" smtClean="0"/>
              <a:t>produces gametes (reproductive cells or sex cells - haploid).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dirty="0" smtClean="0"/>
              <a:t>A gonad </a:t>
            </a:r>
            <a:r>
              <a:rPr lang="en-GB" b="1" dirty="0" smtClean="0"/>
              <a:t>(sex </a:t>
            </a:r>
            <a:r>
              <a:rPr lang="en-GB" b="1" dirty="0"/>
              <a:t>gland, or reproductive </a:t>
            </a:r>
            <a:r>
              <a:rPr lang="en-GB" b="1" dirty="0" smtClean="0"/>
              <a:t>gland) </a:t>
            </a:r>
            <a:r>
              <a:rPr lang="en-GB" dirty="0" smtClean="0"/>
              <a:t>- mixed </a:t>
            </a:r>
            <a:r>
              <a:rPr lang="en-GB" dirty="0"/>
              <a:t>gland that </a:t>
            </a:r>
            <a:r>
              <a:rPr lang="en-GB" dirty="0" smtClean="0"/>
              <a:t>produces;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Gametes 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Sex </a:t>
            </a:r>
            <a:r>
              <a:rPr lang="en-GB" sz="2000" b="1" dirty="0" smtClean="0"/>
              <a:t>hormones</a:t>
            </a:r>
            <a:endParaRPr lang="en-GB" sz="20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Male gonad = </a:t>
            </a:r>
            <a:r>
              <a:rPr lang="en-GB" b="1" dirty="0" smtClean="0"/>
              <a:t>Testicle, </a:t>
            </a:r>
            <a:r>
              <a:rPr lang="en-GB" dirty="0" smtClean="0"/>
              <a:t>Male gamete = </a:t>
            </a:r>
            <a:r>
              <a:rPr lang="en-GB" b="1" dirty="0" smtClean="0"/>
              <a:t>sperm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Female gonad = </a:t>
            </a:r>
            <a:r>
              <a:rPr lang="en-GB" b="1" dirty="0" smtClean="0"/>
              <a:t>Ovary, </a:t>
            </a:r>
            <a:r>
              <a:rPr lang="en-GB" dirty="0" smtClean="0"/>
              <a:t>Female gamete = </a:t>
            </a:r>
            <a:r>
              <a:rPr lang="en-GB" b="1" dirty="0" smtClean="0"/>
              <a:t>egg cells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Male Sex Hormones = </a:t>
            </a:r>
            <a:r>
              <a:rPr lang="en-GB" b="1" dirty="0" smtClean="0"/>
              <a:t>Androgens (primarily Testosterone)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Female Sex Hormones = </a:t>
            </a:r>
            <a:r>
              <a:rPr lang="en-GB" b="1" dirty="0" smtClean="0"/>
              <a:t>Estrogen </a:t>
            </a:r>
            <a:r>
              <a:rPr lang="en-GB" dirty="0" smtClean="0"/>
              <a:t>and</a:t>
            </a:r>
            <a:r>
              <a:rPr lang="en-GB" b="1" dirty="0" smtClean="0"/>
              <a:t> Progesterone</a:t>
            </a:r>
          </a:p>
        </p:txBody>
      </p:sp>
    </p:spTree>
    <p:extLst>
      <p:ext uri="{BB962C8B-B14F-4D97-AF65-F5344CB8AC3E}">
        <p14:creationId xmlns:p14="http://schemas.microsoft.com/office/powerpoint/2010/main" val="258953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1500" dirty="0" smtClean="0">
                <a:latin typeface="Bahnschrift SemiBold SemiConden" panose="020B0502040204020203" pitchFamily="34" charset="0"/>
              </a:rPr>
              <a:t>Male Gonads</a:t>
            </a:r>
            <a:endParaRPr lang="en-GB" sz="115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40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Testes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6525569" cy="402335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A </a:t>
            </a:r>
            <a:r>
              <a:rPr lang="en-GB" b="1" dirty="0"/>
              <a:t>testicle or testis (plural testes) </a:t>
            </a:r>
            <a:r>
              <a:rPr lang="en-GB" dirty="0"/>
              <a:t>is the </a:t>
            </a:r>
            <a:r>
              <a:rPr lang="en-GB" b="1" dirty="0"/>
              <a:t>male reproductive gland or gonad </a:t>
            </a:r>
            <a:r>
              <a:rPr lang="en-GB" dirty="0"/>
              <a:t>in </a:t>
            </a:r>
            <a:r>
              <a:rPr lang="en-GB" dirty="0" smtClean="0"/>
              <a:t>humans</a:t>
            </a:r>
            <a:r>
              <a:rPr lang="en-GB" dirty="0"/>
              <a:t>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It </a:t>
            </a:r>
            <a:r>
              <a:rPr lang="en-GB" dirty="0"/>
              <a:t>is </a:t>
            </a:r>
            <a:r>
              <a:rPr lang="en-GB" b="1" dirty="0"/>
              <a:t>homologous to the female ovary.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dirty="0" smtClean="0"/>
              <a:t>The </a:t>
            </a:r>
            <a:r>
              <a:rPr lang="en-GB" dirty="0"/>
              <a:t>functions of the testes are to </a:t>
            </a:r>
            <a:r>
              <a:rPr lang="en-GB" dirty="0" smtClean="0"/>
              <a:t>produce;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Sperm (male gamete)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Androgens (male sex hormones)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200" dirty="0" smtClean="0"/>
              <a:t> Location: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Two testicles of similar size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Contained within the </a:t>
            </a:r>
            <a:r>
              <a:rPr lang="en-GB" b="1" dirty="0" smtClean="0"/>
              <a:t>scrotum - extension of the abdominal wall.</a:t>
            </a:r>
            <a:endParaRPr lang="en-GB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33945" y="1846368"/>
            <a:ext cx="3421736" cy="437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88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Male Sex Hormones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6687940" cy="402335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 smtClean="0"/>
              <a:t> The </a:t>
            </a:r>
            <a:r>
              <a:rPr lang="en-GB" sz="2400" dirty="0"/>
              <a:t>testes secrete several male sex </a:t>
            </a:r>
            <a:r>
              <a:rPr lang="en-GB" sz="2400" dirty="0" smtClean="0"/>
              <a:t>hormones; which </a:t>
            </a:r>
            <a:r>
              <a:rPr lang="en-GB" sz="2400" dirty="0"/>
              <a:t>are collectively called </a:t>
            </a:r>
            <a:r>
              <a:rPr lang="en-GB" sz="2400" b="1" dirty="0" smtClean="0"/>
              <a:t>androgens,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Testosterone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Dihydrotestosterone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Androstenedione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b="1" dirty="0"/>
              <a:t> </a:t>
            </a:r>
            <a:r>
              <a:rPr lang="en-GB" sz="2400" b="1" dirty="0" smtClean="0"/>
              <a:t>Testosterone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/>
              <a:t>Steroid hormone</a:t>
            </a:r>
            <a:endParaRPr lang="en-GB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/>
              <a:t>Most abundant - </a:t>
            </a:r>
            <a:r>
              <a:rPr lang="en-GB" sz="2000" b="1" dirty="0" smtClean="0"/>
              <a:t>Primary testicular hormone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T</a:t>
            </a:r>
            <a:r>
              <a:rPr lang="en-GB" sz="2000" dirty="0" smtClean="0"/>
              <a:t>estosterone </a:t>
            </a:r>
            <a:r>
              <a:rPr lang="en-GB" sz="2000" dirty="0"/>
              <a:t>is </a:t>
            </a:r>
            <a:r>
              <a:rPr lang="en-GB" sz="2000" b="1" dirty="0" smtClean="0"/>
              <a:t>converted </a:t>
            </a:r>
            <a:r>
              <a:rPr lang="en-GB" sz="2000" b="1" dirty="0"/>
              <a:t>into the more active hormone </a:t>
            </a:r>
            <a:r>
              <a:rPr lang="en-GB" sz="2000" b="1" dirty="0" smtClean="0"/>
              <a:t>dihydrotestosterone </a:t>
            </a:r>
            <a:r>
              <a:rPr lang="en-GB" sz="2000" dirty="0"/>
              <a:t>in target tissues. </a:t>
            </a:r>
            <a:endParaRPr lang="en-GB" sz="2000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85219" y="2619817"/>
            <a:ext cx="3731075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76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6841763" cy="40233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b="1" dirty="0"/>
              <a:t> Leydig cells 	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Testosterone is formed by the </a:t>
            </a:r>
            <a:r>
              <a:rPr lang="en-GB" sz="2000" b="1" dirty="0"/>
              <a:t>interstitial cells of Leydig</a:t>
            </a:r>
            <a:endParaRPr lang="en-GB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lie in the interstices between the seminiferous tubules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constitute </a:t>
            </a:r>
            <a:r>
              <a:rPr lang="en-GB" sz="2000" b="1" dirty="0"/>
              <a:t>about 20% of the mass of the adult testes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/>
              <a:t>Non-existent in the testes during </a:t>
            </a:r>
            <a:r>
              <a:rPr lang="en-GB" sz="2000" b="1" dirty="0" smtClean="0"/>
              <a:t>childhood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/>
              <a:t>Present in </a:t>
            </a:r>
            <a:r>
              <a:rPr lang="en-GB" sz="2000" b="1" dirty="0" smtClean="0"/>
              <a:t>new-born male infant for few months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/>
              <a:t>Present in </a:t>
            </a:r>
            <a:r>
              <a:rPr lang="en-GB" sz="2000" b="1" dirty="0" smtClean="0"/>
              <a:t>adult male after puberty</a:t>
            </a:r>
            <a:endParaRPr lang="en-GB" sz="20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125229" y="2196109"/>
            <a:ext cx="3926164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39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Functions </a:t>
            </a:r>
            <a:r>
              <a:rPr lang="en-GB" dirty="0">
                <a:latin typeface="Bahnschrift SemiBold SemiConden" panose="020B0502040204020203" pitchFamily="34" charset="0"/>
              </a:rPr>
              <a:t>o</a:t>
            </a:r>
            <a:r>
              <a:rPr lang="en-GB" dirty="0" smtClean="0">
                <a:latin typeface="Bahnschrift SemiBold SemiConden" panose="020B0502040204020203" pitchFamily="34" charset="0"/>
              </a:rPr>
              <a:t>f Testosterone 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5329157" cy="40233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Testosterone is responsible for the </a:t>
            </a:r>
            <a:r>
              <a:rPr lang="en-GB" b="1" dirty="0" smtClean="0"/>
              <a:t>distinguishing characteristics of the masculine body.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smtClean="0"/>
              <a:t>Secretion: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Moderate</a:t>
            </a:r>
            <a:r>
              <a:rPr lang="en-GB" sz="2000" dirty="0" smtClean="0"/>
              <a:t> – during fetal development (</a:t>
            </a:r>
            <a:r>
              <a:rPr lang="en-GB" sz="2000" dirty="0"/>
              <a:t>stimulated by </a:t>
            </a:r>
            <a:r>
              <a:rPr lang="en-GB" sz="2000" b="1" dirty="0"/>
              <a:t>chorionic gonadotropin from the placenta </a:t>
            </a:r>
            <a:r>
              <a:rPr lang="en-GB" sz="2000" dirty="0" smtClean="0"/>
              <a:t>).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Absent</a:t>
            </a:r>
            <a:r>
              <a:rPr lang="en-GB" sz="2000" dirty="0" smtClean="0"/>
              <a:t> – until age of 10-13 years.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Continuous</a:t>
            </a:r>
            <a:r>
              <a:rPr lang="en-GB" sz="2000" dirty="0" smtClean="0"/>
              <a:t> – from puberty throughout life.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45265" y="1845734"/>
            <a:ext cx="5327392" cy="440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18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Testosterone </a:t>
            </a:r>
            <a:r>
              <a:rPr lang="en-GB" dirty="0"/>
              <a:t>secreted by the </a:t>
            </a:r>
            <a:r>
              <a:rPr lang="en-GB" b="1" dirty="0"/>
              <a:t>fetal testes is responsible for development of the male body </a:t>
            </a:r>
            <a:r>
              <a:rPr lang="en-GB" b="1" dirty="0" smtClean="0"/>
              <a:t>characteristics; i.e.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Formation of a penis and a scrotum </a:t>
            </a:r>
            <a:r>
              <a:rPr lang="en-GB" dirty="0" smtClean="0"/>
              <a:t>rather than formation of a clitoris and a vagina.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Formation of the prostate gland, seminal vesicles, and male genital ducts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At the same time </a:t>
            </a:r>
            <a:r>
              <a:rPr lang="en-GB" b="1" dirty="0" smtClean="0"/>
              <a:t>suppressing formation of female genital organs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Testosterone causes </a:t>
            </a:r>
            <a:r>
              <a:rPr lang="en-GB" b="1" dirty="0" smtClean="0"/>
              <a:t>descent of the testes during last 2 </a:t>
            </a:r>
            <a:r>
              <a:rPr lang="en-GB" b="1" dirty="0"/>
              <a:t>to 3 months of </a:t>
            </a:r>
            <a:r>
              <a:rPr lang="en-GB" b="1" dirty="0" smtClean="0"/>
              <a:t>gestation.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b="1" dirty="0"/>
              <a:t> Effect of testosterone on development of adult primary and secondary sexual characteristics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After puberty, testosterone secretion cause the </a:t>
            </a:r>
            <a:r>
              <a:rPr lang="en-GB" b="1" dirty="0"/>
              <a:t>enlargement of penis, scrotum, and testes </a:t>
            </a:r>
          </a:p>
        </p:txBody>
      </p:sp>
    </p:spTree>
    <p:extLst>
      <p:ext uri="{BB962C8B-B14F-4D97-AF65-F5344CB8AC3E}">
        <p14:creationId xmlns:p14="http://schemas.microsoft.com/office/powerpoint/2010/main" val="3022480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Testosterone causes </a:t>
            </a:r>
            <a:r>
              <a:rPr lang="en-GB" b="1" dirty="0" smtClean="0"/>
              <a:t>the development of secondary sexual characteristics of the male;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Testosterone </a:t>
            </a:r>
            <a:r>
              <a:rPr lang="en-GB" dirty="0"/>
              <a:t>causes </a:t>
            </a:r>
            <a:r>
              <a:rPr lang="en-GB" b="1" dirty="0"/>
              <a:t>growth of </a:t>
            </a:r>
            <a:r>
              <a:rPr lang="en-GB" b="1" dirty="0" smtClean="0"/>
              <a:t>hair - over </a:t>
            </a:r>
            <a:r>
              <a:rPr lang="en-GB" b="1" dirty="0"/>
              <a:t>the </a:t>
            </a:r>
            <a:r>
              <a:rPr lang="en-GB" b="1" dirty="0" smtClean="0"/>
              <a:t>pubis, abdomen, face, chest and back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Testosterone </a:t>
            </a:r>
            <a:r>
              <a:rPr lang="en-GB" b="1" dirty="0"/>
              <a:t>decreases the growth of hair on the top of the </a:t>
            </a:r>
            <a:r>
              <a:rPr lang="en-GB" b="1" dirty="0" smtClean="0"/>
              <a:t>head </a:t>
            </a:r>
            <a:r>
              <a:rPr lang="en-GB" dirty="0" smtClean="0"/>
              <a:t>– Male Baldness</a:t>
            </a:r>
          </a:p>
          <a:p>
            <a:pPr marL="251460" indent="-342900">
              <a:buFont typeface="Wingdings" panose="05000000000000000000" pitchFamily="2" charset="2"/>
              <a:buChar char="§"/>
            </a:pPr>
            <a:r>
              <a:rPr lang="en-GB" dirty="0" smtClean="0"/>
              <a:t>Testosterone causes development </a:t>
            </a:r>
            <a:r>
              <a:rPr lang="en-GB" b="1" dirty="0" smtClean="0"/>
              <a:t>typical </a:t>
            </a:r>
            <a:r>
              <a:rPr lang="en-GB" b="1" dirty="0"/>
              <a:t>adult masculine voice.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Testosterone </a:t>
            </a:r>
            <a:r>
              <a:rPr lang="en-GB" b="1" dirty="0" smtClean="0"/>
              <a:t>increases;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The </a:t>
            </a:r>
            <a:r>
              <a:rPr lang="en-GB" b="1" dirty="0"/>
              <a:t>thickness of the skin </a:t>
            </a:r>
            <a:r>
              <a:rPr lang="en-GB" dirty="0"/>
              <a:t>over the entire </a:t>
            </a:r>
            <a:r>
              <a:rPr lang="en-GB" dirty="0" smtClean="0"/>
              <a:t>body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Ruggedness </a:t>
            </a:r>
            <a:r>
              <a:rPr lang="en-GB" b="1" dirty="0"/>
              <a:t>of the subcutaneous </a:t>
            </a:r>
            <a:r>
              <a:rPr lang="en-GB" b="1" dirty="0" smtClean="0"/>
              <a:t>tissue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Rate </a:t>
            </a:r>
            <a:r>
              <a:rPr lang="en-GB" b="1" dirty="0"/>
              <a:t>of secretion of sebaceous glands </a:t>
            </a:r>
            <a:r>
              <a:rPr lang="en-GB" dirty="0"/>
              <a:t>(especially skin – </a:t>
            </a:r>
            <a:r>
              <a:rPr lang="en-GB" b="1" dirty="0"/>
              <a:t>causes acne) </a:t>
            </a:r>
          </a:p>
          <a:p>
            <a:pPr marL="0" indent="0">
              <a:buNone/>
            </a:pP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844023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Testosterone </a:t>
            </a:r>
            <a:r>
              <a:rPr lang="en-GB" b="1" dirty="0" smtClean="0"/>
              <a:t>increases protein formation and muscle development.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/>
              <a:t>Development of </a:t>
            </a:r>
            <a:r>
              <a:rPr lang="en-GB" sz="2000" b="1" dirty="0" smtClean="0"/>
              <a:t>increasing musculature after puberty</a:t>
            </a:r>
            <a:r>
              <a:rPr lang="en-GB" sz="2000" dirty="0" smtClean="0"/>
              <a:t>, averaging about </a:t>
            </a:r>
            <a:r>
              <a:rPr lang="en-GB" sz="2000" b="1" dirty="0" smtClean="0"/>
              <a:t>a 50% increase in muscle mass over that in the female.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/>
              <a:t>Associated with </a:t>
            </a:r>
            <a:r>
              <a:rPr lang="en-GB" sz="2000" b="1" dirty="0" smtClean="0"/>
              <a:t>increased protein in the nonmuscle parts of the body.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/>
              <a:t>Testosterone or synthetic androgens are also occasionally </a:t>
            </a:r>
            <a:r>
              <a:rPr lang="en-GB" sz="2000" b="1" dirty="0" smtClean="0"/>
              <a:t>used in old age as a “youth hormone” to improve muscle strength and vigour.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dirty="0"/>
              <a:t> Testosterone </a:t>
            </a:r>
            <a:r>
              <a:rPr lang="en-GB" b="1" dirty="0"/>
              <a:t>increases bone matrix and causes calcium retention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Result from the </a:t>
            </a:r>
            <a:r>
              <a:rPr lang="en-GB" sz="2000" b="1" dirty="0"/>
              <a:t>general protein anabolic function </a:t>
            </a:r>
            <a:r>
              <a:rPr lang="en-GB" sz="2000" dirty="0"/>
              <a:t>of testosterone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/>
              <a:t>Deposition of calcium salts in response to the increased </a:t>
            </a:r>
            <a:r>
              <a:rPr lang="en-GB" sz="2000" b="1" dirty="0" smtClean="0"/>
              <a:t>protein</a:t>
            </a:r>
            <a:endParaRPr lang="en-GB" sz="2000" b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It is sometimes </a:t>
            </a:r>
            <a:r>
              <a:rPr lang="en-GB" sz="2000" b="1" dirty="0"/>
              <a:t>used in older men to treat osteoporosis</a:t>
            </a:r>
            <a:r>
              <a:rPr lang="en-GB" sz="2000" b="1" dirty="0" smtClean="0"/>
              <a:t>.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108435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Testosterone has a </a:t>
            </a:r>
            <a:r>
              <a:rPr lang="en-GB" b="1" dirty="0" smtClean="0"/>
              <a:t>specific effect on the pelvis to;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Narrow the pelvic outlet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Lengthen it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Cause a funnel-like shape instead of the broad ovoid shape of the female pelvis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Greatly increase the strength of the entire pelvis for load bearing.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dirty="0"/>
              <a:t> Testosterone secretion </a:t>
            </a:r>
            <a:r>
              <a:rPr lang="en-GB" b="1" dirty="0"/>
              <a:t>increases the basal metabolic rate up to 5% to 10%.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/>
              <a:t>Protein anabolism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/>
              <a:t>Increased quantity of the enzymes </a:t>
            </a:r>
            <a:r>
              <a:rPr lang="en-GB" sz="2000" dirty="0"/>
              <a:t>— Increasing activities of all cells.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Testosterone </a:t>
            </a:r>
            <a:r>
              <a:rPr lang="en-GB" b="1" dirty="0"/>
              <a:t>increases red blood cells count.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Testosterone also </a:t>
            </a:r>
            <a:r>
              <a:rPr lang="en-GB" b="1" dirty="0"/>
              <a:t>increase the reabsorption of sodium in the distal tubules of the kidneys </a:t>
            </a:r>
            <a:r>
              <a:rPr lang="en-GB" dirty="0"/>
              <a:t>like other steroid hormones, but only to </a:t>
            </a:r>
            <a:r>
              <a:rPr lang="en-GB" b="1" dirty="0"/>
              <a:t>a minor degree in comparison with aldosterone.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074804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Regulation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7920214" cy="402335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Secretion of </a:t>
            </a:r>
            <a:r>
              <a:rPr lang="en-GB" b="1" dirty="0" smtClean="0"/>
              <a:t>gonadotropin-releasing hormone (GnRH) by the hypothalamus </a:t>
            </a:r>
            <a:r>
              <a:rPr lang="en-GB" dirty="0" smtClean="0"/>
              <a:t>stimulates the </a:t>
            </a:r>
            <a:r>
              <a:rPr lang="en-GB" b="1" dirty="0" smtClean="0"/>
              <a:t>anterior pituitary gland </a:t>
            </a:r>
            <a:r>
              <a:rPr lang="en-GB" dirty="0" smtClean="0"/>
              <a:t>to secrete two other hormones called gonadotropic hormones: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/>
              <a:t>L</a:t>
            </a:r>
            <a:r>
              <a:rPr lang="en-GB" b="1" dirty="0" smtClean="0"/>
              <a:t>uteinizing hormone (LH)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Follicle-stimulating hormone (FSH)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smtClean="0"/>
              <a:t>LH </a:t>
            </a:r>
            <a:r>
              <a:rPr lang="en-GB" dirty="0" smtClean="0"/>
              <a:t>is the primary stimulus for the </a:t>
            </a:r>
            <a:r>
              <a:rPr lang="en-GB" b="1" dirty="0" smtClean="0"/>
              <a:t>secretion of testosterone by the testes.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FSH </a:t>
            </a:r>
            <a:r>
              <a:rPr lang="en-GB" dirty="0" smtClean="0"/>
              <a:t>mainly stimulates </a:t>
            </a:r>
            <a:r>
              <a:rPr lang="en-GB" b="1" dirty="0" smtClean="0"/>
              <a:t>spermatogenesis.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err="1"/>
              <a:t>Sertoli</a:t>
            </a:r>
            <a:r>
              <a:rPr lang="en-GB" b="1" dirty="0"/>
              <a:t> cells </a:t>
            </a:r>
            <a:r>
              <a:rPr lang="en-GB" dirty="0"/>
              <a:t>secrete </a:t>
            </a:r>
            <a:r>
              <a:rPr lang="en-GB" b="1" dirty="0"/>
              <a:t>inhibin</a:t>
            </a:r>
            <a:r>
              <a:rPr lang="en-GB" dirty="0"/>
              <a:t> in the male </a:t>
            </a:r>
            <a:r>
              <a:rPr lang="en-GB" dirty="0" smtClean="0"/>
              <a:t>testes. </a:t>
            </a:r>
            <a:r>
              <a:rPr lang="en-GB" dirty="0"/>
              <a:t>I</a:t>
            </a:r>
            <a:r>
              <a:rPr lang="en-GB" dirty="0" smtClean="0"/>
              <a:t>t </a:t>
            </a:r>
            <a:r>
              <a:rPr lang="en-GB" b="1" dirty="0"/>
              <a:t>inhibits secretion of FSH and, to a lesser extent, LH</a:t>
            </a:r>
            <a:r>
              <a:rPr lang="en-GB" dirty="0"/>
              <a:t> by the </a:t>
            </a:r>
            <a:r>
              <a:rPr lang="en-GB" b="1" dirty="0"/>
              <a:t>anterior pituitary gland. 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443103" y="1845734"/>
            <a:ext cx="2216779" cy="445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2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1500" dirty="0" smtClean="0">
                <a:latin typeface="Bahnschrift SemiBold SemiConden" panose="020B0502040204020203" pitchFamily="34" charset="0"/>
              </a:rPr>
              <a:t>Female Gonads</a:t>
            </a:r>
            <a:endParaRPr lang="en-GB" sz="115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147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Ovaries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6334125" cy="4023359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b="1" dirty="0"/>
              <a:t>ovary</a:t>
            </a:r>
            <a:r>
              <a:rPr lang="en-GB" dirty="0"/>
              <a:t> is </a:t>
            </a:r>
            <a:r>
              <a:rPr lang="en-GB" b="1" dirty="0" smtClean="0"/>
              <a:t>female gonad </a:t>
            </a:r>
            <a:r>
              <a:rPr lang="en-GB" dirty="0" smtClean="0"/>
              <a:t>and a major </a:t>
            </a:r>
            <a:r>
              <a:rPr lang="en-GB" b="1" dirty="0"/>
              <a:t>organ in the female reproductive </a:t>
            </a:r>
            <a:r>
              <a:rPr lang="en-GB" b="1" dirty="0" smtClean="0"/>
              <a:t>system.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 </a:t>
            </a:r>
            <a:r>
              <a:rPr lang="en-GB" b="1" dirty="0" smtClean="0"/>
              <a:t>Structure: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2 in number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Flattened, oval, almond shape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b="1" dirty="0" smtClean="0"/>
              <a:t>2.5 to 3.5 cm long, 2 cm wide and 1 cm thick</a:t>
            </a:r>
            <a:endParaRPr lang="en-GB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Attached to the upper part of the uterus by the </a:t>
            </a:r>
            <a:r>
              <a:rPr lang="en-GB" b="1" dirty="0" smtClean="0"/>
              <a:t>ovarian ligament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Lie in </a:t>
            </a:r>
            <a:r>
              <a:rPr lang="en-GB" b="1" dirty="0" smtClean="0"/>
              <a:t>ovarian fossae </a:t>
            </a:r>
            <a:r>
              <a:rPr lang="en-GB" dirty="0" smtClean="0"/>
              <a:t>- one on each side of the uterus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ovary produces;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Produces ovum (egg cells)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b="1" dirty="0" smtClean="0"/>
              <a:t>Secrete hormones </a:t>
            </a:r>
            <a:r>
              <a:rPr lang="en-GB" sz="2000" dirty="0" smtClean="0"/>
              <a:t>that play </a:t>
            </a:r>
            <a:r>
              <a:rPr lang="en-GB" sz="2000" b="1" dirty="0" smtClean="0"/>
              <a:t>a role in the menstrual cycle and fertility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GB" b="1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75786" y="2404850"/>
            <a:ext cx="3724275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12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Female Sex Hormones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ovaries produces;</a:t>
            </a:r>
          </a:p>
          <a:p>
            <a:pPr marL="898398" lvl="2" indent="-514350">
              <a:buFont typeface="+mj-lt"/>
              <a:buAutoNum type="romanLcPeriod"/>
            </a:pPr>
            <a:r>
              <a:rPr lang="en-GB" sz="2000" b="1" dirty="0"/>
              <a:t>Estrogen</a:t>
            </a:r>
          </a:p>
          <a:p>
            <a:pPr marL="898398" lvl="2" indent="-514350">
              <a:buFont typeface="+mj-lt"/>
              <a:buAutoNum type="romanLcPeriod"/>
            </a:pPr>
            <a:r>
              <a:rPr lang="en-GB" sz="2000" b="1" dirty="0"/>
              <a:t>Progesterone</a:t>
            </a:r>
          </a:p>
          <a:p>
            <a:pPr marL="898398" lvl="2" indent="-514350">
              <a:buFont typeface="+mj-lt"/>
              <a:buAutoNum type="romanLcPeriod"/>
            </a:pPr>
            <a:r>
              <a:rPr lang="en-GB" sz="2000" b="1" dirty="0"/>
              <a:t>Inhibin</a:t>
            </a:r>
          </a:p>
          <a:p>
            <a:pPr marL="898398" lvl="2" indent="-514350">
              <a:buFont typeface="+mj-lt"/>
              <a:buAutoNum type="romanLcPeriod"/>
            </a:pPr>
            <a:r>
              <a:rPr lang="en-GB" sz="2000" b="1" dirty="0"/>
              <a:t>Relaxin</a:t>
            </a:r>
          </a:p>
          <a:p>
            <a:pPr marL="898398" lvl="2" indent="-514350">
              <a:buFont typeface="+mj-lt"/>
              <a:buAutoNum type="romanLcPeriod"/>
            </a:pPr>
            <a:r>
              <a:rPr lang="en-GB" sz="2000" b="1" dirty="0" smtClean="0"/>
              <a:t>Androgens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GB" sz="2000" b="1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b="1" dirty="0" smtClean="0"/>
              <a:t>Estrogen - </a:t>
            </a:r>
            <a:r>
              <a:rPr lang="en-GB" sz="2000" dirty="0" smtClean="0"/>
              <a:t>responsible </a:t>
            </a:r>
            <a:r>
              <a:rPr lang="en-GB" sz="2000" dirty="0"/>
              <a:t>for development </a:t>
            </a:r>
            <a:r>
              <a:rPr lang="en-GB" sz="2000" dirty="0" smtClean="0"/>
              <a:t>of </a:t>
            </a:r>
            <a:r>
              <a:rPr lang="en-GB" sz="2000" b="1" dirty="0" smtClean="0"/>
              <a:t>secondary </a:t>
            </a:r>
            <a:r>
              <a:rPr lang="en-GB" sz="2000" b="1" dirty="0"/>
              <a:t>sexual characteristics of females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b="1" dirty="0" smtClean="0"/>
              <a:t>Progesterone - </a:t>
            </a:r>
            <a:r>
              <a:rPr lang="en-GB" sz="2000" dirty="0" smtClean="0"/>
              <a:t>prepare </a:t>
            </a:r>
            <a:r>
              <a:rPr lang="en-GB" sz="2000" dirty="0"/>
              <a:t>the </a:t>
            </a:r>
            <a:r>
              <a:rPr lang="en-GB" sz="2000" b="1" dirty="0"/>
              <a:t>uterus for </a:t>
            </a:r>
            <a:r>
              <a:rPr lang="en-GB" sz="2000" b="1" dirty="0" smtClean="0"/>
              <a:t>pregnancy </a:t>
            </a:r>
            <a:r>
              <a:rPr lang="en-GB" sz="2000" dirty="0"/>
              <a:t>and the </a:t>
            </a:r>
            <a:r>
              <a:rPr lang="en-GB" sz="2000" b="1" dirty="0"/>
              <a:t>breasts for </a:t>
            </a:r>
            <a:r>
              <a:rPr lang="en-GB" sz="2000" b="1" dirty="0" smtClean="0"/>
              <a:t>lactation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228782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Functions of Estrogens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Effect of estrogens on the uterus and external female sex organs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At puberty, estrogen causes </a:t>
            </a:r>
            <a:r>
              <a:rPr lang="en-GB" b="1" dirty="0" smtClean="0"/>
              <a:t>enlargement of the ovaries, fallopian tubes, uterus, and vagina.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estrogens </a:t>
            </a:r>
            <a:r>
              <a:rPr lang="en-GB" dirty="0"/>
              <a:t>change the vaginal epithelium from a </a:t>
            </a:r>
            <a:r>
              <a:rPr lang="en-GB" b="1" dirty="0"/>
              <a:t>cuboidal into a stratified </a:t>
            </a:r>
            <a:r>
              <a:rPr lang="en-GB" b="1" dirty="0" smtClean="0"/>
              <a:t>type - more </a:t>
            </a:r>
            <a:r>
              <a:rPr lang="en-GB" b="1" dirty="0"/>
              <a:t>resistant to trauma and </a:t>
            </a:r>
            <a:r>
              <a:rPr lang="en-GB" b="1" dirty="0" smtClean="0"/>
              <a:t>infection.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Estrogens </a:t>
            </a:r>
            <a:r>
              <a:rPr lang="en-GB" dirty="0" smtClean="0"/>
              <a:t>cause </a:t>
            </a:r>
            <a:r>
              <a:rPr lang="en-GB" b="1" dirty="0" smtClean="0"/>
              <a:t>proliferation </a:t>
            </a:r>
            <a:r>
              <a:rPr lang="en-GB" b="1" dirty="0"/>
              <a:t>of the endometrial stroma </a:t>
            </a:r>
            <a:r>
              <a:rPr lang="en-GB" dirty="0" smtClean="0"/>
              <a:t>and increased </a:t>
            </a:r>
            <a:r>
              <a:rPr lang="en-GB" b="1" dirty="0"/>
              <a:t>development of the </a:t>
            </a:r>
            <a:r>
              <a:rPr lang="en-GB" b="1" dirty="0" smtClean="0"/>
              <a:t>endometrial </a:t>
            </a:r>
            <a:r>
              <a:rPr lang="en-GB" b="1" dirty="0"/>
              <a:t>glands,</a:t>
            </a:r>
            <a:r>
              <a:rPr lang="en-GB" dirty="0"/>
              <a:t> which will later aid in </a:t>
            </a:r>
            <a:r>
              <a:rPr lang="en-GB" b="1" dirty="0"/>
              <a:t>providing nutrition to the implanted </a:t>
            </a:r>
            <a:r>
              <a:rPr lang="en-GB" b="1" dirty="0" smtClean="0"/>
              <a:t>ovum.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During the first few years after </a:t>
            </a:r>
            <a:r>
              <a:rPr lang="en-GB" dirty="0" smtClean="0"/>
              <a:t>puberty estrogen causes increase in the </a:t>
            </a:r>
            <a:r>
              <a:rPr lang="en-GB" b="1" dirty="0"/>
              <a:t>size of </a:t>
            </a:r>
            <a:r>
              <a:rPr lang="en-GB" b="1" dirty="0" smtClean="0"/>
              <a:t>the 2 to 3-fold.</a:t>
            </a:r>
          </a:p>
          <a:p>
            <a:r>
              <a:rPr lang="en-GB" b="1" dirty="0" smtClean="0"/>
              <a:t>                                                        </a:t>
            </a:r>
            <a:endParaRPr lang="en-GB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The </a:t>
            </a:r>
            <a:r>
              <a:rPr lang="en-GB" dirty="0"/>
              <a:t>estrogens </a:t>
            </a:r>
            <a:r>
              <a:rPr lang="en-GB" b="1" dirty="0"/>
              <a:t>initiate growth of the breasts </a:t>
            </a:r>
            <a:r>
              <a:rPr lang="en-GB" dirty="0"/>
              <a:t>and of </a:t>
            </a:r>
            <a:r>
              <a:rPr lang="en-GB" b="1" dirty="0"/>
              <a:t>the milk-producing apparatus</a:t>
            </a:r>
            <a:r>
              <a:rPr lang="en-GB" dirty="0"/>
              <a:t>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They </a:t>
            </a:r>
            <a:r>
              <a:rPr lang="en-GB" dirty="0"/>
              <a:t>are also responsible for the </a:t>
            </a:r>
            <a:r>
              <a:rPr lang="en-GB" b="1" dirty="0"/>
              <a:t>characteristic growth and external appearance of the mature female breast.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411068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Estrogens </a:t>
            </a:r>
            <a:r>
              <a:rPr lang="en-GB" b="1" dirty="0"/>
              <a:t>inhibit osteoclastic activity in the bones </a:t>
            </a:r>
            <a:r>
              <a:rPr lang="en-GB" dirty="0"/>
              <a:t>and therefore </a:t>
            </a:r>
            <a:r>
              <a:rPr lang="en-GB" b="1" dirty="0"/>
              <a:t>stimulate bone </a:t>
            </a:r>
            <a:r>
              <a:rPr lang="en-GB" b="1" dirty="0" smtClean="0"/>
              <a:t>growth.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Estrogens </a:t>
            </a:r>
            <a:r>
              <a:rPr lang="en-GB" dirty="0"/>
              <a:t>cause </a:t>
            </a:r>
            <a:r>
              <a:rPr lang="en-GB" b="1" dirty="0"/>
              <a:t>a slight increase in total body </a:t>
            </a:r>
            <a:r>
              <a:rPr lang="en-GB" b="1" dirty="0" smtClean="0"/>
              <a:t>protein</a:t>
            </a:r>
            <a:r>
              <a:rPr lang="en-GB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Estrogens </a:t>
            </a:r>
            <a:r>
              <a:rPr lang="en-GB" b="1" dirty="0"/>
              <a:t>increase the whole-body metabolic rate slightly</a:t>
            </a:r>
            <a:r>
              <a:rPr lang="en-GB" dirty="0"/>
              <a:t>, but only </a:t>
            </a:r>
            <a:r>
              <a:rPr lang="en-GB" b="1" dirty="0"/>
              <a:t>about one-third </a:t>
            </a:r>
            <a:r>
              <a:rPr lang="en-GB" dirty="0"/>
              <a:t>as much as the increase caused by testosterone.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Estrogens </a:t>
            </a:r>
            <a:r>
              <a:rPr lang="en-GB" dirty="0"/>
              <a:t>also cause </a:t>
            </a:r>
            <a:r>
              <a:rPr lang="en-GB" b="1" dirty="0"/>
              <a:t>deposition of increased </a:t>
            </a:r>
            <a:r>
              <a:rPr lang="en-GB" b="1" dirty="0" smtClean="0"/>
              <a:t>quantities </a:t>
            </a:r>
            <a:r>
              <a:rPr lang="en-GB" b="1" dirty="0"/>
              <a:t>of fat in the subcutaneous tissues. </a:t>
            </a:r>
            <a:endParaRPr lang="en-GB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Estrogens </a:t>
            </a:r>
            <a:r>
              <a:rPr lang="en-GB" b="1" dirty="0"/>
              <a:t>do not greatly affect hair </a:t>
            </a:r>
            <a:r>
              <a:rPr lang="en-GB" b="1" dirty="0" smtClean="0"/>
              <a:t>distribution </a:t>
            </a:r>
            <a:r>
              <a:rPr lang="en-GB" dirty="0" smtClean="0"/>
              <a:t>- </a:t>
            </a:r>
            <a:r>
              <a:rPr lang="en-GB" b="1" dirty="0" smtClean="0"/>
              <a:t>hair develop </a:t>
            </a:r>
            <a:r>
              <a:rPr lang="en-GB" b="1" dirty="0"/>
              <a:t>in the pubic region and in the axillae after </a:t>
            </a:r>
            <a:r>
              <a:rPr lang="en-GB" b="1" dirty="0" smtClean="0"/>
              <a:t>puberty</a:t>
            </a:r>
            <a:r>
              <a:rPr lang="en-GB" b="1" dirty="0"/>
              <a:t> </a:t>
            </a:r>
            <a:r>
              <a:rPr lang="en-GB" b="1" dirty="0" smtClean="0"/>
              <a:t>due to increased levels of androgens.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Estrogens </a:t>
            </a:r>
            <a:r>
              <a:rPr lang="en-GB" b="1" dirty="0"/>
              <a:t>cause the skin to develop a texture that is soft and usually </a:t>
            </a:r>
            <a:r>
              <a:rPr lang="en-GB" b="1" dirty="0" smtClean="0"/>
              <a:t>smooth.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dirty="0" smtClean="0"/>
              <a:t>Estrogens </a:t>
            </a:r>
            <a:r>
              <a:rPr lang="en-GB" b="1" dirty="0" smtClean="0"/>
              <a:t>cause </a:t>
            </a:r>
            <a:r>
              <a:rPr lang="en-GB" b="1" dirty="0"/>
              <a:t>sodium and water retention by the kidney </a:t>
            </a:r>
            <a:r>
              <a:rPr lang="en-GB" b="1" dirty="0" smtClean="0"/>
              <a:t>tubules</a:t>
            </a:r>
            <a:r>
              <a:rPr lang="en-GB" b="1" dirty="0"/>
              <a:t> </a:t>
            </a:r>
            <a:r>
              <a:rPr lang="en-GB" dirty="0" smtClean="0"/>
              <a:t>– insignificant.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859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Functions of Progesterone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Progesterone promotes secretory changes in the uterus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Progesterone </a:t>
            </a:r>
            <a:r>
              <a:rPr lang="en-GB" b="1" dirty="0" smtClean="0"/>
              <a:t>promote secretory changes in the uterine endometrium </a:t>
            </a:r>
            <a:r>
              <a:rPr lang="en-GB" dirty="0" smtClean="0"/>
              <a:t>during the monthly female sexual cycle, thus </a:t>
            </a:r>
            <a:r>
              <a:rPr lang="en-GB" b="1" dirty="0" smtClean="0"/>
              <a:t>preparing the uterus for implantation of the fertilized ovum.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Progesterone </a:t>
            </a:r>
            <a:r>
              <a:rPr lang="en-GB" b="1" dirty="0" smtClean="0"/>
              <a:t>decreases the frequency and intensity of uterine contractions, </a:t>
            </a:r>
            <a:r>
              <a:rPr lang="en-GB" dirty="0" smtClean="0"/>
              <a:t>thereby </a:t>
            </a:r>
            <a:r>
              <a:rPr lang="en-GB" b="1" dirty="0" smtClean="0"/>
              <a:t>helping to prevent expulsion of the implanted ovum.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Progesterone promotes secretion by the fallopian tubes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Progesterone also </a:t>
            </a:r>
            <a:r>
              <a:rPr lang="en-GB" b="1" dirty="0" smtClean="0"/>
              <a:t>promotes increased secretion by the mucosal lining of the fallopian tubes.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These secretions are </a:t>
            </a:r>
            <a:r>
              <a:rPr lang="en-GB" b="1" dirty="0" smtClean="0"/>
              <a:t>necessary for nutrition of the fertilized, dividing ovum as it traverses the fallopian tube before implantation.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Progesterone promotes development of the breasts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Progesterone promotes </a:t>
            </a:r>
            <a:r>
              <a:rPr lang="en-GB" b="1" dirty="0" smtClean="0"/>
              <a:t>development of the lobules and alveoli of the breasts</a:t>
            </a:r>
            <a:r>
              <a:rPr lang="en-GB" dirty="0" smtClean="0"/>
              <a:t>, causing the </a:t>
            </a:r>
            <a:r>
              <a:rPr lang="en-GB" b="1" dirty="0" smtClean="0"/>
              <a:t>alveolar cells to proliferate, enlarge, and become secretory.</a:t>
            </a:r>
            <a:r>
              <a:rPr lang="en-GB" dirty="0" smtClean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However, </a:t>
            </a:r>
            <a:r>
              <a:rPr lang="en-GB" b="1" dirty="0" smtClean="0"/>
              <a:t>progesterone does not cause milk secretion </a:t>
            </a:r>
            <a:r>
              <a:rPr lang="en-GB" dirty="0" smtClean="0"/>
              <a:t>-  milk is secreted only after the prepared breast is further stimulated by </a:t>
            </a:r>
            <a:r>
              <a:rPr lang="en-GB" b="1" dirty="0" smtClean="0"/>
              <a:t>prolactin from the anterior pituitary gland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9904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Bahnschrift SemiBold SemiConden" panose="020B0502040204020203" pitchFamily="34" charset="0"/>
              </a:rPr>
              <a:t>Regulation</a:t>
            </a:r>
            <a:endParaRPr lang="en-GB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7653613" cy="40233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Estrogen in small amounts has a </a:t>
            </a:r>
            <a:r>
              <a:rPr lang="en-GB" b="1" dirty="0" smtClean="0"/>
              <a:t>strong inhibitory effect on production of LH and FSH.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 In the </a:t>
            </a:r>
            <a:r>
              <a:rPr lang="en-GB" b="1" dirty="0" smtClean="0"/>
              <a:t>presence of progesterone, the inhibitory effect of estrogen is multiplied.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/>
              <a:t> Inhibin </a:t>
            </a:r>
            <a:r>
              <a:rPr lang="en-GB" dirty="0" smtClean="0"/>
              <a:t>from the </a:t>
            </a:r>
            <a:r>
              <a:rPr lang="en-GB" b="1" dirty="0" smtClean="0"/>
              <a:t>corpus luteum inhibits FSH and LH secretion.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266"/>
          <a:stretch/>
        </p:blipFill>
        <p:spPr>
          <a:xfrm>
            <a:off x="8870535" y="1845734"/>
            <a:ext cx="2285145" cy="442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11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6600" dirty="0" smtClean="0">
                <a:latin typeface="Bahnschrift SemiBold SemiConden" panose="020B0502040204020203" pitchFamily="34" charset="0"/>
              </a:rPr>
              <a:t>THANK YOU</a:t>
            </a:r>
            <a:endParaRPr lang="en-GB" sz="166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7984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486</TotalTime>
  <Words>1336</Words>
  <Application>Microsoft Office PowerPoint</Application>
  <PresentationFormat>Widescreen</PresentationFormat>
  <Paragraphs>139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Bahnschrift SemiBold SemiConden</vt:lpstr>
      <vt:lpstr>Calibri</vt:lpstr>
      <vt:lpstr>Calibri Light</vt:lpstr>
      <vt:lpstr>Wingdings</vt:lpstr>
      <vt:lpstr>Retrospect</vt:lpstr>
      <vt:lpstr>Gonads &amp; Their Hormones</vt:lpstr>
      <vt:lpstr>Introduction</vt:lpstr>
      <vt:lpstr>Male Gonads</vt:lpstr>
      <vt:lpstr>Testes </vt:lpstr>
      <vt:lpstr>Male Sex Hormones</vt:lpstr>
      <vt:lpstr>PowerPoint Presentation</vt:lpstr>
      <vt:lpstr>Functions of Testosterone </vt:lpstr>
      <vt:lpstr>PowerPoint Presentation</vt:lpstr>
      <vt:lpstr>PowerPoint Presentation</vt:lpstr>
      <vt:lpstr>PowerPoint Presentation</vt:lpstr>
      <vt:lpstr>PowerPoint Presentation</vt:lpstr>
      <vt:lpstr>Regulation</vt:lpstr>
      <vt:lpstr>Female Gonads</vt:lpstr>
      <vt:lpstr>Ovaries</vt:lpstr>
      <vt:lpstr>Female Sex Hormones</vt:lpstr>
      <vt:lpstr>Functions of Estrogens</vt:lpstr>
      <vt:lpstr>PowerPoint Presentation</vt:lpstr>
      <vt:lpstr>Functions of Progesterone</vt:lpstr>
      <vt:lpstr>Regulation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Parathyroid Gland</dc:title>
  <dc:creator>khushalkhan969@outlook.com</dc:creator>
  <cp:lastModifiedBy>Microsoft account</cp:lastModifiedBy>
  <cp:revision>46</cp:revision>
  <dcterms:created xsi:type="dcterms:W3CDTF">2022-12-08T09:26:40Z</dcterms:created>
  <dcterms:modified xsi:type="dcterms:W3CDTF">2023-02-19T14:11:36Z</dcterms:modified>
</cp:coreProperties>
</file>