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1" r:id="rId1"/>
  </p:sldMasterIdLst>
  <p:sldIdLst>
    <p:sldId id="256" r:id="rId2"/>
    <p:sldId id="272" r:id="rId3"/>
    <p:sldId id="274" r:id="rId4"/>
    <p:sldId id="276" r:id="rId5"/>
    <p:sldId id="275" r:id="rId6"/>
    <p:sldId id="277" r:id="rId7"/>
    <p:sldId id="282" r:id="rId8"/>
    <p:sldId id="287" r:id="rId9"/>
    <p:sldId id="284" r:id="rId10"/>
    <p:sldId id="286" r:id="rId11"/>
    <p:sldId id="285" r:id="rId12"/>
    <p:sldId id="281" r:id="rId13"/>
    <p:sldId id="265" r:id="rId14"/>
    <p:sldId id="266" r:id="rId15"/>
    <p:sldId id="288" r:id="rId16"/>
    <p:sldId id="268" r:id="rId17"/>
    <p:sldId id="289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VXNd69w4lkn76wfYDteT3g==" hashData="IIbQlAeIqI7XW8HtHmyIpXJMS6H9MABQ5hkodtq4yUmlNyX0fnQaDXXu3BchVo/IbGQAO+B158LkPe/gpd7y3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0" autoAdjust="0"/>
    <p:restoredTop sz="94660"/>
  </p:normalViewPr>
  <p:slideViewPr>
    <p:cSldViewPr snapToGrid="0">
      <p:cViewPr varScale="1">
        <p:scale>
          <a:sx n="89" d="100"/>
          <a:sy n="89" d="100"/>
        </p:scale>
        <p:origin x="45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9358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515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6988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578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336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049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717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915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011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325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502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048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13800" dirty="0" smtClean="0">
                <a:latin typeface="Bahnschrift SemiBold SemiConden" panose="020B0502040204020203" pitchFamily="34" charset="0"/>
              </a:rPr>
              <a:t>Adrenal Gland</a:t>
            </a:r>
            <a:endParaRPr lang="en-GB" sz="13800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570710"/>
          </a:xfrm>
        </p:spPr>
        <p:txBody>
          <a:bodyPr>
            <a:normAutofit/>
          </a:bodyPr>
          <a:lstStyle/>
          <a:p>
            <a:pPr lvl="0" algn="r">
              <a:buClr>
                <a:srgbClr val="D34817"/>
              </a:buClr>
            </a:pPr>
            <a:r>
              <a:rPr lang="en-GB" sz="1900" b="1" dirty="0">
                <a:solidFill>
                  <a:srgbClr val="696464"/>
                </a:solidFill>
                <a:latin typeface="Bahnschrift SemiBold SemiConden" panose="020B0502040204020203" pitchFamily="34" charset="0"/>
              </a:rPr>
              <a:t>KHUSHAL KHAN</a:t>
            </a:r>
          </a:p>
          <a:p>
            <a:pPr lvl="0" algn="r">
              <a:buClr>
                <a:srgbClr val="D34817"/>
              </a:buClr>
            </a:pPr>
            <a:r>
              <a:rPr lang="en-GB" sz="1900" b="1" dirty="0">
                <a:solidFill>
                  <a:srgbClr val="696464"/>
                </a:solidFill>
                <a:latin typeface="Bahnschrift SemiBold SemiConden" panose="020B0502040204020203" pitchFamily="34" charset="0"/>
              </a:rPr>
              <a:t>Demonstrator cardiology </a:t>
            </a:r>
          </a:p>
          <a:p>
            <a:pPr lvl="0" algn="r">
              <a:buClr>
                <a:srgbClr val="D34817"/>
              </a:buClr>
            </a:pPr>
            <a:r>
              <a:rPr lang="en-GB" sz="1900" b="1" dirty="0">
                <a:solidFill>
                  <a:srgbClr val="696464"/>
                </a:solidFill>
                <a:latin typeface="Bahnschrift SemiBold SemiConden" panose="020B0502040204020203" pitchFamily="34" charset="0"/>
              </a:rPr>
              <a:t>Khyber medical university – institute of paramedical sciences</a:t>
            </a:r>
          </a:p>
          <a:p>
            <a:pPr lvl="0">
              <a:buClr>
                <a:srgbClr val="D34817"/>
              </a:buClr>
            </a:pPr>
            <a:endParaRPr lang="en-GB" sz="2200" dirty="0">
              <a:solidFill>
                <a:srgbClr val="696464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0255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Introduction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1" dirty="0"/>
              <a:t>Structure:</a:t>
            </a:r>
          </a:p>
          <a:p>
            <a:pPr lvl="1"/>
            <a:r>
              <a:rPr lang="en-GB" dirty="0"/>
              <a:t>S</a:t>
            </a:r>
            <a:r>
              <a:rPr lang="en-GB" dirty="0" smtClean="0"/>
              <a:t>mall</a:t>
            </a:r>
            <a:r>
              <a:rPr lang="en-GB" dirty="0"/>
              <a:t>, triangular-shaped glands </a:t>
            </a:r>
            <a:endParaRPr lang="en-GB" dirty="0" smtClean="0"/>
          </a:p>
          <a:p>
            <a:pPr lvl="1"/>
            <a:r>
              <a:rPr lang="en-GB" dirty="0" smtClean="0"/>
              <a:t>Enveloped in  </a:t>
            </a:r>
            <a:r>
              <a:rPr lang="en-GB" b="1" dirty="0" smtClean="0"/>
              <a:t>adipose capsule - </a:t>
            </a:r>
            <a:r>
              <a:rPr lang="en-GB" dirty="0" smtClean="0"/>
              <a:t>protective layer </a:t>
            </a:r>
          </a:p>
          <a:p>
            <a:pPr lvl="1"/>
            <a:r>
              <a:rPr lang="en-GB" dirty="0" smtClean="0"/>
              <a:t>Each gland is composed of two parts;</a:t>
            </a:r>
          </a:p>
          <a:p>
            <a:pPr marL="726948" lvl="2" indent="-342900">
              <a:buFont typeface="+mj-lt"/>
              <a:buAutoNum type="arabicParenR"/>
            </a:pPr>
            <a:r>
              <a:rPr lang="en-GB" sz="1600" b="1" dirty="0" smtClean="0"/>
              <a:t>Adrenal Medulla</a:t>
            </a:r>
          </a:p>
          <a:p>
            <a:pPr marL="726948" lvl="2" indent="-342900">
              <a:buFont typeface="+mj-lt"/>
              <a:buAutoNum type="arabicParenR"/>
            </a:pPr>
            <a:r>
              <a:rPr lang="en-GB" sz="1600" b="1" dirty="0" smtClean="0"/>
              <a:t>Adrenal Cortex</a:t>
            </a:r>
          </a:p>
          <a:p>
            <a:r>
              <a:rPr lang="en-GB" b="1" dirty="0" smtClean="0"/>
              <a:t>Weight:</a:t>
            </a:r>
          </a:p>
          <a:p>
            <a:pPr lvl="1"/>
            <a:r>
              <a:rPr lang="en-GB" dirty="0" smtClean="0"/>
              <a:t>About 4 grams</a:t>
            </a:r>
          </a:p>
          <a:p>
            <a:r>
              <a:rPr lang="en-GB" b="1" dirty="0" smtClean="0"/>
              <a:t>Location:</a:t>
            </a:r>
          </a:p>
          <a:p>
            <a:pPr lvl="1"/>
            <a:r>
              <a:rPr lang="en-GB" dirty="0" smtClean="0"/>
              <a:t>Located on </a:t>
            </a:r>
            <a:r>
              <a:rPr lang="en-GB" b="1" dirty="0" smtClean="0"/>
              <a:t>superior pole of each kidney (supra renal)</a:t>
            </a:r>
          </a:p>
          <a:p>
            <a:r>
              <a:rPr lang="en-GB" b="1" dirty="0" smtClean="0"/>
              <a:t>Number:</a:t>
            </a:r>
          </a:p>
          <a:p>
            <a:pPr lvl="1"/>
            <a:r>
              <a:rPr lang="en-GB" dirty="0" smtClean="0"/>
              <a:t>Two in number – one above each kidney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9689" y="2024309"/>
            <a:ext cx="5182311" cy="36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54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 fontAlgn="base"/>
            <a:r>
              <a:rPr lang="en-GB" b="1" dirty="0">
                <a:latin typeface="Bahnschrift SemiBold SemiConden" panose="020B0502040204020203" pitchFamily="34" charset="0"/>
              </a:rPr>
              <a:t>Adrenal Cortex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buFont typeface="Wingdings" panose="05000000000000000000" pitchFamily="2" charset="2"/>
              <a:buChar char="§"/>
            </a:pPr>
            <a:r>
              <a:rPr lang="en-GB" b="1" dirty="0" smtClean="0"/>
              <a:t> Outer region 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en-GB" dirty="0" smtClean="0"/>
              <a:t> Largest part of </a:t>
            </a:r>
            <a:r>
              <a:rPr lang="en-GB" b="1" dirty="0" smtClean="0"/>
              <a:t>adrenal gland (80%) 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en-GB" dirty="0" smtClean="0"/>
              <a:t> Divided into </a:t>
            </a:r>
            <a:r>
              <a:rPr lang="en-GB" b="1" dirty="0" smtClean="0"/>
              <a:t>three separate zones: </a:t>
            </a:r>
          </a:p>
          <a:p>
            <a:pPr marL="784098" lvl="2" indent="-400050" fontAlgn="base">
              <a:buFont typeface="+mj-lt"/>
              <a:buAutoNum type="romanLcPeriod"/>
            </a:pPr>
            <a:r>
              <a:rPr lang="en-GB" sz="1800" b="1" dirty="0" smtClean="0"/>
              <a:t>Zona glomerulosa</a:t>
            </a:r>
          </a:p>
          <a:p>
            <a:pPr marL="784098" lvl="2" indent="-400050" fontAlgn="base">
              <a:buFont typeface="+mj-lt"/>
              <a:buAutoNum type="romanLcPeriod"/>
            </a:pPr>
            <a:r>
              <a:rPr lang="en-GB" sz="1800" b="1" dirty="0" smtClean="0"/>
              <a:t>Zona fasciculata </a:t>
            </a:r>
          </a:p>
          <a:p>
            <a:pPr marL="784098" lvl="2" indent="-400050" fontAlgn="base">
              <a:buFont typeface="+mj-lt"/>
              <a:buAutoNum type="romanLcPeriod"/>
            </a:pPr>
            <a:r>
              <a:rPr lang="en-GB" sz="1800" b="1" dirty="0" smtClean="0"/>
              <a:t>Zona reticularis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en-GB" dirty="0" smtClean="0"/>
              <a:t> Each zone is responsible for </a:t>
            </a:r>
            <a:r>
              <a:rPr lang="en-GB" b="1" dirty="0" smtClean="0"/>
              <a:t>producing specific hormones.</a:t>
            </a:r>
          </a:p>
          <a:p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5707" y="1845734"/>
            <a:ext cx="4200525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683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Bahnschrift SemiBold SemiConden" panose="020B0502040204020203" pitchFamily="34" charset="0"/>
              </a:rPr>
              <a:t>Adrenal Medulla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fontAlgn="base">
              <a:buFont typeface="Wingdings" panose="05000000000000000000" pitchFamily="2" charset="2"/>
              <a:buChar char="§"/>
            </a:pPr>
            <a:r>
              <a:rPr lang="en-GB" b="1" dirty="0" smtClean="0"/>
              <a:t> Central region - </a:t>
            </a:r>
            <a:r>
              <a:rPr lang="en-GB" dirty="0"/>
              <a:t>surrounded by the adrenal cortex. </a:t>
            </a:r>
            <a:endParaRPr lang="en-GB" b="1" dirty="0"/>
          </a:p>
          <a:p>
            <a:pPr fontAlgn="base">
              <a:buFont typeface="Wingdings" panose="05000000000000000000" pitchFamily="2" charset="2"/>
              <a:buChar char="§"/>
            </a:pPr>
            <a:r>
              <a:rPr lang="en-GB" dirty="0" smtClean="0"/>
              <a:t> Constitute </a:t>
            </a:r>
            <a:r>
              <a:rPr lang="en-GB" b="1" dirty="0"/>
              <a:t>about (20%) of adrenal gland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en-GB" dirty="0" smtClean="0"/>
              <a:t> It </a:t>
            </a:r>
            <a:r>
              <a:rPr lang="en-GB" dirty="0"/>
              <a:t>produces </a:t>
            </a:r>
            <a:r>
              <a:rPr lang="en-GB" b="1" dirty="0"/>
              <a:t>“stress hormones,” </a:t>
            </a:r>
            <a:r>
              <a:rPr lang="en-GB" dirty="0"/>
              <a:t>including adrenaline.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It </a:t>
            </a:r>
            <a:r>
              <a:rPr lang="en-GB" b="1" dirty="0"/>
              <a:t>develops from nervous tissue in the embryo </a:t>
            </a:r>
            <a:r>
              <a:rPr lang="en-GB" dirty="0"/>
              <a:t>and is </a:t>
            </a:r>
            <a:r>
              <a:rPr lang="en-GB" b="1" dirty="0"/>
              <a:t>part of the sympathetic division of the autonomic nervous </a:t>
            </a:r>
            <a:r>
              <a:rPr lang="en-GB" b="1" dirty="0" smtClean="0"/>
              <a:t>system. </a:t>
            </a:r>
            <a:endParaRPr lang="en-GB" b="1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It </a:t>
            </a:r>
            <a:r>
              <a:rPr lang="en-GB" dirty="0"/>
              <a:t>is </a:t>
            </a:r>
            <a:r>
              <a:rPr lang="en-GB" b="1" dirty="0"/>
              <a:t>stimulated by its extensive sympathetic nerve supply </a:t>
            </a:r>
            <a:r>
              <a:rPr lang="en-GB" dirty="0"/>
              <a:t>to produce the hormones </a:t>
            </a:r>
            <a:r>
              <a:rPr lang="en-GB" b="1" dirty="0"/>
              <a:t>adrenaline (epinephrine) and noradrenaline (norepinephrine).</a:t>
            </a:r>
          </a:p>
          <a:p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83912" y="2406568"/>
            <a:ext cx="6708088" cy="290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857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Hormones of Adrenal Gland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Adrenal Cortex </a:t>
            </a:r>
            <a:r>
              <a:rPr lang="en-GB" dirty="0" smtClean="0"/>
              <a:t>produces;</a:t>
            </a:r>
          </a:p>
          <a:p>
            <a:pPr marL="457200" indent="-457200">
              <a:buFont typeface="+mj-lt"/>
              <a:buAutoNum type="arabicParenR"/>
            </a:pPr>
            <a:r>
              <a:rPr lang="en-GB" b="1" dirty="0" smtClean="0"/>
              <a:t>Mineralocorticoids</a:t>
            </a:r>
          </a:p>
          <a:p>
            <a:pPr lvl="1"/>
            <a:r>
              <a:rPr lang="en-GB" dirty="0" smtClean="0"/>
              <a:t>Effect electrolytes of ECF (Na+ and K+)</a:t>
            </a:r>
          </a:p>
          <a:p>
            <a:pPr lvl="1"/>
            <a:r>
              <a:rPr lang="en-GB" b="1" dirty="0" smtClean="0"/>
              <a:t>Aldosterone</a:t>
            </a:r>
          </a:p>
          <a:p>
            <a:pPr marL="457200" indent="-457200">
              <a:buFont typeface="+mj-lt"/>
              <a:buAutoNum type="arabicParenR" startAt="2"/>
            </a:pPr>
            <a:r>
              <a:rPr lang="en-GB" b="1" dirty="0" smtClean="0"/>
              <a:t>Glucocorticoids</a:t>
            </a:r>
          </a:p>
          <a:p>
            <a:pPr lvl="1"/>
            <a:r>
              <a:rPr lang="en-GB" dirty="0" smtClean="0"/>
              <a:t>Effect on increasing blood glucose level</a:t>
            </a:r>
          </a:p>
          <a:p>
            <a:pPr lvl="1"/>
            <a:r>
              <a:rPr lang="en-GB" b="1" dirty="0" smtClean="0"/>
              <a:t>Cortisol </a:t>
            </a:r>
          </a:p>
          <a:p>
            <a:pPr marL="457200" indent="-457200">
              <a:buFont typeface="+mj-lt"/>
              <a:buAutoNum type="arabicParenR" startAt="3"/>
            </a:pPr>
            <a:r>
              <a:rPr lang="en-GB" b="1" dirty="0" smtClean="0"/>
              <a:t>Sex</a:t>
            </a:r>
            <a:r>
              <a:rPr lang="en-GB" dirty="0" smtClean="0"/>
              <a:t> </a:t>
            </a:r>
            <a:r>
              <a:rPr lang="en-GB" b="1" dirty="0" smtClean="0"/>
              <a:t>hormones </a:t>
            </a:r>
            <a:endParaRPr lang="en-GB" b="1" dirty="0"/>
          </a:p>
          <a:p>
            <a:pPr lvl="1"/>
            <a:r>
              <a:rPr lang="en-GB" dirty="0" smtClean="0"/>
              <a:t>Effect on masculinity</a:t>
            </a:r>
          </a:p>
          <a:p>
            <a:pPr lvl="1"/>
            <a:r>
              <a:rPr lang="en-GB" b="1" dirty="0" smtClean="0"/>
              <a:t>Androgens </a:t>
            </a:r>
            <a:endParaRPr lang="en-GB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Adrenal Medulla </a:t>
            </a:r>
            <a:r>
              <a:rPr lang="en-GB" dirty="0" smtClean="0"/>
              <a:t>produces;</a:t>
            </a:r>
          </a:p>
          <a:p>
            <a:pPr marL="457200" indent="-457200">
              <a:buFont typeface="+mj-lt"/>
              <a:buAutoNum type="arabicParenR"/>
            </a:pPr>
            <a:r>
              <a:rPr lang="en-GB" b="1" dirty="0" smtClean="0"/>
              <a:t>Adrenaline (epinephrine) </a:t>
            </a:r>
          </a:p>
          <a:p>
            <a:pPr marL="457200" indent="-457200">
              <a:buFont typeface="+mj-lt"/>
              <a:buAutoNum type="arabicParenR"/>
            </a:pPr>
            <a:r>
              <a:rPr lang="en-GB" b="1" dirty="0" smtClean="0"/>
              <a:t>Noradrenaline (norepinephrine)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08171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11500" dirty="0" smtClean="0">
                <a:latin typeface="Bahnschrift SemiBold SemiConden" panose="020B0502040204020203" pitchFamily="34" charset="0"/>
              </a:rPr>
              <a:t>Adrenal Cortex</a:t>
            </a:r>
            <a:endParaRPr lang="en-GB" sz="11500" dirty="0"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633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Mineralocorticoids (Aldosterone)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</a:t>
            </a:r>
            <a:r>
              <a:rPr lang="en-GB" b="1" dirty="0" smtClean="0"/>
              <a:t>Aldosterone</a:t>
            </a:r>
            <a:r>
              <a:rPr lang="en-GB" dirty="0" smtClean="0"/>
              <a:t> </a:t>
            </a:r>
            <a:r>
              <a:rPr lang="en-GB" dirty="0"/>
              <a:t>is the main </a:t>
            </a:r>
            <a:r>
              <a:rPr lang="en-GB" b="1" dirty="0"/>
              <a:t>mineralocorticoid.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Its </a:t>
            </a:r>
            <a:r>
              <a:rPr lang="en-GB" dirty="0"/>
              <a:t>functions are associated with the </a:t>
            </a:r>
            <a:r>
              <a:rPr lang="en-GB" b="1" dirty="0"/>
              <a:t>maintenance of water and electrolyte balance in the body.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Through </a:t>
            </a:r>
            <a:r>
              <a:rPr lang="en-GB" dirty="0"/>
              <a:t>a </a:t>
            </a:r>
            <a:r>
              <a:rPr lang="en-GB" b="1" dirty="0"/>
              <a:t>negative feedback system </a:t>
            </a:r>
            <a:r>
              <a:rPr lang="en-GB" dirty="0"/>
              <a:t>it stimulates the </a:t>
            </a:r>
            <a:r>
              <a:rPr lang="en-GB" b="1" dirty="0"/>
              <a:t>reabsorption of sodium (Na+) by the renal tubules and excretion of potassium (K+) in the urine.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</a:t>
            </a:r>
            <a:r>
              <a:rPr lang="en-GB" b="1" dirty="0" smtClean="0"/>
              <a:t>Sodium </a:t>
            </a:r>
            <a:r>
              <a:rPr lang="en-GB" b="1" dirty="0"/>
              <a:t>reabsorption is also accompanied by retention of water </a:t>
            </a:r>
            <a:r>
              <a:rPr lang="en-GB" dirty="0"/>
              <a:t>and therefore aldosterone is involved in the </a:t>
            </a:r>
            <a:r>
              <a:rPr lang="en-GB" b="1" dirty="0"/>
              <a:t>regulation of blood volume and blood pressure too.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b="1" dirty="0"/>
              <a:t>blood potassium level regulates the amount of aldosterone produced </a:t>
            </a:r>
            <a:r>
              <a:rPr lang="en-GB" dirty="0"/>
              <a:t>by the adrenal cortex.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When </a:t>
            </a:r>
            <a:r>
              <a:rPr lang="en-GB" dirty="0"/>
              <a:t>blood </a:t>
            </a:r>
            <a:r>
              <a:rPr lang="en-GB" b="1" dirty="0"/>
              <a:t>potassium levels rise, more aldosterone is </a:t>
            </a:r>
            <a:r>
              <a:rPr lang="en-GB" b="1" dirty="0" smtClean="0"/>
              <a:t>secreted.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</a:t>
            </a:r>
            <a:r>
              <a:rPr lang="en-GB" b="1" dirty="0" smtClean="0"/>
              <a:t>Low </a:t>
            </a:r>
            <a:r>
              <a:rPr lang="en-GB" b="1" dirty="0"/>
              <a:t>blood potassium has the opposite effect.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</a:t>
            </a:r>
            <a:r>
              <a:rPr lang="en-GB" b="1" dirty="0" smtClean="0"/>
              <a:t>Angiotensin </a:t>
            </a:r>
            <a:r>
              <a:rPr lang="en-GB" dirty="0" smtClean="0"/>
              <a:t>also </a:t>
            </a:r>
            <a:r>
              <a:rPr lang="en-GB" b="1" dirty="0"/>
              <a:t>stimulates the release of aldosterone. </a:t>
            </a:r>
          </a:p>
        </p:txBody>
      </p:sp>
    </p:spTree>
    <p:extLst>
      <p:ext uri="{BB962C8B-B14F-4D97-AF65-F5344CB8AC3E}">
        <p14:creationId xmlns:p14="http://schemas.microsoft.com/office/powerpoint/2010/main" val="3346763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4178"/>
          <a:stretch/>
        </p:blipFill>
        <p:spPr>
          <a:xfrm>
            <a:off x="1117601" y="0"/>
            <a:ext cx="9874250" cy="630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313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SemiBold SemiConden" panose="020B0502040204020203" pitchFamily="34" charset="0"/>
              </a:rPr>
              <a:t>Glucocorticoids </a:t>
            </a:r>
            <a:r>
              <a:rPr lang="en-GB" dirty="0" smtClean="0">
                <a:latin typeface="Bahnschrift SemiBold SemiConden" panose="020B0502040204020203" pitchFamily="34" charset="0"/>
              </a:rPr>
              <a:t>(Cortisol)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Cortisol </a:t>
            </a:r>
            <a:r>
              <a:rPr lang="en-GB" b="1" dirty="0"/>
              <a:t>(hydrocortisone) </a:t>
            </a:r>
            <a:r>
              <a:rPr lang="en-GB" dirty="0"/>
              <a:t>is the main glucocorticoid but small amounts of corticosterone and cortisone are also produced.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They </a:t>
            </a:r>
            <a:r>
              <a:rPr lang="en-GB" dirty="0"/>
              <a:t>are essential for life, </a:t>
            </a:r>
            <a:r>
              <a:rPr lang="en-GB" b="1" dirty="0"/>
              <a:t>regulating metabolism and responses to stress.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Secretion </a:t>
            </a:r>
            <a:r>
              <a:rPr lang="en-GB" dirty="0"/>
              <a:t>is controlled through a negative feedback system involving the hypothalamus and anterior pituitary.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It </a:t>
            </a:r>
            <a:r>
              <a:rPr lang="en-GB" dirty="0"/>
              <a:t>is stimulated by </a:t>
            </a:r>
            <a:r>
              <a:rPr lang="en-GB" b="1" dirty="0"/>
              <a:t>ACTH from the anterior pituitary and by </a:t>
            </a:r>
            <a:r>
              <a:rPr lang="en-GB" b="1" dirty="0" smtClean="0"/>
              <a:t>stress.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In </a:t>
            </a:r>
            <a:r>
              <a:rPr lang="en-GB" dirty="0"/>
              <a:t>normal conditions, secretion shows </a:t>
            </a:r>
            <a:r>
              <a:rPr lang="en-GB" b="1" dirty="0"/>
              <a:t>marked circadian variations.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b="1" dirty="0"/>
              <a:t>highest level of hormone secretion </a:t>
            </a:r>
            <a:r>
              <a:rPr lang="en-GB" dirty="0"/>
              <a:t>occurs </a:t>
            </a:r>
            <a:r>
              <a:rPr lang="en-GB" b="1" dirty="0"/>
              <a:t>between 4 a.m. and 8 a.m., </a:t>
            </a:r>
            <a:r>
              <a:rPr lang="en-GB" dirty="0"/>
              <a:t>and the </a:t>
            </a:r>
            <a:r>
              <a:rPr lang="en-GB" b="1" dirty="0"/>
              <a:t>lowest </a:t>
            </a:r>
            <a:r>
              <a:rPr lang="en-GB" dirty="0"/>
              <a:t>between </a:t>
            </a:r>
            <a:r>
              <a:rPr lang="en-GB" b="1" dirty="0"/>
              <a:t>midnight and 3 a.m</a:t>
            </a:r>
            <a:r>
              <a:rPr lang="en-GB" dirty="0"/>
              <a:t>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When </a:t>
            </a:r>
            <a:r>
              <a:rPr lang="en-GB" dirty="0"/>
              <a:t>the </a:t>
            </a:r>
            <a:r>
              <a:rPr lang="en-GB" b="1" dirty="0"/>
              <a:t>sleeping and waking pattern is changed </a:t>
            </a:r>
            <a:r>
              <a:rPr lang="en-GB" dirty="0"/>
              <a:t>it </a:t>
            </a:r>
            <a:r>
              <a:rPr lang="en-GB" b="1" dirty="0"/>
              <a:t>takes several days for adjustment of the ACTH/cortisol secretion to take </a:t>
            </a:r>
            <a:r>
              <a:rPr lang="en-GB" b="1" dirty="0" smtClean="0"/>
              <a:t>place.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621392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Glucocorticoids </a:t>
            </a:r>
            <a:r>
              <a:rPr lang="en-GB" dirty="0"/>
              <a:t>have widespread metabolic effects generally concerned with </a:t>
            </a:r>
            <a:r>
              <a:rPr lang="en-GB" b="1" dirty="0"/>
              <a:t>catabolism (breakdown) of protein and fat that makes glucose</a:t>
            </a:r>
            <a:r>
              <a:rPr lang="en-GB" dirty="0"/>
              <a:t> and other substances available for use.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These </a:t>
            </a:r>
            <a:r>
              <a:rPr lang="en-GB" dirty="0"/>
              <a:t>include: </a:t>
            </a:r>
            <a:endParaRPr lang="en-GB" dirty="0" smtClean="0"/>
          </a:p>
          <a:p>
            <a:pPr lvl="1"/>
            <a:r>
              <a:rPr lang="en-GB" b="1" dirty="0" smtClean="0"/>
              <a:t>Gluconeogenesis </a:t>
            </a:r>
          </a:p>
          <a:p>
            <a:pPr lvl="1"/>
            <a:r>
              <a:rPr lang="en-GB" b="1" dirty="0" smtClean="0"/>
              <a:t>Hyperglycaemia </a:t>
            </a:r>
          </a:p>
          <a:p>
            <a:pPr lvl="1"/>
            <a:r>
              <a:rPr lang="en-GB" b="1" dirty="0" smtClean="0"/>
              <a:t>Lipolysis </a:t>
            </a:r>
          </a:p>
          <a:p>
            <a:pPr lvl="1"/>
            <a:r>
              <a:rPr lang="en-GB" b="1" dirty="0" smtClean="0"/>
              <a:t>Stimulating breakdown of protein</a:t>
            </a:r>
          </a:p>
          <a:p>
            <a:pPr lvl="1"/>
            <a:r>
              <a:rPr lang="en-GB" dirty="0"/>
              <a:t>S</a:t>
            </a:r>
            <a:r>
              <a:rPr lang="en-GB" dirty="0" smtClean="0"/>
              <a:t>ynthesis of proteins, e.g. </a:t>
            </a:r>
            <a:r>
              <a:rPr lang="en-GB" b="1" dirty="0" smtClean="0"/>
              <a:t>Enzymes, or for energy (ATP) production.</a:t>
            </a:r>
          </a:p>
          <a:p>
            <a:pPr lvl="1"/>
            <a:r>
              <a:rPr lang="en-GB" dirty="0" smtClean="0"/>
              <a:t>Promoting </a:t>
            </a:r>
            <a:r>
              <a:rPr lang="en-GB" b="1" dirty="0" smtClean="0"/>
              <a:t>absorption of sodium and water from renal tubules </a:t>
            </a:r>
            <a:r>
              <a:rPr lang="en-GB" dirty="0" smtClean="0"/>
              <a:t>(a weak mineralocorticoid effect). </a:t>
            </a:r>
          </a:p>
          <a:p>
            <a:pPr lvl="1"/>
            <a:r>
              <a:rPr lang="en-GB" dirty="0"/>
              <a:t>G</a:t>
            </a:r>
            <a:r>
              <a:rPr lang="en-GB" dirty="0" smtClean="0"/>
              <a:t>lucocorticoids (steroids) also have other effects including: </a:t>
            </a:r>
          </a:p>
          <a:p>
            <a:pPr lvl="2"/>
            <a:r>
              <a:rPr lang="en-GB" sz="1800" b="1" dirty="0" smtClean="0"/>
              <a:t>anti-inflammatory actions </a:t>
            </a:r>
          </a:p>
          <a:p>
            <a:pPr lvl="2"/>
            <a:r>
              <a:rPr lang="en-GB" sz="1800" b="1" dirty="0" smtClean="0"/>
              <a:t>suppression of immune responses </a:t>
            </a:r>
          </a:p>
          <a:p>
            <a:pPr lvl="2"/>
            <a:r>
              <a:rPr lang="en-GB" sz="1800" b="1" dirty="0" smtClean="0"/>
              <a:t>delayed wound healing.</a:t>
            </a:r>
            <a:endParaRPr lang="en-GB" sz="1800" b="1" dirty="0"/>
          </a:p>
        </p:txBody>
      </p:sp>
    </p:spTree>
    <p:extLst>
      <p:ext uri="{BB962C8B-B14F-4D97-AF65-F5344CB8AC3E}">
        <p14:creationId xmlns:p14="http://schemas.microsoft.com/office/powerpoint/2010/main" val="3804136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Sex Hormones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Sex </a:t>
            </a:r>
            <a:r>
              <a:rPr lang="en-GB" b="1" dirty="0"/>
              <a:t>hormones </a:t>
            </a:r>
            <a:r>
              <a:rPr lang="en-GB" dirty="0"/>
              <a:t>secreted by the </a:t>
            </a:r>
            <a:r>
              <a:rPr lang="en-GB" b="1" dirty="0"/>
              <a:t>adrenal cortex </a:t>
            </a:r>
            <a:r>
              <a:rPr lang="en-GB" dirty="0"/>
              <a:t>are mainly </a:t>
            </a:r>
            <a:r>
              <a:rPr lang="en-GB" b="1" dirty="0"/>
              <a:t>androgens (male sex </a:t>
            </a:r>
            <a:r>
              <a:rPr lang="en-GB" b="1" dirty="0" smtClean="0"/>
              <a:t>hormones).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b="1" dirty="0"/>
              <a:t>amounts produced </a:t>
            </a:r>
            <a:r>
              <a:rPr lang="en-GB" dirty="0"/>
              <a:t>are </a:t>
            </a:r>
            <a:r>
              <a:rPr lang="en-GB" b="1" dirty="0" smtClean="0"/>
              <a:t>insignificant</a:t>
            </a:r>
            <a:r>
              <a:rPr lang="en-GB" dirty="0" smtClean="0"/>
              <a:t> </a:t>
            </a:r>
            <a:r>
              <a:rPr lang="en-GB" dirty="0"/>
              <a:t>compared with those secreted by the </a:t>
            </a:r>
            <a:r>
              <a:rPr lang="en-GB" b="1" dirty="0"/>
              <a:t>testes and ovaries in late puberty and </a:t>
            </a:r>
            <a:r>
              <a:rPr lang="en-GB" b="1" dirty="0" smtClean="0"/>
              <a:t>adulthood.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070451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11500" dirty="0" smtClean="0">
                <a:latin typeface="Bahnschrift SemiBold SemiConden" panose="020B0502040204020203" pitchFamily="34" charset="0"/>
              </a:rPr>
              <a:t>Adrenal Medulla</a:t>
            </a:r>
            <a:endParaRPr lang="en-GB" sz="11500" dirty="0"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492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Adrenaline and Noradrenaline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Noradrenaline </a:t>
            </a:r>
            <a:r>
              <a:rPr lang="en-GB" dirty="0"/>
              <a:t>is the </a:t>
            </a:r>
            <a:r>
              <a:rPr lang="en-GB" b="1" dirty="0"/>
              <a:t>postganglionic neurotransmitter of the sympathetic division of the autonomic nervous </a:t>
            </a:r>
            <a:r>
              <a:rPr lang="en-GB" b="1" dirty="0" smtClean="0"/>
              <a:t>system.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b="1" dirty="0" smtClean="0"/>
              <a:t>Adrenaline</a:t>
            </a:r>
            <a:r>
              <a:rPr lang="en-GB" dirty="0" smtClean="0"/>
              <a:t> </a:t>
            </a:r>
            <a:r>
              <a:rPr lang="en-GB" dirty="0"/>
              <a:t>and some </a:t>
            </a:r>
            <a:r>
              <a:rPr lang="en-GB" b="1" dirty="0"/>
              <a:t>noradrenaline </a:t>
            </a:r>
            <a:r>
              <a:rPr lang="en-GB" dirty="0"/>
              <a:t>are released into the blood from the adrenal medulla </a:t>
            </a:r>
            <a:r>
              <a:rPr lang="en-GB" b="1" dirty="0"/>
              <a:t>during stimulation of the sympathetic nervous </a:t>
            </a:r>
            <a:r>
              <a:rPr lang="en-GB" b="1" dirty="0" smtClean="0"/>
              <a:t>system</a:t>
            </a:r>
            <a:r>
              <a:rPr lang="en-GB" dirty="0" smtClean="0"/>
              <a:t>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action of these hormones </a:t>
            </a:r>
            <a:r>
              <a:rPr lang="en-GB" b="1" dirty="0"/>
              <a:t>prolongs and augments stimulation of the sympathetic nervous system.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They </a:t>
            </a:r>
            <a:r>
              <a:rPr lang="en-GB" dirty="0"/>
              <a:t>are </a:t>
            </a:r>
            <a:r>
              <a:rPr lang="en-GB" b="1" dirty="0"/>
              <a:t>structurally very similar and this explains their similar effects.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Together </a:t>
            </a:r>
            <a:r>
              <a:rPr lang="en-GB" dirty="0"/>
              <a:t>they potentiate the </a:t>
            </a:r>
            <a:r>
              <a:rPr lang="en-GB" b="1" dirty="0"/>
              <a:t>fight or flight response by: </a:t>
            </a:r>
            <a:endParaRPr lang="en-GB" b="1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Increasing heart rate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Increasing blood pressure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Diverting blood to essential organs, including the heart, brain and skeletal muscles,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By dilating their blood vessels and constricting those of less essential organs, such as the skin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Increasing metabolic rate dilating the pupils.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</a:t>
            </a:r>
            <a:r>
              <a:rPr lang="en-GB" b="1" dirty="0" smtClean="0"/>
              <a:t>Adrenaline </a:t>
            </a:r>
            <a:r>
              <a:rPr lang="en-GB" b="1" dirty="0"/>
              <a:t>has a greater effect on the heart and metabolic processes </a:t>
            </a:r>
            <a:r>
              <a:rPr lang="en-GB" dirty="0"/>
              <a:t>whereas </a:t>
            </a:r>
            <a:r>
              <a:rPr lang="en-GB" b="1" dirty="0"/>
              <a:t>noradrenaline has more influence on blood vessels.</a:t>
            </a:r>
          </a:p>
        </p:txBody>
      </p:sp>
    </p:spTree>
    <p:extLst>
      <p:ext uri="{BB962C8B-B14F-4D97-AF65-F5344CB8AC3E}">
        <p14:creationId xmlns:p14="http://schemas.microsoft.com/office/powerpoint/2010/main" val="2265565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Stress Response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When </a:t>
            </a:r>
            <a:r>
              <a:rPr lang="en-GB" dirty="0"/>
              <a:t>the body is under stress </a:t>
            </a:r>
            <a:r>
              <a:rPr lang="en-GB" b="1" dirty="0"/>
              <a:t>homeostasis is disturbed.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To </a:t>
            </a:r>
            <a:r>
              <a:rPr lang="en-GB" dirty="0"/>
              <a:t>restore it and, in some cases, to maintain life there are immediate and, if necessary, longer-term responses.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Stressors include;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Exercise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Fasting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Fright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Temperature changes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Infection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Disease   </a:t>
            </a:r>
            <a:endParaRPr lang="en-GB" b="1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Emotional situations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immediate response is sometimes described as preparing for </a:t>
            </a:r>
            <a:r>
              <a:rPr lang="en-GB" b="1" dirty="0"/>
              <a:t>‘fight or flight’.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This </a:t>
            </a:r>
            <a:r>
              <a:rPr lang="en-GB" dirty="0"/>
              <a:t>is mediated by the </a:t>
            </a:r>
            <a:r>
              <a:rPr lang="en-GB" b="1" dirty="0"/>
              <a:t>sympathetic part of the autonomic nervous </a:t>
            </a:r>
            <a:r>
              <a:rPr lang="en-GB" b="1" dirty="0" smtClean="0"/>
              <a:t>system.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3869495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35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140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37675" cy="63499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7675" y="21803"/>
            <a:ext cx="6654324" cy="6328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70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16600" dirty="0" smtClean="0">
                <a:latin typeface="Bahnschrift SemiBold SemiConden" panose="020B0502040204020203" pitchFamily="34" charset="0"/>
              </a:rPr>
              <a:t>THANK YOU</a:t>
            </a:r>
            <a:endParaRPr lang="en-GB" sz="16600" dirty="0"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15010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120</TotalTime>
  <Words>799</Words>
  <Application>Microsoft Office PowerPoint</Application>
  <PresentationFormat>Widescreen</PresentationFormat>
  <Paragraphs>106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Bahnschrift SemiBold SemiConden</vt:lpstr>
      <vt:lpstr>Calibri</vt:lpstr>
      <vt:lpstr>Calibri Light</vt:lpstr>
      <vt:lpstr>Wingdings</vt:lpstr>
      <vt:lpstr>Retrospect</vt:lpstr>
      <vt:lpstr>Adrenal Gland</vt:lpstr>
      <vt:lpstr>Introduction</vt:lpstr>
      <vt:lpstr>Adrenal Cortex</vt:lpstr>
      <vt:lpstr>Adrenal Medulla</vt:lpstr>
      <vt:lpstr>Hormones of Adrenal Gland</vt:lpstr>
      <vt:lpstr>Adrenal Cortex</vt:lpstr>
      <vt:lpstr>Mineralocorticoids (Aldosterone)</vt:lpstr>
      <vt:lpstr>PowerPoint Presentation</vt:lpstr>
      <vt:lpstr>Glucocorticoids (Cortisol)</vt:lpstr>
      <vt:lpstr>PowerPoint Presentation</vt:lpstr>
      <vt:lpstr>Sex Hormones</vt:lpstr>
      <vt:lpstr>Adrenal Medulla</vt:lpstr>
      <vt:lpstr>Adrenaline and Noradrenaline</vt:lpstr>
      <vt:lpstr>Stress Response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Parathyroid Gland</dc:title>
  <dc:creator>khushalkhan969@outlook.com</dc:creator>
  <cp:lastModifiedBy>Microsoft account</cp:lastModifiedBy>
  <cp:revision>19</cp:revision>
  <dcterms:created xsi:type="dcterms:W3CDTF">2022-12-08T09:26:40Z</dcterms:created>
  <dcterms:modified xsi:type="dcterms:W3CDTF">2023-02-15T15:12:43Z</dcterms:modified>
</cp:coreProperties>
</file>