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69" r:id="rId1"/>
  </p:sldMasterIdLst>
  <p:notesMasterIdLst>
    <p:notesMasterId r:id="rId35"/>
  </p:notesMasterIdLst>
  <p:sldIdLst>
    <p:sldId id="256" r:id="rId2"/>
    <p:sldId id="293" r:id="rId3"/>
    <p:sldId id="292" r:id="rId4"/>
    <p:sldId id="270" r:id="rId5"/>
    <p:sldId id="265" r:id="rId6"/>
    <p:sldId id="271" r:id="rId7"/>
    <p:sldId id="279" r:id="rId8"/>
    <p:sldId id="306" r:id="rId9"/>
    <p:sldId id="280" r:id="rId10"/>
    <p:sldId id="281" r:id="rId11"/>
    <p:sldId id="308" r:id="rId12"/>
    <p:sldId id="275" r:id="rId13"/>
    <p:sldId id="307" r:id="rId14"/>
    <p:sldId id="276" r:id="rId15"/>
    <p:sldId id="277" r:id="rId16"/>
    <p:sldId id="284" r:id="rId17"/>
    <p:sldId id="285" r:id="rId18"/>
    <p:sldId id="283" r:id="rId19"/>
    <p:sldId id="309" r:id="rId20"/>
    <p:sldId id="273" r:id="rId21"/>
    <p:sldId id="274" r:id="rId22"/>
    <p:sldId id="289" r:id="rId23"/>
    <p:sldId id="278" r:id="rId24"/>
    <p:sldId id="287" r:id="rId25"/>
    <p:sldId id="294" r:id="rId26"/>
    <p:sldId id="291" r:id="rId27"/>
    <p:sldId id="295" r:id="rId28"/>
    <p:sldId id="296" r:id="rId29"/>
    <p:sldId id="304" r:id="rId30"/>
    <p:sldId id="299" r:id="rId31"/>
    <p:sldId id="300" r:id="rId32"/>
    <p:sldId id="301" r:id="rId33"/>
    <p:sldId id="261" r:id="rId34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lxoW5y18WS7aoPpSpNaxg==" hashData="xz8RlYAi/s5u2fENp5wQPp4+Ai5Jo4oqxSwnZIwTrI2LkbFabWo2eeMTYbEd6DF6EPxOm74lEWzKgpoWqmQ5Tw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EEFAD-1742-4154-99D2-C5B5526FDDB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6D550-44C9-449E-BC0D-381136C6E8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36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4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9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9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8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0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38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0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9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Prepared by: Khushal Khan, Demonstrator cardiology (KMU-IPMS)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4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Thyroid Gland </a:t>
            </a:r>
            <a:br>
              <a:rPr lang="en-GB" smtClean="0"/>
            </a:br>
            <a:r>
              <a:rPr lang="en-GB" smtClean="0"/>
              <a:t>and </a:t>
            </a:r>
            <a:br>
              <a:rPr lang="en-GB" smtClean="0"/>
            </a:br>
            <a:r>
              <a:rPr lang="en-GB" smtClean="0"/>
              <a:t>Parathyroid Gland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GB" dirty="0" smtClean="0"/>
              <a:t>KHUSHAL KHAN</a:t>
            </a:r>
          </a:p>
          <a:p>
            <a:pPr lvl="0"/>
            <a:r>
              <a:rPr lang="en-GB" dirty="0" smtClean="0"/>
              <a:t>Demonstrator cardiology </a:t>
            </a:r>
          </a:p>
          <a:p>
            <a:pPr lvl="0"/>
            <a:r>
              <a:rPr lang="en-GB" dirty="0" smtClean="0"/>
              <a:t>KMU-IPMS</a:t>
            </a:r>
          </a:p>
          <a:p>
            <a:pPr lvl="0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54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Topic Layout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 Thyroid Gland</a:t>
            </a:r>
          </a:p>
          <a:p>
            <a:r>
              <a:rPr lang="en-GB" smtClean="0"/>
              <a:t> Physiological anatomy</a:t>
            </a:r>
          </a:p>
          <a:p>
            <a:r>
              <a:rPr lang="en-GB" smtClean="0"/>
              <a:t> Synthesis of thyroid hormones</a:t>
            </a:r>
          </a:p>
          <a:p>
            <a:r>
              <a:rPr lang="en-GB" smtClean="0"/>
              <a:t> Storage, release, transport of thyroid hormones</a:t>
            </a:r>
          </a:p>
          <a:p>
            <a:r>
              <a:rPr lang="en-GB" smtClean="0"/>
              <a:t> Physiological functions of thyroid gland</a:t>
            </a:r>
          </a:p>
          <a:p>
            <a:r>
              <a:rPr lang="en-GB" smtClean="0"/>
              <a:t> Regulation of thyroid hormones</a:t>
            </a:r>
          </a:p>
          <a:p>
            <a:r>
              <a:rPr lang="en-GB" smtClean="0"/>
              <a:t> Disorders of thyroid gland</a:t>
            </a:r>
          </a:p>
          <a:p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8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dirty="0" smtClean="0">
                <a:latin typeface="Corbel" panose="020B0503020204020204" pitchFamily="34" charset="0"/>
              </a:rPr>
              <a:t>Thyroid Gland</a:t>
            </a:r>
            <a:endParaRPr lang="en-GB" sz="7200" dirty="0">
              <a:latin typeface="Corbel" panose="020B0503020204020204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794" y="85991"/>
            <a:ext cx="5351821" cy="610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9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577" y="2177257"/>
            <a:ext cx="5054423" cy="39997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Introduction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Structure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Butterfly shape, 2 lobes, Right and Left Lobe connected by isthmus. </a:t>
            </a:r>
          </a:p>
          <a:p>
            <a:pPr lvl="1"/>
            <a:r>
              <a:rPr lang="en-GB" dirty="0" smtClean="0"/>
              <a:t>The lobes are cone shaped, about 5 cm long and 3 cm wide. </a:t>
            </a:r>
          </a:p>
          <a:p>
            <a:pPr marL="0" indent="0">
              <a:buNone/>
            </a:pPr>
            <a:r>
              <a:rPr lang="en-GB" b="1" dirty="0" smtClean="0"/>
              <a:t>Location: </a:t>
            </a:r>
          </a:p>
          <a:p>
            <a:pPr lvl="1"/>
            <a:r>
              <a:rPr lang="en-GB" dirty="0" smtClean="0"/>
              <a:t>Below larynx, anterior to trachea</a:t>
            </a:r>
          </a:p>
          <a:p>
            <a:pPr lvl="1"/>
            <a:r>
              <a:rPr lang="en-GB" dirty="0" smtClean="0"/>
              <a:t>At the level of : C5,C6,C7 and T1</a:t>
            </a:r>
          </a:p>
          <a:p>
            <a:pPr marL="0" indent="0">
              <a:buNone/>
            </a:pPr>
            <a:r>
              <a:rPr lang="en-GB" b="1" dirty="0" smtClean="0"/>
              <a:t>Weight: </a:t>
            </a:r>
          </a:p>
          <a:p>
            <a:pPr lvl="1"/>
            <a:r>
              <a:rPr lang="en-GB" dirty="0" smtClean="0"/>
              <a:t>15-20 grams (adults)</a:t>
            </a:r>
          </a:p>
          <a:p>
            <a:pPr marL="0" indent="0">
              <a:buNone/>
            </a:pPr>
            <a:r>
              <a:rPr lang="en-GB" b="1" dirty="0" smtClean="0"/>
              <a:t>Hormones: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Thyroxine (T4)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Triiodothyronine (T3)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Calcitonin</a:t>
            </a:r>
          </a:p>
          <a:p>
            <a:pPr marL="0" indent="0">
              <a:buNone/>
            </a:pPr>
            <a:r>
              <a:rPr lang="en-GB" b="1" dirty="0" smtClean="0"/>
              <a:t> Stimulation of thyroid secretions : </a:t>
            </a:r>
          </a:p>
          <a:p>
            <a:pPr lvl="1"/>
            <a:r>
              <a:rPr lang="en-GB" dirty="0" smtClean="0"/>
              <a:t>Thyroid stimulating hormone (TSH) by Anterior Pituitary.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9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Physiological Anatomy of Thyroid Gland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73067" cy="4351338"/>
          </a:xfrm>
        </p:spPr>
        <p:txBody>
          <a:bodyPr/>
          <a:lstStyle/>
          <a:p>
            <a:r>
              <a:rPr lang="en-GB" dirty="0" smtClean="0"/>
              <a:t>Thyroid gland is composed of;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Follicles</a:t>
            </a:r>
          </a:p>
          <a:p>
            <a:pPr lvl="1"/>
            <a:r>
              <a:rPr lang="en-GB" sz="2000" dirty="0" smtClean="0"/>
              <a:t>Lined with </a:t>
            </a:r>
            <a:r>
              <a:rPr lang="en-GB" sz="2000" b="1" dirty="0" smtClean="0"/>
              <a:t>cuboidal epithelial cells </a:t>
            </a:r>
            <a:r>
              <a:rPr lang="en-GB" sz="2000" dirty="0" smtClean="0"/>
              <a:t>– </a:t>
            </a:r>
            <a:r>
              <a:rPr lang="en-GB" sz="2000" b="1" dirty="0" smtClean="0"/>
              <a:t>follicular cells</a:t>
            </a:r>
          </a:p>
          <a:p>
            <a:pPr lvl="1"/>
            <a:r>
              <a:rPr lang="en-GB" sz="2000" b="1" dirty="0" smtClean="0"/>
              <a:t>100-300</a:t>
            </a:r>
            <a:r>
              <a:rPr lang="en-GB" sz="2000" dirty="0" smtClean="0"/>
              <a:t> micrometer in diameter</a:t>
            </a:r>
          </a:p>
          <a:p>
            <a:pPr lvl="1"/>
            <a:r>
              <a:rPr lang="en-GB" sz="2000" dirty="0" smtClean="0"/>
              <a:t>Contains </a:t>
            </a:r>
            <a:r>
              <a:rPr lang="en-GB" sz="2000" b="1" dirty="0" smtClean="0"/>
              <a:t>secretary substance – Colloid</a:t>
            </a:r>
          </a:p>
          <a:p>
            <a:pPr lvl="1"/>
            <a:r>
              <a:rPr lang="en-GB" sz="2000" dirty="0" smtClean="0"/>
              <a:t>Colloid –  consists of </a:t>
            </a:r>
            <a:r>
              <a:rPr lang="en-GB" sz="2000" b="1" dirty="0" smtClean="0"/>
              <a:t>glycoprotein Thyroglobulin, </a:t>
            </a:r>
            <a:r>
              <a:rPr lang="en-GB" sz="2000" dirty="0" smtClean="0"/>
              <a:t>contains T3, T4 hormones</a:t>
            </a:r>
          </a:p>
          <a:p>
            <a:pPr marL="457200" indent="-457200">
              <a:buFont typeface="+mj-lt"/>
              <a:buAutoNum type="arabicPeriod"/>
            </a:pPr>
            <a:endParaRPr lang="en-GB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C – cells</a:t>
            </a:r>
          </a:p>
          <a:p>
            <a:pPr lvl="1"/>
            <a:r>
              <a:rPr lang="en-GB" sz="2000" dirty="0" smtClean="0"/>
              <a:t>Parafollicular cells</a:t>
            </a:r>
          </a:p>
          <a:p>
            <a:pPr lvl="1"/>
            <a:r>
              <a:rPr lang="en-GB" sz="2000" dirty="0" smtClean="0"/>
              <a:t>Secretes hormone – </a:t>
            </a:r>
            <a:r>
              <a:rPr lang="en-GB" sz="2000" b="1" dirty="0" smtClean="0"/>
              <a:t>Calcitonin (calcium metabolism)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281" y="2158999"/>
            <a:ext cx="2413050" cy="368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8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Synthesis of Thyroid Hormones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Tyrosine (amino acid) </a:t>
            </a:r>
            <a:r>
              <a:rPr lang="en-GB" dirty="0" smtClean="0"/>
              <a:t>and </a:t>
            </a:r>
            <a:r>
              <a:rPr lang="en-GB" b="1" dirty="0" smtClean="0"/>
              <a:t>Iodine </a:t>
            </a:r>
            <a:r>
              <a:rPr lang="en-GB" dirty="0" smtClean="0"/>
              <a:t>– consumed through diet.</a:t>
            </a:r>
          </a:p>
          <a:p>
            <a:r>
              <a:rPr lang="en-GB" b="1" dirty="0" smtClean="0"/>
              <a:t>Iodine </a:t>
            </a:r>
            <a:r>
              <a:rPr lang="en-GB" dirty="0" smtClean="0"/>
              <a:t>is converted into </a:t>
            </a:r>
            <a:r>
              <a:rPr lang="en-GB" b="1" dirty="0" smtClean="0"/>
              <a:t>iodide </a:t>
            </a:r>
            <a:r>
              <a:rPr lang="en-GB" dirty="0" smtClean="0"/>
              <a:t>– absorbed from GIT into the blood. </a:t>
            </a:r>
          </a:p>
          <a:p>
            <a:r>
              <a:rPr lang="en-GB" b="1" dirty="0" smtClean="0"/>
              <a:t>Synthesis of thyroid hormones </a:t>
            </a:r>
            <a:r>
              <a:rPr lang="en-GB" dirty="0" smtClean="0"/>
              <a:t>takes place in </a:t>
            </a:r>
            <a:r>
              <a:rPr lang="en-GB" b="1" dirty="0" smtClean="0"/>
              <a:t>Thyroglobulin – follicles.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Iodine requirement: </a:t>
            </a:r>
          </a:p>
          <a:p>
            <a:pPr lvl="1"/>
            <a:r>
              <a:rPr lang="en-GB" dirty="0" smtClean="0"/>
              <a:t>Approx. 1mg/week, 50mg/year.</a:t>
            </a:r>
          </a:p>
          <a:p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Steps in Synthesis of Thyroid Hormones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Synthesis and storage of thyroglobulin</a:t>
            </a:r>
          </a:p>
          <a:p>
            <a:pPr lvl="1"/>
            <a:r>
              <a:rPr lang="en-GB" sz="2000" dirty="0" smtClean="0"/>
              <a:t>In follicular cell, </a:t>
            </a:r>
            <a:r>
              <a:rPr lang="en-GB" sz="2000" b="1" dirty="0" smtClean="0"/>
              <a:t>ER and Golgi apparatus </a:t>
            </a:r>
            <a:r>
              <a:rPr lang="en-GB" sz="2000" dirty="0" smtClean="0"/>
              <a:t>produces and secretes </a:t>
            </a:r>
            <a:r>
              <a:rPr lang="en-GB" sz="2000" b="1" dirty="0" smtClean="0"/>
              <a:t>thyroglobulin (contains 70 tyrosine A.A).</a:t>
            </a:r>
          </a:p>
          <a:p>
            <a:pPr lvl="1"/>
            <a:r>
              <a:rPr lang="en-GB" sz="2000" b="1" dirty="0" smtClean="0"/>
              <a:t>Thyroglobulin</a:t>
            </a:r>
            <a:r>
              <a:rPr lang="en-GB" sz="2000" dirty="0" smtClean="0"/>
              <a:t> is stored in the follicles of thyroid gland.</a:t>
            </a:r>
          </a:p>
          <a:p>
            <a:pPr marL="457200" lvl="1" indent="0">
              <a:buNone/>
            </a:pP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 </a:t>
            </a:r>
            <a:r>
              <a:rPr lang="en-GB" b="1" dirty="0" smtClean="0"/>
              <a:t>Iodide trapping</a:t>
            </a:r>
          </a:p>
          <a:p>
            <a:pPr lvl="1"/>
            <a:r>
              <a:rPr lang="en-GB" sz="2000" b="1" dirty="0" smtClean="0"/>
              <a:t>Iodide Pump: </a:t>
            </a:r>
            <a:r>
              <a:rPr lang="en-GB" sz="2000" dirty="0" smtClean="0"/>
              <a:t>Sodium-iodide symporter – </a:t>
            </a:r>
            <a:r>
              <a:rPr lang="en-GB" sz="2000" b="1" dirty="0" smtClean="0"/>
              <a:t>co-transports 1 iodide (in), 2Na+ (in) </a:t>
            </a:r>
            <a:r>
              <a:rPr lang="en-GB" sz="2000" dirty="0" smtClean="0"/>
              <a:t>into the cell.</a:t>
            </a:r>
          </a:p>
          <a:p>
            <a:pPr lvl="1"/>
            <a:r>
              <a:rPr lang="en-GB" sz="2000" dirty="0" smtClean="0"/>
              <a:t>Iodide pump concentrates </a:t>
            </a:r>
            <a:r>
              <a:rPr lang="en-GB" sz="2000" b="1" dirty="0" smtClean="0"/>
              <a:t>30 times iodide more in thyroid gland than in blood.</a:t>
            </a:r>
          </a:p>
          <a:p>
            <a:pPr lvl="1"/>
            <a:r>
              <a:rPr lang="en-GB" sz="2000" dirty="0" smtClean="0"/>
              <a:t>Na-K-ATPase – </a:t>
            </a:r>
            <a:r>
              <a:rPr lang="en-GB" sz="2000" b="1" dirty="0" smtClean="0"/>
              <a:t>3Na+(out), 2K+(in) </a:t>
            </a:r>
            <a:r>
              <a:rPr lang="en-GB" sz="2000" dirty="0" smtClean="0"/>
              <a:t>– provides (electrochemical gradient) energy for iodide pump to pump iodide into the cell.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GB" b="1" dirty="0" smtClean="0"/>
              <a:t>Oxidation of Iodide to Iodine</a:t>
            </a:r>
          </a:p>
          <a:p>
            <a:pPr lvl="1"/>
            <a:r>
              <a:rPr lang="en-GB" sz="2000" dirty="0" smtClean="0"/>
              <a:t>Iodide is converted to iodine – b/c only iodine can bind to tyrosine to form thyroid hormones.</a:t>
            </a:r>
          </a:p>
          <a:p>
            <a:pPr lvl="1"/>
            <a:r>
              <a:rPr lang="en-GB" sz="2000" dirty="0" smtClean="0"/>
              <a:t>Enzyme: </a:t>
            </a:r>
            <a:r>
              <a:rPr lang="en-GB" sz="2000" b="1" dirty="0" smtClean="0"/>
              <a:t>Thyroid peroxidase, hydrogen peroxide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716" y="1375499"/>
            <a:ext cx="6650567" cy="489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44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GB" b="1" dirty="0" smtClean="0"/>
              <a:t> Transport of iodine into follicular cavity</a:t>
            </a:r>
          </a:p>
          <a:p>
            <a:pPr lvl="1"/>
            <a:r>
              <a:rPr lang="en-GB" sz="2000" dirty="0" smtClean="0"/>
              <a:t>Iodide- chloride Pump – </a:t>
            </a:r>
            <a:r>
              <a:rPr lang="en-GB" sz="2000" b="1" dirty="0" smtClean="0"/>
              <a:t>Pendrin</a:t>
            </a:r>
            <a:endParaRPr lang="en-GB" sz="2000" b="1" dirty="0"/>
          </a:p>
          <a:p>
            <a:pPr marL="457200" indent="-457200">
              <a:buFont typeface="+mj-lt"/>
              <a:buAutoNum type="arabicPeriod" startAt="4"/>
            </a:pPr>
            <a:endParaRPr lang="en-GB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GB" b="1" dirty="0" smtClean="0"/>
              <a:t>Iodination of Tyrosine (and Organification of thyroglobulin)</a:t>
            </a:r>
          </a:p>
          <a:p>
            <a:pPr lvl="1"/>
            <a:r>
              <a:rPr lang="en-GB" sz="2000" dirty="0" smtClean="0"/>
              <a:t>First, iodine is transported into follicular cavity from follicular cells, where it binds to thyroglobulin.</a:t>
            </a:r>
          </a:p>
          <a:p>
            <a:pPr lvl="1"/>
            <a:r>
              <a:rPr lang="en-GB" sz="2000" dirty="0" smtClean="0"/>
              <a:t>The binding of iodine with the thyroglobulin molecule is – organification of the thyroglobulin.</a:t>
            </a:r>
          </a:p>
          <a:p>
            <a:pPr marL="457200" lvl="1" indent="0">
              <a:buNone/>
            </a:pPr>
            <a:r>
              <a:rPr lang="en-GB" sz="2000" b="1" dirty="0" smtClean="0"/>
              <a:t>		Iodine + thyroglobulin                                               Organification</a:t>
            </a:r>
          </a:p>
          <a:p>
            <a:pPr lvl="1"/>
            <a:r>
              <a:rPr lang="en-GB" sz="2000" dirty="0" smtClean="0"/>
              <a:t>The combination of iodine with tyrosine is called </a:t>
            </a:r>
            <a:r>
              <a:rPr lang="en-GB" sz="2000" b="1" i="1" dirty="0" smtClean="0"/>
              <a:t>iodination.</a:t>
            </a:r>
          </a:p>
          <a:p>
            <a:pPr lvl="1"/>
            <a:r>
              <a:rPr lang="en-GB" sz="2000" dirty="0" smtClean="0"/>
              <a:t>Iodination of tyrosine occurs in several different steps.</a:t>
            </a:r>
          </a:p>
          <a:p>
            <a:pPr marL="457200" lvl="1" indent="0">
              <a:buNone/>
            </a:pPr>
            <a:r>
              <a:rPr lang="en-GB" sz="2000" b="1" dirty="0" smtClean="0"/>
              <a:t>		Tyrosine (thyroglobulin) + Iodine                         Mono-</a:t>
            </a:r>
            <a:r>
              <a:rPr lang="en-GB" sz="2000" b="1" dirty="0" err="1" smtClean="0"/>
              <a:t>iodo</a:t>
            </a:r>
            <a:r>
              <a:rPr lang="en-GB" sz="2000" b="1" dirty="0" smtClean="0"/>
              <a:t>-tyrosine (MIT)</a:t>
            </a:r>
          </a:p>
          <a:p>
            <a:pPr lvl="1"/>
            <a:r>
              <a:rPr lang="en-GB" sz="2000" b="1" dirty="0" smtClean="0"/>
              <a:t>Enzyme: Iodinase                                                      </a:t>
            </a:r>
          </a:p>
          <a:p>
            <a:pPr marL="457200" lvl="1" indent="0">
              <a:buNone/>
            </a:pPr>
            <a:r>
              <a:rPr lang="en-GB" sz="2000" b="1" dirty="0" smtClean="0"/>
              <a:t>		MIT + Iodine                                                             Di-</a:t>
            </a:r>
            <a:r>
              <a:rPr lang="en-GB" sz="2000" b="1" dirty="0" err="1" smtClean="0"/>
              <a:t>iodo</a:t>
            </a:r>
            <a:r>
              <a:rPr lang="en-GB" sz="2000" b="1" dirty="0" smtClean="0"/>
              <a:t>-tyrosine (DIT)</a:t>
            </a:r>
          </a:p>
          <a:p>
            <a:pPr lvl="1"/>
            <a:endParaRPr lang="en-GB" sz="2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329921" y="4068536"/>
            <a:ext cx="117932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264708" y="3052065"/>
            <a:ext cx="231591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199946" y="4750622"/>
            <a:ext cx="31439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09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en-GB" b="1" dirty="0" smtClean="0"/>
              <a:t>Coupled Reactions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MIT+DIT 		Tri-</a:t>
            </a:r>
            <a:r>
              <a:rPr lang="en-GB" dirty="0" err="1" smtClean="0"/>
              <a:t>iodo</a:t>
            </a:r>
            <a:r>
              <a:rPr lang="en-GB" dirty="0" smtClean="0"/>
              <a:t>-</a:t>
            </a:r>
            <a:r>
              <a:rPr lang="en-GB" dirty="0" err="1" smtClean="0"/>
              <a:t>tyronin</a:t>
            </a:r>
            <a:r>
              <a:rPr lang="en-GB" dirty="0" smtClean="0"/>
              <a:t> (T3)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DIT+DIT			Tetra-</a:t>
            </a:r>
            <a:r>
              <a:rPr lang="en-GB" dirty="0" err="1" smtClean="0"/>
              <a:t>iodo</a:t>
            </a:r>
            <a:r>
              <a:rPr lang="en-GB" dirty="0" smtClean="0"/>
              <a:t>-</a:t>
            </a:r>
            <a:r>
              <a:rPr lang="en-GB" dirty="0" err="1" smtClean="0"/>
              <a:t>thyronine</a:t>
            </a:r>
            <a:r>
              <a:rPr lang="en-GB" dirty="0" smtClean="0"/>
              <a:t>, thyroxine (T4)</a:t>
            </a:r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Reverse T3 (RT3)</a:t>
            </a:r>
          </a:p>
          <a:p>
            <a:pPr lvl="1"/>
            <a:r>
              <a:rPr lang="en-GB" dirty="0" smtClean="0"/>
              <a:t>Small amounts produced of RT3 by coupling of DIT and MIT.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GB" dirty="0" smtClean="0"/>
              <a:t>DIT+MIT 			Reverse T3 (RT3)</a:t>
            </a:r>
          </a:p>
          <a:p>
            <a:pPr lvl="1"/>
            <a:r>
              <a:rPr lang="en-GB" dirty="0" smtClean="0"/>
              <a:t>Non functional in humans.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31766" y="948267"/>
            <a:ext cx="165845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16" y="576263"/>
            <a:ext cx="3128918" cy="5389562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2831766" y="1286933"/>
            <a:ext cx="1747692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56389" y="2769082"/>
            <a:ext cx="183692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82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204" y="0"/>
            <a:ext cx="10025592" cy="66404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40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Storage of Thyroid Hormones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thyroid gland </a:t>
            </a:r>
            <a:r>
              <a:rPr lang="en-GB" b="1" dirty="0" smtClean="0"/>
              <a:t>stores large amounts</a:t>
            </a:r>
            <a:r>
              <a:rPr lang="en-GB" b="1" dirty="0"/>
              <a:t> </a:t>
            </a:r>
            <a:r>
              <a:rPr lang="en-GB" b="1" dirty="0" smtClean="0"/>
              <a:t>of hormone.</a:t>
            </a:r>
          </a:p>
          <a:p>
            <a:endParaRPr lang="en-GB" dirty="0" smtClean="0"/>
          </a:p>
          <a:p>
            <a:r>
              <a:rPr lang="en-GB" dirty="0" smtClean="0"/>
              <a:t>After synthesis of the thyroid hormones, </a:t>
            </a:r>
            <a:r>
              <a:rPr lang="en-GB" b="1" dirty="0" smtClean="0"/>
              <a:t>Thyroglobulin molecule contains:</a:t>
            </a:r>
          </a:p>
          <a:p>
            <a:pPr lvl="1"/>
            <a:r>
              <a:rPr lang="en-GB" b="1" dirty="0" smtClean="0"/>
              <a:t>Up to 30 T4 molecules</a:t>
            </a:r>
          </a:p>
          <a:p>
            <a:pPr lvl="1"/>
            <a:r>
              <a:rPr lang="en-GB" b="1" dirty="0" smtClean="0"/>
              <a:t>Few T3 molecules</a:t>
            </a:r>
          </a:p>
          <a:p>
            <a:endParaRPr lang="en-GB" dirty="0"/>
          </a:p>
          <a:p>
            <a:r>
              <a:rPr lang="en-GB" dirty="0" smtClean="0"/>
              <a:t>In this form, thyroid hormones stored in follicles in an amount sufficient </a:t>
            </a:r>
            <a:r>
              <a:rPr lang="en-GB" b="1" dirty="0" smtClean="0"/>
              <a:t>to supply for body needs for 2-3 months.</a:t>
            </a:r>
          </a:p>
          <a:p>
            <a:endParaRPr lang="en-GB" dirty="0"/>
          </a:p>
          <a:p>
            <a:r>
              <a:rPr lang="en-GB" dirty="0" smtClean="0"/>
              <a:t>When </a:t>
            </a:r>
            <a:r>
              <a:rPr lang="en-GB" b="1" dirty="0" smtClean="0"/>
              <a:t>synthesis of thyroid hormone ceases, </a:t>
            </a:r>
            <a:r>
              <a:rPr lang="en-GB" dirty="0" smtClean="0"/>
              <a:t>the physiological</a:t>
            </a:r>
            <a:r>
              <a:rPr lang="en-GB" dirty="0"/>
              <a:t> </a:t>
            </a:r>
            <a:r>
              <a:rPr lang="en-GB" b="1" dirty="0" smtClean="0"/>
              <a:t>effects </a:t>
            </a:r>
            <a:r>
              <a:rPr lang="en-GB" b="1" dirty="0"/>
              <a:t>of deficiency not observed for months </a:t>
            </a:r>
            <a:r>
              <a:rPr lang="en-GB" dirty="0"/>
              <a:t>after synthesis stops.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Release of Thyroid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Thyroglobulin </a:t>
            </a:r>
            <a:r>
              <a:rPr lang="en-GB" b="1" dirty="0" smtClean="0"/>
              <a:t>remains in the thyroid gland, </a:t>
            </a:r>
            <a:r>
              <a:rPr lang="en-GB" dirty="0" smtClean="0"/>
              <a:t>not entering bloodstream.</a:t>
            </a:r>
          </a:p>
          <a:p>
            <a:r>
              <a:rPr lang="en-GB" b="1" dirty="0" smtClean="0"/>
              <a:t>T3 and T4 </a:t>
            </a:r>
            <a:r>
              <a:rPr lang="en-GB" dirty="0" smtClean="0"/>
              <a:t>are </a:t>
            </a:r>
            <a:r>
              <a:rPr lang="en-GB" b="1" dirty="0" smtClean="0"/>
              <a:t>cleaved from thyroglobulin </a:t>
            </a:r>
            <a:r>
              <a:rPr lang="en-GB" dirty="0" smtClean="0"/>
              <a:t>and then released.</a:t>
            </a:r>
          </a:p>
          <a:p>
            <a:r>
              <a:rPr lang="en-GB" dirty="0" smtClean="0"/>
              <a:t>Follicular cells have foot-like extensions called</a:t>
            </a:r>
            <a:r>
              <a:rPr lang="en-GB" b="1" dirty="0" smtClean="0"/>
              <a:t> pseudopods </a:t>
            </a:r>
            <a:r>
              <a:rPr lang="en-GB" dirty="0" smtClean="0"/>
              <a:t>that encircle a portion of colloid, forming pinocytic vesicles.</a:t>
            </a:r>
          </a:p>
          <a:p>
            <a:r>
              <a:rPr lang="en-GB" dirty="0" smtClean="0"/>
              <a:t>Pinocytic vesicles fuse with lysosomes to form digestive vesicles containing </a:t>
            </a:r>
            <a:r>
              <a:rPr lang="en-GB" b="1" i="1" dirty="0" smtClean="0"/>
              <a:t>proteases.</a:t>
            </a:r>
          </a:p>
          <a:p>
            <a:r>
              <a:rPr lang="en-GB" b="1" dirty="0" smtClean="0"/>
              <a:t>Proteases digest thyroglobulin</a:t>
            </a:r>
            <a:r>
              <a:rPr lang="en-GB" dirty="0" smtClean="0"/>
              <a:t>, releasing T3 and T4 into the bloodstream.</a:t>
            </a:r>
          </a:p>
          <a:p>
            <a:r>
              <a:rPr lang="en-GB" dirty="0" smtClean="0"/>
              <a:t>Thyroglobulin enters thyroid cells via endocytosis after binding to </a:t>
            </a:r>
            <a:r>
              <a:rPr lang="en-GB" b="1" dirty="0" smtClean="0"/>
              <a:t>Megalin.</a:t>
            </a:r>
          </a:p>
          <a:p>
            <a:r>
              <a:rPr lang="en-GB" dirty="0" smtClean="0"/>
              <a:t>MIT and DIT (iodotyrosine residues) are not released into the blood; </a:t>
            </a:r>
            <a:r>
              <a:rPr lang="en-GB" b="1" dirty="0" smtClean="0"/>
              <a:t>they're de-iodinated, releasing free iodine.</a:t>
            </a:r>
          </a:p>
          <a:p>
            <a:pPr lvl="1"/>
            <a:r>
              <a:rPr lang="en-GB" b="1" i="1" dirty="0" smtClean="0"/>
              <a:t>Iodotyrosine deiodinases </a:t>
            </a:r>
            <a:r>
              <a:rPr lang="en-GB" dirty="0" smtClean="0"/>
              <a:t>enzyme facilitates this process.</a:t>
            </a:r>
          </a:p>
          <a:p>
            <a:r>
              <a:rPr lang="en-GB" b="1" dirty="0" smtClean="0"/>
              <a:t>Free iodine </a:t>
            </a:r>
            <a:r>
              <a:rPr lang="en-GB" dirty="0" smtClean="0"/>
              <a:t>is reused by follicular cells for further hormone synthesis.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61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Transport of Thyroid Hormones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Upon entering the blood, </a:t>
            </a:r>
            <a:r>
              <a:rPr lang="en-GB" b="1" dirty="0" smtClean="0"/>
              <a:t>more than 99% of the T3 and T4 combines with plasma proteins;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Thyroxine binding globulin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Thyroxine-binding pre-albumin or transthyretin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smtClean="0"/>
              <a:t>Albumin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1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Physiologic Functions of Thyroid Hormones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Activate nuclear transcription of many genes</a:t>
            </a:r>
          </a:p>
          <a:p>
            <a:pPr lvl="1"/>
            <a:r>
              <a:rPr lang="en-GB" sz="2000" dirty="0" smtClean="0"/>
              <a:t>Synthesis of protein enzymes, structural proteins, transport proteins</a:t>
            </a:r>
          </a:p>
          <a:p>
            <a:pPr lvl="1"/>
            <a:r>
              <a:rPr lang="en-GB" sz="2000" dirty="0" smtClean="0"/>
              <a:t>Thyroid hormone receptors located – in nucleus </a:t>
            </a:r>
          </a:p>
          <a:p>
            <a:pPr lvl="1"/>
            <a:r>
              <a:rPr lang="en-GB" sz="2000" dirty="0" smtClean="0"/>
              <a:t>T4 converted to T3, to bind to receptor.</a:t>
            </a:r>
          </a:p>
          <a:p>
            <a:pPr lvl="1"/>
            <a:r>
              <a:rPr lang="en-GB" sz="2000" dirty="0" smtClean="0"/>
              <a:t>Thyroid hormone receptor + Retinoid X receptor (RXR) = heterodimer – at specific thyroid hormone response element, located on DNA.</a:t>
            </a:r>
          </a:p>
          <a:p>
            <a:pPr lvl="1"/>
            <a:r>
              <a:rPr lang="en-GB" sz="2000" dirty="0" smtClean="0"/>
              <a:t>Once bound to Thyroid hormone receptor – activated – initiates transcription.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Increase basic metabolic rate (BMR)</a:t>
            </a:r>
          </a:p>
          <a:p>
            <a:pPr lvl="1"/>
            <a:r>
              <a:rPr lang="en-GB" sz="2000" dirty="0" smtClean="0"/>
              <a:t>Large quantities of thyroid hormone increase BMR by 60-100%</a:t>
            </a:r>
          </a:p>
          <a:p>
            <a:pPr lvl="1"/>
            <a:r>
              <a:rPr lang="en-GB" sz="2000" dirty="0" smtClean="0"/>
              <a:t>Accelerated rate of food utilization</a:t>
            </a:r>
          </a:p>
          <a:p>
            <a:pPr lvl="1"/>
            <a:r>
              <a:rPr lang="en-GB" sz="2000" dirty="0" smtClean="0"/>
              <a:t>Increased rate of protein synthesis, protein catabolism</a:t>
            </a:r>
          </a:p>
          <a:p>
            <a:pPr lvl="1"/>
            <a:r>
              <a:rPr lang="en-GB" sz="2000" dirty="0" smtClean="0"/>
              <a:t>Increase growth rate in young 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0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Carbohydrate Metabolism</a:t>
            </a:r>
          </a:p>
          <a:p>
            <a:pPr lvl="1"/>
            <a:r>
              <a:rPr lang="en-GB" sz="2000" dirty="0" smtClean="0"/>
              <a:t>Rapid glucose uptake by cells</a:t>
            </a:r>
          </a:p>
          <a:p>
            <a:pPr lvl="1"/>
            <a:r>
              <a:rPr lang="en-GB" sz="2000" dirty="0" smtClean="0"/>
              <a:t>Enhanced glycolysis</a:t>
            </a:r>
          </a:p>
          <a:p>
            <a:pPr lvl="1"/>
            <a:r>
              <a:rPr lang="en-GB" sz="2000" dirty="0" smtClean="0"/>
              <a:t>Enhanced gluconeogenesis</a:t>
            </a:r>
          </a:p>
          <a:p>
            <a:pPr lvl="1"/>
            <a:r>
              <a:rPr lang="en-GB" sz="2000" dirty="0" smtClean="0"/>
              <a:t>Increased rate of absorption from the gastrointestinal tract</a:t>
            </a:r>
          </a:p>
          <a:p>
            <a:pPr marL="0" indent="0">
              <a:buNone/>
            </a:pPr>
            <a:r>
              <a:rPr lang="en-GB" sz="2000" b="1" dirty="0" smtClean="0"/>
              <a:t> </a:t>
            </a: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Fat Metabolism </a:t>
            </a:r>
          </a:p>
          <a:p>
            <a:pPr lvl="1"/>
            <a:r>
              <a:rPr lang="en-GB" sz="2000" dirty="0" smtClean="0"/>
              <a:t>Mobilization of lipids from fat tissue</a:t>
            </a:r>
          </a:p>
          <a:p>
            <a:pPr lvl="1"/>
            <a:r>
              <a:rPr lang="en-GB" sz="2000" dirty="0" smtClean="0"/>
              <a:t>Increases free fatty acid concentration in the plasma </a:t>
            </a:r>
          </a:p>
          <a:p>
            <a:pPr lvl="1"/>
            <a:r>
              <a:rPr lang="en-GB" sz="2000" dirty="0" smtClean="0"/>
              <a:t>Accelerates oxidation of free fatty acids by the cells</a:t>
            </a:r>
          </a:p>
          <a:p>
            <a:pPr lvl="1"/>
            <a:r>
              <a:rPr lang="en-GB" sz="2000" dirty="0" smtClean="0"/>
              <a:t>Increased thyroid hormone decreases the concentrations of cholesterol, phospholipids, and triglycerides in the plasma</a:t>
            </a:r>
          </a:p>
          <a:p>
            <a:endParaRPr lang="en-GB" sz="2000" dirty="0" smtClean="0"/>
          </a:p>
          <a:p>
            <a:r>
              <a:rPr lang="en-GB" sz="2000" b="1" dirty="0" smtClean="0"/>
              <a:t>Increased </a:t>
            </a:r>
            <a:r>
              <a:rPr lang="en-GB" sz="2000" b="1" dirty="0"/>
              <a:t>Requirement for Vitamins</a:t>
            </a:r>
          </a:p>
          <a:p>
            <a:r>
              <a:rPr lang="en-GB" sz="2000" b="1" dirty="0"/>
              <a:t>Increased Blood Flow and Cardiac Output</a:t>
            </a:r>
          </a:p>
          <a:p>
            <a:endParaRPr lang="en-GB" sz="20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Increased Heart Rate</a:t>
            </a:r>
          </a:p>
          <a:p>
            <a:r>
              <a:rPr lang="en-GB" dirty="0" smtClean="0"/>
              <a:t>Increased heart strength</a:t>
            </a:r>
          </a:p>
          <a:p>
            <a:pPr lvl="1"/>
            <a:r>
              <a:rPr lang="en-GB" dirty="0" smtClean="0"/>
              <a:t>Mild Increase – increase heart strength</a:t>
            </a:r>
          </a:p>
          <a:p>
            <a:pPr lvl="1"/>
            <a:r>
              <a:rPr lang="en-GB" dirty="0" smtClean="0"/>
              <a:t>Marked Increase – depressed (due to increase protein catabolism)</a:t>
            </a:r>
          </a:p>
          <a:p>
            <a:r>
              <a:rPr lang="en-GB" dirty="0" smtClean="0"/>
              <a:t>Increased Respiration</a:t>
            </a:r>
          </a:p>
          <a:p>
            <a:r>
              <a:rPr lang="en-GB" dirty="0" smtClean="0"/>
              <a:t>Increased GIT mobility</a:t>
            </a:r>
          </a:p>
          <a:p>
            <a:r>
              <a:rPr lang="en-GB" dirty="0" smtClean="0"/>
              <a:t>Excitation of nervous system</a:t>
            </a:r>
          </a:p>
          <a:p>
            <a:endParaRPr lang="en-GB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1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Regulation of Thyroid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Stimulation of thyroid hormones   </a:t>
            </a:r>
          </a:p>
          <a:p>
            <a:pPr lvl="1"/>
            <a:r>
              <a:rPr lang="en-GB" sz="2000" dirty="0" smtClean="0"/>
              <a:t>Anterior pituitary secretion : TSH (thyrotropin)</a:t>
            </a:r>
          </a:p>
          <a:p>
            <a:pPr lvl="1"/>
            <a:r>
              <a:rPr lang="en-GB" sz="2000" dirty="0" smtClean="0"/>
              <a:t>Low BMR </a:t>
            </a:r>
          </a:p>
          <a:p>
            <a:pPr lvl="1"/>
            <a:r>
              <a:rPr lang="en-GB" sz="2000" dirty="0" smtClean="0"/>
              <a:t>Leptin</a:t>
            </a:r>
          </a:p>
          <a:p>
            <a:pPr lvl="1"/>
            <a:r>
              <a:rPr lang="en-GB" sz="2000" dirty="0" smtClean="0"/>
              <a:t>Alpha- melanocyte- stimulating hormone</a:t>
            </a:r>
          </a:p>
          <a:p>
            <a:pPr lvl="1"/>
            <a:r>
              <a:rPr lang="en-GB" sz="2000" dirty="0" smtClean="0"/>
              <a:t>Decreased temperature </a:t>
            </a:r>
          </a:p>
          <a:p>
            <a:pPr marL="0" indent="0">
              <a:buNone/>
            </a:pPr>
            <a:r>
              <a:rPr lang="en-GB" b="1" dirty="0" smtClean="0"/>
              <a:t> Inhibition of thyroid hormones   </a:t>
            </a:r>
          </a:p>
          <a:p>
            <a:pPr lvl="1"/>
            <a:r>
              <a:rPr lang="en-GB" sz="2000" dirty="0" smtClean="0"/>
              <a:t>Excess iodine intake</a:t>
            </a:r>
          </a:p>
          <a:p>
            <a:pPr lvl="1"/>
            <a:r>
              <a:rPr lang="en-GB" sz="2000" dirty="0" smtClean="0"/>
              <a:t>Stress</a:t>
            </a:r>
          </a:p>
          <a:p>
            <a:pPr lvl="1"/>
            <a:r>
              <a:rPr lang="en-GB" sz="2000" dirty="0" smtClean="0"/>
              <a:t>Somatostatin</a:t>
            </a:r>
          </a:p>
          <a:p>
            <a:pPr lvl="1"/>
            <a:r>
              <a:rPr lang="en-GB" sz="2000" dirty="0" smtClean="0"/>
              <a:t>Dopamine</a:t>
            </a:r>
          </a:p>
          <a:p>
            <a:pPr lvl="1"/>
            <a:r>
              <a:rPr lang="en-GB" sz="2000" dirty="0" smtClean="0"/>
              <a:t>Glucocorticoids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5298" r="5457"/>
          <a:stretch>
            <a:fillRect/>
          </a:stretch>
        </p:blipFill>
        <p:spPr>
          <a:xfrm>
            <a:off x="8238146" y="1845734"/>
            <a:ext cx="2917534" cy="438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Regulation of Thyroid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315200" cy="4351338"/>
          </a:xfrm>
        </p:spPr>
        <p:txBody>
          <a:bodyPr>
            <a:normAutofit/>
          </a:bodyPr>
          <a:lstStyle/>
          <a:p>
            <a:r>
              <a:rPr lang="en-GB" b="1" dirty="0" smtClean="0"/>
              <a:t>TSH, </a:t>
            </a:r>
            <a:r>
              <a:rPr lang="en-GB" b="1" dirty="0"/>
              <a:t>or thyrotropin, </a:t>
            </a:r>
            <a:r>
              <a:rPr lang="en-GB" dirty="0"/>
              <a:t>boosts thyroid gland activity.</a:t>
            </a:r>
          </a:p>
          <a:p>
            <a:r>
              <a:rPr lang="en-GB" dirty="0"/>
              <a:t>Anterior pituitary secretes TSH under control of </a:t>
            </a:r>
            <a:r>
              <a:rPr lang="en-GB" b="1" dirty="0"/>
              <a:t>hypothalamic hormone, thyrotropin-releasing hormone (TRH).</a:t>
            </a:r>
          </a:p>
          <a:p>
            <a:r>
              <a:rPr lang="en-GB" b="1" dirty="0"/>
              <a:t>Elevated thyroid hormone levels </a:t>
            </a:r>
            <a:r>
              <a:rPr lang="en-GB" dirty="0"/>
              <a:t>decrease </a:t>
            </a:r>
            <a:r>
              <a:rPr lang="en-GB" b="1" dirty="0"/>
              <a:t>TSH secretion </a:t>
            </a:r>
            <a:r>
              <a:rPr lang="en-GB" dirty="0"/>
              <a:t>by the anterior pituitary.</a:t>
            </a:r>
          </a:p>
          <a:p>
            <a:r>
              <a:rPr lang="en-GB" dirty="0"/>
              <a:t>Increased thyroid hormone </a:t>
            </a:r>
            <a:r>
              <a:rPr lang="en-GB" b="1" dirty="0"/>
              <a:t>primarily inhibits anterior pituitary TSH secretion directly.</a:t>
            </a:r>
          </a:p>
          <a:p>
            <a:r>
              <a:rPr lang="en-GB" dirty="0"/>
              <a:t>Negative feedback from thyroid hormone </a:t>
            </a:r>
            <a:r>
              <a:rPr lang="en-GB" b="1" dirty="0"/>
              <a:t>inhibits </a:t>
            </a:r>
            <a:r>
              <a:rPr lang="en-GB" b="1" dirty="0" smtClean="0"/>
              <a:t>TRH secretion </a:t>
            </a:r>
            <a:r>
              <a:rPr lang="en-GB" dirty="0"/>
              <a:t>by the hypothalamus.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19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53400" y="1825625"/>
            <a:ext cx="39171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13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Disorders of Thyroid Gland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These fall into </a:t>
            </a:r>
            <a:r>
              <a:rPr lang="en-GB" b="1" dirty="0" smtClean="0"/>
              <a:t>3 main categories: </a:t>
            </a:r>
          </a:p>
          <a:p>
            <a:r>
              <a:rPr lang="en-GB" dirty="0" smtClean="0"/>
              <a:t> Abnormal secretion of </a:t>
            </a:r>
            <a:r>
              <a:rPr lang="en-GB" b="1" dirty="0" smtClean="0"/>
              <a:t>thyroid hormones (T3 and T4).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 smtClean="0"/>
              <a:t>Hyperthyroidism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 smtClean="0"/>
              <a:t>Hypothyroidism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 smtClean="0"/>
              <a:t>Goitre</a:t>
            </a:r>
            <a:endParaRPr lang="en-GB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7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Hyperthyroidism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749131" cy="4351338"/>
          </a:xfrm>
        </p:spPr>
        <p:txBody>
          <a:bodyPr/>
          <a:lstStyle/>
          <a:p>
            <a:r>
              <a:rPr lang="en-GB" sz="2000" dirty="0" smtClean="0"/>
              <a:t> Also known as </a:t>
            </a:r>
            <a:r>
              <a:rPr lang="en-GB" sz="2000" b="1" dirty="0" smtClean="0"/>
              <a:t>thyrotoxicosis.</a:t>
            </a:r>
          </a:p>
          <a:p>
            <a:r>
              <a:rPr lang="en-GB" sz="2000" dirty="0" smtClean="0"/>
              <a:t> Develops when the </a:t>
            </a:r>
            <a:r>
              <a:rPr lang="en-GB" sz="2000" b="1" dirty="0" smtClean="0"/>
              <a:t>body tissues are exposed to excessive levels of T3 and T4. </a:t>
            </a:r>
          </a:p>
          <a:p>
            <a:r>
              <a:rPr lang="en-GB" sz="2000" dirty="0" smtClean="0"/>
              <a:t> The main causes are: </a:t>
            </a:r>
          </a:p>
          <a:p>
            <a:pPr lvl="1"/>
            <a:r>
              <a:rPr lang="en-GB" sz="2000" b="1" dirty="0" smtClean="0"/>
              <a:t>Graves' disease</a:t>
            </a:r>
          </a:p>
          <a:p>
            <a:pPr lvl="1"/>
            <a:r>
              <a:rPr lang="en-GB" sz="2000" b="1" dirty="0" smtClean="0"/>
              <a:t>Overactive thyroid nodules</a:t>
            </a:r>
          </a:p>
          <a:p>
            <a:pPr lvl="1"/>
            <a:r>
              <a:rPr lang="en-GB" sz="2000" b="1" dirty="0" smtClean="0"/>
              <a:t>Thyroiditis - inflammation of the thyroid gland</a:t>
            </a:r>
          </a:p>
          <a:p>
            <a:pPr lvl="1"/>
            <a:r>
              <a:rPr lang="en-GB" sz="2000" b="1" dirty="0" smtClean="0"/>
              <a:t>Too much iodine</a:t>
            </a:r>
          </a:p>
          <a:p>
            <a:pPr lvl="1"/>
            <a:r>
              <a:rPr lang="en-GB" sz="2000" b="1" dirty="0" smtClean="0"/>
              <a:t>Too much thyroid hormone medicine</a:t>
            </a:r>
          </a:p>
          <a:p>
            <a:pPr lvl="1"/>
            <a:r>
              <a:rPr lang="en-GB" sz="2000" b="1" dirty="0" smtClean="0"/>
              <a:t>Benign tumour of the pituitary gland</a:t>
            </a:r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70410" y="1825625"/>
            <a:ext cx="4351338" cy="43513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8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Graves’ Disease</a:t>
            </a:r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6089" y="2237581"/>
            <a:ext cx="3514725" cy="357187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b="9298"/>
          <a:stretch>
            <a:fillRect/>
          </a:stretch>
        </p:blipFill>
        <p:spPr>
          <a:xfrm>
            <a:off x="6790790" y="1825625"/>
            <a:ext cx="3944419" cy="435133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2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Hypothyroidism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03903" cy="4351338"/>
          </a:xfrm>
        </p:spPr>
        <p:txBody>
          <a:bodyPr/>
          <a:lstStyle/>
          <a:p>
            <a:r>
              <a:rPr lang="en-GB" sz="2000" dirty="0" smtClean="0"/>
              <a:t>This occurs when there is </a:t>
            </a:r>
            <a:r>
              <a:rPr lang="en-GB" sz="2000" b="1" dirty="0" smtClean="0"/>
              <a:t>insufficient T3 and T4 secretion. </a:t>
            </a:r>
          </a:p>
          <a:p>
            <a:r>
              <a:rPr lang="en-GB" sz="2000" dirty="0" smtClean="0"/>
              <a:t>Hypothyroidism causes;</a:t>
            </a:r>
          </a:p>
          <a:p>
            <a:pPr lvl="1"/>
            <a:r>
              <a:rPr lang="en-GB" sz="2000" b="1" dirty="0" smtClean="0"/>
              <a:t>Congenital hypothyroidism in children </a:t>
            </a:r>
          </a:p>
          <a:p>
            <a:pPr lvl="1"/>
            <a:r>
              <a:rPr lang="en-GB" sz="2000" b="1" dirty="0" smtClean="0"/>
              <a:t>Myxoedema in adults</a:t>
            </a:r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50207" y="1520031"/>
            <a:ext cx="4241793" cy="43513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4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695700"/>
            <a:ext cx="1624212" cy="2430852"/>
          </a:xfrm>
          <a:prstGeom prst="rect">
            <a:avLst/>
          </a:prstGeom>
        </p:spPr>
      </p:pic>
      <p:pic>
        <p:nvPicPr>
          <p:cNvPr id="15" name="Content Placeholder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862" y="3152236"/>
            <a:ext cx="2166301" cy="297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9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Goitre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159815" cy="4351338"/>
          </a:xfrm>
        </p:spPr>
        <p:txBody>
          <a:bodyPr/>
          <a:lstStyle/>
          <a:p>
            <a:r>
              <a:rPr lang="en-GB" dirty="0" smtClean="0"/>
              <a:t>A goitre is a </a:t>
            </a:r>
            <a:r>
              <a:rPr lang="en-GB" b="1" dirty="0" smtClean="0"/>
              <a:t>swelling in the neck resulting from an enlarged thyroid gland. </a:t>
            </a:r>
          </a:p>
          <a:p>
            <a:r>
              <a:rPr lang="en-GB" dirty="0" smtClean="0"/>
              <a:t> A goitre can be associated with </a:t>
            </a:r>
            <a:r>
              <a:rPr lang="en-GB" b="1" dirty="0" smtClean="0"/>
              <a:t>a thyroid that is not functioning properly.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57477" y="2743199"/>
            <a:ext cx="2474197" cy="343376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7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Calcitonin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Calcitonin - a </a:t>
            </a:r>
            <a:r>
              <a:rPr lang="en-GB" b="1" dirty="0" smtClean="0"/>
              <a:t>peptide hormone (32 amino acids), </a:t>
            </a:r>
            <a:r>
              <a:rPr lang="en-GB" dirty="0" smtClean="0"/>
              <a:t>secreted by the thyroid gland.</a:t>
            </a:r>
          </a:p>
          <a:p>
            <a:r>
              <a:rPr lang="en-GB" dirty="0" smtClean="0"/>
              <a:t> Synthesis and secretion – </a:t>
            </a:r>
            <a:r>
              <a:rPr lang="en-GB" b="1" dirty="0" smtClean="0"/>
              <a:t>Parafollicular cells, or C cells. </a:t>
            </a:r>
          </a:p>
          <a:p>
            <a:pPr marL="0" indent="0">
              <a:buNone/>
            </a:pPr>
            <a:r>
              <a:rPr lang="en-GB" b="1" dirty="0" smtClean="0"/>
              <a:t> Functions:</a:t>
            </a:r>
          </a:p>
          <a:p>
            <a:pPr lvl="1"/>
            <a:r>
              <a:rPr lang="en-GB" sz="2000" dirty="0" smtClean="0"/>
              <a:t>Role of calcitonin in humans is far less than that of PTH in regulating calcium ion concentration. </a:t>
            </a:r>
          </a:p>
          <a:p>
            <a:pPr lvl="1"/>
            <a:r>
              <a:rPr lang="en-GB" sz="2000" dirty="0" smtClean="0"/>
              <a:t>Has effects </a:t>
            </a:r>
            <a:r>
              <a:rPr lang="en-GB" sz="2000" b="1" dirty="0" smtClean="0"/>
              <a:t>opposite to those of Parathyroid hormone (PTH). </a:t>
            </a:r>
          </a:p>
          <a:p>
            <a:pPr lvl="1"/>
            <a:r>
              <a:rPr lang="en-GB" sz="2000" b="1" dirty="0" smtClean="0"/>
              <a:t>Calcitonin decreases plasma calcium concentration by;</a:t>
            </a:r>
          </a:p>
          <a:p>
            <a:pPr lvl="6"/>
            <a:r>
              <a:rPr lang="en-GB" dirty="0" smtClean="0"/>
              <a:t>Decrease activity of osteoclasts</a:t>
            </a:r>
          </a:p>
          <a:p>
            <a:pPr lvl="6"/>
            <a:r>
              <a:rPr lang="en-GB" dirty="0" smtClean="0"/>
              <a:t>Increase activity of osteocytes (deposition of calcium in bone)</a:t>
            </a:r>
          </a:p>
          <a:p>
            <a:pPr lvl="6"/>
            <a:r>
              <a:rPr lang="en-GB" dirty="0" smtClean="0"/>
              <a:t>Decrease formation of new osteoclasts</a:t>
            </a:r>
          </a:p>
          <a:p>
            <a:pPr lvl="6"/>
            <a:r>
              <a:rPr lang="en-GB" dirty="0" smtClean="0"/>
              <a:t>Has minor effect on calcium handling, in kidney tubules and the intestines.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9600" smtClean="0">
                <a:latin typeface="Bahnschrift SemiBold SemiConden" panose="020B0502040204020203" pitchFamily="34" charset="0"/>
              </a:rPr>
              <a:t>Parathyroid Gland</a:t>
            </a:r>
            <a:endParaRPr lang="en-GB" sz="9600">
              <a:latin typeface="Bahnschrift SemiBold SemiConden" panose="020B0502040204020203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8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415" y="1319523"/>
            <a:ext cx="3585585" cy="40233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Introduction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Location</a:t>
            </a:r>
          </a:p>
          <a:p>
            <a:pPr lvl="1"/>
            <a:r>
              <a:rPr lang="en-GB" sz="2000" dirty="0" smtClean="0"/>
              <a:t>In humans, </a:t>
            </a:r>
            <a:r>
              <a:rPr lang="en-GB" sz="2000" b="1" dirty="0" smtClean="0"/>
              <a:t>4 parathyroid glands </a:t>
            </a:r>
            <a:r>
              <a:rPr lang="en-GB" sz="2000" dirty="0" smtClean="0"/>
              <a:t>– surrounded by connective tissue capsule.</a:t>
            </a:r>
          </a:p>
          <a:p>
            <a:pPr lvl="1"/>
            <a:r>
              <a:rPr lang="en-GB" sz="2000" dirty="0" smtClean="0"/>
              <a:t>Located on </a:t>
            </a:r>
            <a:r>
              <a:rPr lang="en-GB" sz="2000" b="1" dirty="0" smtClean="0"/>
              <a:t>posterior side of thyroid gland.</a:t>
            </a:r>
          </a:p>
          <a:p>
            <a:pPr marL="0" indent="0">
              <a:buNone/>
            </a:pPr>
            <a:r>
              <a:rPr lang="en-GB" b="1" dirty="0" smtClean="0"/>
              <a:t>Small gland</a:t>
            </a:r>
          </a:p>
          <a:p>
            <a:pPr lvl="1"/>
            <a:r>
              <a:rPr lang="en-GB" sz="2000" dirty="0" smtClean="0"/>
              <a:t>6mm long, 3mm wide, 2mm thick - </a:t>
            </a:r>
            <a:r>
              <a:rPr lang="en-GB" sz="2000" b="1" dirty="0" smtClean="0"/>
              <a:t>Brown in colour.</a:t>
            </a:r>
          </a:p>
          <a:p>
            <a:pPr marL="0" indent="0">
              <a:buNone/>
            </a:pPr>
            <a:r>
              <a:rPr lang="en-GB" b="1" dirty="0" smtClean="0"/>
              <a:t>Cells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b="1" dirty="0" smtClean="0"/>
              <a:t>Chief cells </a:t>
            </a:r>
            <a:r>
              <a:rPr lang="en-GB" sz="2000" dirty="0" smtClean="0"/>
              <a:t>– secrete </a:t>
            </a:r>
            <a:r>
              <a:rPr lang="en-GB" sz="2000" b="1" dirty="0" smtClean="0"/>
              <a:t>Parathormone (PTH)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b="1" dirty="0" smtClean="0"/>
              <a:t>Oxyphil cells </a:t>
            </a:r>
            <a:r>
              <a:rPr lang="en-GB" sz="2000" dirty="0" smtClean="0"/>
              <a:t>– degenerated chief cells</a:t>
            </a:r>
          </a:p>
          <a:p>
            <a:pPr marL="0" indent="0">
              <a:buNone/>
            </a:pPr>
            <a:r>
              <a:rPr lang="en-GB" b="1" dirty="0" smtClean="0"/>
              <a:t>Hormone</a:t>
            </a:r>
          </a:p>
          <a:p>
            <a:pPr lvl="1"/>
            <a:r>
              <a:rPr lang="en-GB" dirty="0" smtClean="0"/>
              <a:t> </a:t>
            </a:r>
            <a:r>
              <a:rPr lang="en-GB" sz="2000" dirty="0" smtClean="0"/>
              <a:t>The parathyroid glands secrete </a:t>
            </a:r>
            <a:r>
              <a:rPr lang="en-GB" sz="2000" b="1" dirty="0" smtClean="0"/>
              <a:t>parathyroid hormone (PTH, Parathormone). </a:t>
            </a:r>
          </a:p>
          <a:p>
            <a:endParaRPr lang="en-GB" sz="2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Functions &amp; Regulation of Parathormone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Secretion is </a:t>
            </a:r>
            <a:r>
              <a:rPr lang="en-GB" b="1" dirty="0" smtClean="0"/>
              <a:t>regulated by blood calcium levels. </a:t>
            </a:r>
          </a:p>
          <a:p>
            <a:endParaRPr lang="en-GB" dirty="0" smtClean="0"/>
          </a:p>
          <a:p>
            <a:r>
              <a:rPr lang="en-GB" dirty="0" smtClean="0"/>
              <a:t>When blood </a:t>
            </a:r>
            <a:r>
              <a:rPr lang="en-GB" b="1" dirty="0" smtClean="0"/>
              <a:t>Ca</a:t>
            </a:r>
            <a:r>
              <a:rPr lang="en-GB" b="1" baseline="30000" dirty="0" smtClean="0"/>
              <a:t>+2 </a:t>
            </a:r>
            <a:r>
              <a:rPr lang="en-GB" b="1" dirty="0" smtClean="0"/>
              <a:t>concentration fall</a:t>
            </a:r>
            <a:r>
              <a:rPr lang="en-GB" b="1" dirty="0"/>
              <a:t>, PTH </a:t>
            </a:r>
            <a:r>
              <a:rPr lang="en-GB" b="1" dirty="0" smtClean="0"/>
              <a:t>secretion is increased </a:t>
            </a:r>
            <a:r>
              <a:rPr lang="en-GB" dirty="0" smtClean="0"/>
              <a:t>and vice versa. </a:t>
            </a:r>
          </a:p>
          <a:p>
            <a:endParaRPr lang="en-GB" dirty="0" smtClean="0"/>
          </a:p>
          <a:p>
            <a:r>
              <a:rPr lang="en-GB" dirty="0" smtClean="0"/>
              <a:t>The main function of PTH is to </a:t>
            </a:r>
            <a:r>
              <a:rPr lang="en-GB" b="1" dirty="0" smtClean="0"/>
              <a:t>increase the blood calcium level when it is low. </a:t>
            </a:r>
          </a:p>
          <a:p>
            <a:endParaRPr lang="en-GB" dirty="0"/>
          </a:p>
          <a:p>
            <a:r>
              <a:rPr lang="en-GB" dirty="0" smtClean="0"/>
              <a:t>This is achieved by </a:t>
            </a:r>
            <a:r>
              <a:rPr lang="en-GB" b="1" dirty="0" smtClean="0"/>
              <a:t>indirectly increasing the amount of calcium </a:t>
            </a:r>
            <a:r>
              <a:rPr lang="en-GB" dirty="0" smtClean="0"/>
              <a:t>absorbed; </a:t>
            </a:r>
          </a:p>
          <a:p>
            <a:pPr lvl="1"/>
            <a:r>
              <a:rPr lang="en-GB" sz="2000" b="1" dirty="0" smtClean="0"/>
              <a:t>From the small intestine</a:t>
            </a:r>
          </a:p>
          <a:p>
            <a:pPr lvl="1"/>
            <a:r>
              <a:rPr lang="en-GB" sz="2000" b="1" dirty="0" smtClean="0"/>
              <a:t>Reabsorbed from the renal tubules</a:t>
            </a:r>
          </a:p>
          <a:p>
            <a:pPr lvl="1"/>
            <a:r>
              <a:rPr lang="en-GB" sz="2000" b="1" dirty="0" smtClean="0"/>
              <a:t>Stimulates </a:t>
            </a:r>
            <a:r>
              <a:rPr lang="en-GB" sz="2000" b="1" dirty="0"/>
              <a:t>osteoclasts (bone-destroying cells) </a:t>
            </a:r>
            <a:r>
              <a:rPr lang="en-GB" sz="2000" b="1" dirty="0" smtClean="0"/>
              <a:t>to release calcium into </a:t>
            </a:r>
            <a:r>
              <a:rPr lang="en-GB" sz="2000" b="1" dirty="0"/>
              <a:t>the </a:t>
            </a:r>
            <a:r>
              <a:rPr lang="en-GB" sz="2000" b="1" dirty="0" smtClean="0"/>
              <a:t>blood</a:t>
            </a:r>
            <a:endParaRPr lang="en-GB" sz="2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1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r>
              <a:rPr lang="en-GB" dirty="0" smtClean="0"/>
              <a:t>The main effects of increased PTH secretion in response to decreased extracellular fluid calcium ion concentration: </a:t>
            </a:r>
          </a:p>
          <a:p>
            <a:pPr lvl="1"/>
            <a:r>
              <a:rPr lang="en-GB" sz="1800" dirty="0" smtClean="0"/>
              <a:t>PTH stimulates </a:t>
            </a:r>
            <a:r>
              <a:rPr lang="en-GB" sz="1800" b="1" dirty="0" smtClean="0"/>
              <a:t>bone resorption,</a:t>
            </a:r>
            <a:r>
              <a:rPr lang="en-GB" sz="1800" dirty="0" smtClean="0"/>
              <a:t> causing </a:t>
            </a:r>
            <a:r>
              <a:rPr lang="en-GB" sz="1800" b="1" dirty="0" smtClean="0"/>
              <a:t>release of calcium into the extracellular fluid.</a:t>
            </a:r>
          </a:p>
          <a:p>
            <a:pPr lvl="1"/>
            <a:r>
              <a:rPr lang="en-GB" sz="1800" dirty="0" smtClean="0"/>
              <a:t>PTH </a:t>
            </a:r>
            <a:r>
              <a:rPr lang="en-GB" sz="1800" b="1" dirty="0" smtClean="0"/>
              <a:t>increases calcium reabsorption </a:t>
            </a:r>
            <a:r>
              <a:rPr lang="en-GB" sz="1800" dirty="0" smtClean="0"/>
              <a:t>and </a:t>
            </a:r>
            <a:r>
              <a:rPr lang="en-GB" sz="1800" b="1" dirty="0" smtClean="0"/>
              <a:t>decreases phosphate reabsorption </a:t>
            </a:r>
            <a:r>
              <a:rPr lang="en-GB" sz="1800" dirty="0" smtClean="0"/>
              <a:t>by the </a:t>
            </a:r>
            <a:r>
              <a:rPr lang="en-GB" sz="1800" b="1" dirty="0" smtClean="0"/>
              <a:t>renal tubules, </a:t>
            </a:r>
            <a:r>
              <a:rPr lang="en-GB" sz="1800" dirty="0" smtClean="0"/>
              <a:t>leading to decreased excretion of calcium and increased excretion of phosphate.</a:t>
            </a:r>
          </a:p>
          <a:p>
            <a:pPr lvl="1"/>
            <a:r>
              <a:rPr lang="en-GB" sz="1800" dirty="0" smtClean="0"/>
              <a:t>PTH is necessary for </a:t>
            </a:r>
            <a:r>
              <a:rPr lang="en-GB" sz="1800" b="1" dirty="0" smtClean="0"/>
              <a:t>conversion of 25-hydroxycholecalciferol to 1,25-dihydroxycholecalciferol, </a:t>
            </a:r>
            <a:r>
              <a:rPr lang="en-GB" sz="1800" dirty="0" smtClean="0"/>
              <a:t>which, in turn, </a:t>
            </a:r>
            <a:r>
              <a:rPr lang="en-GB" sz="1800" b="1" dirty="0" smtClean="0"/>
              <a:t>increases calcium absorption by the intestines.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rcRect l="12348" r="12348" b="3239"/>
          <a:stretch>
            <a:fillRect/>
          </a:stretch>
        </p:blipFill>
        <p:spPr>
          <a:xfrm>
            <a:off x="130690" y="2424022"/>
            <a:ext cx="3450710" cy="443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252471"/>
            <a:ext cx="4033299" cy="460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6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Bahnschrift SemiBold SemiConden" panose="020B0502040204020203" pitchFamily="34" charset="0"/>
              </a:rPr>
              <a:t>Disorders of Parathyroid Gland</a:t>
            </a:r>
            <a:endParaRPr lang="en-GB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mtClean="0"/>
              <a:t> Disorders of parathyroid gland are of </a:t>
            </a:r>
            <a:r>
              <a:rPr lang="en-GB" b="1" smtClean="0"/>
              <a:t>two types. They are;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smtClean="0"/>
              <a:t>Hyperparathyroidism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smtClean="0"/>
              <a:t>Hyperparathyroidism</a:t>
            </a:r>
          </a:p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9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Bahnschrift SemiBold SemiConden" panose="020B0502040204020203" pitchFamily="34" charset="0"/>
              </a:rPr>
              <a:t>Hyperparathyroidism</a:t>
            </a:r>
            <a:endParaRPr lang="en-GB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mtClean="0"/>
              <a:t> Hypersecretion of parathyroid hormone is called </a:t>
            </a:r>
            <a:r>
              <a:rPr lang="en-GB" b="1" smtClean="0"/>
              <a:t>Hyperparathyroidism.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mtClean="0"/>
              <a:t> It results in </a:t>
            </a:r>
            <a:r>
              <a:rPr lang="en-GB" b="1" smtClean="0"/>
              <a:t>hypercalcemia (increased calcium plasma levels).</a:t>
            </a:r>
            <a:endParaRPr lang="en-GB" b="1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69330" y="1845734"/>
            <a:ext cx="5086350" cy="367912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5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Bahnschrift SemiBold SemiConden" panose="020B0502040204020203" pitchFamily="34" charset="0"/>
              </a:rPr>
              <a:t>Hypoparathyroidism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/>
              <a:t> </a:t>
            </a:r>
            <a:r>
              <a:rPr lang="en-GB" b="1" smtClean="0"/>
              <a:t>Hyposecretion </a:t>
            </a:r>
            <a:r>
              <a:rPr lang="en-GB" b="1"/>
              <a:t>of parathyroid hormone </a:t>
            </a:r>
            <a:r>
              <a:rPr lang="en-GB"/>
              <a:t>is called </a:t>
            </a:r>
            <a:r>
              <a:rPr lang="en-GB" smtClean="0"/>
              <a:t>Hypoparathyroidism</a:t>
            </a:r>
            <a:r>
              <a:rPr lang="en-GB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/>
              <a:t> It results in </a:t>
            </a:r>
            <a:r>
              <a:rPr lang="en-GB" b="1" smtClean="0"/>
              <a:t>hypocalcaemia (decreased calcium </a:t>
            </a:r>
            <a:r>
              <a:rPr lang="en-GB" b="1"/>
              <a:t>plasma levels).</a:t>
            </a:r>
          </a:p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70355" y="2069616"/>
            <a:ext cx="4485325" cy="28309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9550" y="5076825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mtClean="0"/>
              <a:t>Carpopedal Spasm</a:t>
            </a:r>
            <a:endParaRPr lang="en-GB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smtClean="0">
                <a:latin typeface="Bahnschrift SemiBold SemiConden" panose="020B0502040204020203" pitchFamily="34" charset="0"/>
              </a:rPr>
              <a:t>THANK YOU</a:t>
            </a:r>
            <a:endParaRPr lang="en-GB" sz="16600">
              <a:latin typeface="Bahnschrift SemiBold SemiConden" panose="020B0502040204020203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Khushal Khan, Demonstrator cardiology (KMU-IPMS)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7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7"/>
  <p:tag name="AS_OS" val="Microsoft Windows NT 10.0.17763.0"/>
  <p:tag name="AS_RELEASE_DATE" val="2024.01.14"/>
  <p:tag name="AS_TITLE" val="Aspose.Slides for .NET6"/>
  <p:tag name="AS_VERSION" val="2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1879</Words>
  <Application>Microsoft Office PowerPoint</Application>
  <PresentationFormat>Widescreen</PresentationFormat>
  <Paragraphs>329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Bahnschrift SemiBold SemiConden</vt:lpstr>
      <vt:lpstr>Calibri</vt:lpstr>
      <vt:lpstr>Calibri Light</vt:lpstr>
      <vt:lpstr>Corbel</vt:lpstr>
      <vt:lpstr>Wingdings</vt:lpstr>
      <vt:lpstr>Office Theme</vt:lpstr>
      <vt:lpstr>Thyroid Gland  and  Parathyroid Gland</vt:lpstr>
      <vt:lpstr>Topic Layout</vt:lpstr>
      <vt:lpstr>Thyroid Gland</vt:lpstr>
      <vt:lpstr>Introduction</vt:lpstr>
      <vt:lpstr>Physiological Anatomy of Thyroid Gland</vt:lpstr>
      <vt:lpstr>Synthesis of Thyroid Hormones</vt:lpstr>
      <vt:lpstr>Steps in Synthesis of Thyroid Hormones </vt:lpstr>
      <vt:lpstr>PowerPoint Presentation</vt:lpstr>
      <vt:lpstr>PowerPoint Presentation</vt:lpstr>
      <vt:lpstr>PowerPoint Presentation</vt:lpstr>
      <vt:lpstr>PowerPoint Presentation</vt:lpstr>
      <vt:lpstr>Storage of Thyroid Hormones</vt:lpstr>
      <vt:lpstr>Release of Thyroid Hormones</vt:lpstr>
      <vt:lpstr>Transport of Thyroid Hormones</vt:lpstr>
      <vt:lpstr>Physiologic Functions of Thyroid Hormones</vt:lpstr>
      <vt:lpstr>PowerPoint Presentation</vt:lpstr>
      <vt:lpstr>PowerPoint Presentation</vt:lpstr>
      <vt:lpstr>Regulation of Thyroid Hormones</vt:lpstr>
      <vt:lpstr>Regulation of Thyroid Hormones</vt:lpstr>
      <vt:lpstr>Disorders of Thyroid Gland</vt:lpstr>
      <vt:lpstr>Hyperthyroidism</vt:lpstr>
      <vt:lpstr>Graves’ Disease</vt:lpstr>
      <vt:lpstr>Hypothyroidism</vt:lpstr>
      <vt:lpstr>Goitre</vt:lpstr>
      <vt:lpstr>Calcitonin</vt:lpstr>
      <vt:lpstr>Parathyroid Gland</vt:lpstr>
      <vt:lpstr>Introduction</vt:lpstr>
      <vt:lpstr>Functions &amp; Regulation of Parathormone</vt:lpstr>
      <vt:lpstr>PowerPoint Presentation</vt:lpstr>
      <vt:lpstr>Disorders of Parathyroid Gland</vt:lpstr>
      <vt:lpstr>Hyperparathyroidism</vt:lpstr>
      <vt:lpstr>Hypoparathyroidism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Gland</dc:title>
  <dc:creator>khushalkhan969@outlook.com</dc:creator>
  <cp:lastModifiedBy>khushalkhan969@outlook.com</cp:lastModifiedBy>
  <cp:revision>64</cp:revision>
  <dcterms:created xsi:type="dcterms:W3CDTF">2022-12-08T08:52:26Z</dcterms:created>
  <dcterms:modified xsi:type="dcterms:W3CDTF">2024-03-27T03:36:48Z</dcterms:modified>
</cp:coreProperties>
</file>