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57" r:id="rId4"/>
    <p:sldId id="280" r:id="rId5"/>
    <p:sldId id="262" r:id="rId6"/>
    <p:sldId id="285" r:id="rId7"/>
    <p:sldId id="299" r:id="rId8"/>
    <p:sldId id="281" r:id="rId9"/>
    <p:sldId id="282" r:id="rId10"/>
    <p:sldId id="283" r:id="rId11"/>
    <p:sldId id="286" r:id="rId12"/>
    <p:sldId id="258" r:id="rId13"/>
    <p:sldId id="287" r:id="rId14"/>
    <p:sldId id="284" r:id="rId15"/>
    <p:sldId id="300" r:id="rId16"/>
    <p:sldId id="259" r:id="rId17"/>
    <p:sldId id="288" r:id="rId18"/>
    <p:sldId id="275" r:id="rId19"/>
    <p:sldId id="276" r:id="rId20"/>
    <p:sldId id="278" r:id="rId21"/>
    <p:sldId id="279" r:id="rId22"/>
    <p:sldId id="290" r:id="rId23"/>
    <p:sldId id="291" r:id="rId24"/>
    <p:sldId id="293" r:id="rId25"/>
    <p:sldId id="296" r:id="rId26"/>
    <p:sldId id="298" r:id="rId27"/>
    <p:sldId id="292" r:id="rId28"/>
    <p:sldId id="294" r:id="rId29"/>
    <p:sldId id="29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150F9A-7AB9-475E-B97E-CF64A2D5E853}" type="doc">
      <dgm:prSet loTypeId="urn:microsoft.com/office/officeart/2005/8/layout/process4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F208AA5-BAE0-41E5-91FB-073386ADB15D}">
      <dgm:prSet phldrT="[Text]" custT="1"/>
      <dgm:spPr/>
      <dgm:t>
        <a:bodyPr/>
        <a:lstStyle/>
        <a:p>
          <a:r>
            <a:rPr lang="en-GB" sz="1600" dirty="0"/>
            <a:t>Formation of Hormone-Receptor Complex</a:t>
          </a:r>
        </a:p>
      </dgm:t>
    </dgm:pt>
    <dgm:pt modelId="{52CD1C9A-EE15-42E4-B155-EE1ADC32ADF0}" type="parTrans" cxnId="{8602485C-060E-4BDC-BF48-033B4CBC5801}">
      <dgm:prSet/>
      <dgm:spPr/>
      <dgm:t>
        <a:bodyPr/>
        <a:lstStyle/>
        <a:p>
          <a:endParaRPr lang="en-GB"/>
        </a:p>
      </dgm:t>
    </dgm:pt>
    <dgm:pt modelId="{C67BABE5-0CF9-4EAC-BD26-CC7C7620C12B}" type="sibTrans" cxnId="{8602485C-060E-4BDC-BF48-033B4CBC5801}">
      <dgm:prSet/>
      <dgm:spPr/>
      <dgm:t>
        <a:bodyPr/>
        <a:lstStyle/>
        <a:p>
          <a:endParaRPr lang="en-GB"/>
        </a:p>
      </dgm:t>
    </dgm:pt>
    <dgm:pt modelId="{E2BA5F4F-DA92-4606-974A-50D09C19C8DB}">
      <dgm:prSet phldrT="[Text]" custT="1"/>
      <dgm:spPr/>
      <dgm:t>
        <a:bodyPr/>
        <a:lstStyle/>
        <a:p>
          <a:r>
            <a:rPr lang="en-GB" sz="1600" dirty="0"/>
            <a:t>Activation of G-protein</a:t>
          </a:r>
        </a:p>
      </dgm:t>
    </dgm:pt>
    <dgm:pt modelId="{9B890F2D-BE9E-4F3D-8191-67F057E373A2}" type="parTrans" cxnId="{5F93BDF1-CA79-46E4-9FE5-5C0AF22B9A67}">
      <dgm:prSet/>
      <dgm:spPr/>
      <dgm:t>
        <a:bodyPr/>
        <a:lstStyle/>
        <a:p>
          <a:endParaRPr lang="en-GB"/>
        </a:p>
      </dgm:t>
    </dgm:pt>
    <dgm:pt modelId="{699044EF-B481-48B0-A2A1-4778B04BE5EE}" type="sibTrans" cxnId="{5F93BDF1-CA79-46E4-9FE5-5C0AF22B9A67}">
      <dgm:prSet/>
      <dgm:spPr/>
      <dgm:t>
        <a:bodyPr/>
        <a:lstStyle/>
        <a:p>
          <a:endParaRPr lang="en-GB"/>
        </a:p>
      </dgm:t>
    </dgm:pt>
    <dgm:pt modelId="{E9DFD8DF-1FBF-477D-B499-B1119B64E6BA}">
      <dgm:prSet phldrT="[Text]" custT="1"/>
      <dgm:spPr/>
      <dgm:t>
        <a:bodyPr/>
        <a:lstStyle/>
        <a:p>
          <a:r>
            <a:rPr lang="en-GB" sz="1600" dirty="0"/>
            <a:t>G-protein releases GDP from </a:t>
          </a:r>
          <a:r>
            <a:rPr lang="el-GR" sz="1600" dirty="0"/>
            <a:t>α</a:t>
          </a:r>
          <a:r>
            <a:rPr lang="en-GB" sz="1600" dirty="0"/>
            <a:t>-GDP unit</a:t>
          </a:r>
        </a:p>
      </dgm:t>
    </dgm:pt>
    <dgm:pt modelId="{8F439DDB-0F21-4C6B-9BDB-ADCA5DC83787}" type="parTrans" cxnId="{6BC85D22-FAF2-43A0-A178-42DF2A0BF75A}">
      <dgm:prSet/>
      <dgm:spPr/>
      <dgm:t>
        <a:bodyPr/>
        <a:lstStyle/>
        <a:p>
          <a:endParaRPr lang="en-GB"/>
        </a:p>
      </dgm:t>
    </dgm:pt>
    <dgm:pt modelId="{B24D9770-9C83-40CC-BF35-B933A465E1F3}" type="sibTrans" cxnId="{6BC85D22-FAF2-43A0-A178-42DF2A0BF75A}">
      <dgm:prSet/>
      <dgm:spPr/>
      <dgm:t>
        <a:bodyPr/>
        <a:lstStyle/>
        <a:p>
          <a:endParaRPr lang="en-GB"/>
        </a:p>
      </dgm:t>
    </dgm:pt>
    <dgm:pt modelId="{9168F3C4-8772-42A3-9E91-B5BEDC2E8877}">
      <dgm:prSet custT="1"/>
      <dgm:spPr/>
      <dgm:t>
        <a:bodyPr/>
        <a:lstStyle/>
        <a:p>
          <a:r>
            <a:rPr lang="el-GR" sz="1600" dirty="0"/>
            <a:t>α</a:t>
          </a:r>
          <a:r>
            <a:rPr lang="en-GB" sz="1600" dirty="0"/>
            <a:t>-subunit binds with a new molecule of GTP</a:t>
          </a:r>
        </a:p>
      </dgm:t>
    </dgm:pt>
    <dgm:pt modelId="{7D7083F3-E223-4AC0-B1A0-4C58FE35D15F}" type="parTrans" cxnId="{273FEC15-5757-4E7A-B713-03C359AD6366}">
      <dgm:prSet/>
      <dgm:spPr/>
      <dgm:t>
        <a:bodyPr/>
        <a:lstStyle/>
        <a:p>
          <a:endParaRPr lang="en-GB"/>
        </a:p>
      </dgm:t>
    </dgm:pt>
    <dgm:pt modelId="{20BABB39-84C0-4131-8E07-F5B756605FFC}" type="sibTrans" cxnId="{273FEC15-5757-4E7A-B713-03C359AD6366}">
      <dgm:prSet/>
      <dgm:spPr/>
      <dgm:t>
        <a:bodyPr/>
        <a:lstStyle/>
        <a:p>
          <a:endParaRPr lang="en-GB"/>
        </a:p>
      </dgm:t>
    </dgm:pt>
    <dgm:pt modelId="{BE162981-E088-4E9B-8C6C-972704D460E7}">
      <dgm:prSet custT="1"/>
      <dgm:spPr/>
      <dgm:t>
        <a:bodyPr/>
        <a:lstStyle/>
        <a:p>
          <a:r>
            <a:rPr lang="en-GB" sz="1400" dirty="0"/>
            <a:t>This </a:t>
          </a:r>
          <a:r>
            <a:rPr lang="en-GB" sz="1600" dirty="0"/>
            <a:t>exchange triggers disassociation of </a:t>
          </a:r>
          <a:r>
            <a:rPr lang="el-GR" sz="1600" dirty="0"/>
            <a:t>α</a:t>
          </a:r>
          <a:r>
            <a:rPr lang="en-GB" sz="1600" dirty="0"/>
            <a:t>-GTP and </a:t>
          </a:r>
          <a:r>
            <a:rPr lang="el-GR" sz="1600" dirty="0"/>
            <a:t>β</a:t>
          </a:r>
          <a:r>
            <a:rPr lang="en-GB" sz="1600" dirty="0"/>
            <a:t>-</a:t>
          </a:r>
          <a:r>
            <a:rPr lang="el-GR" sz="1600" dirty="0"/>
            <a:t>Ὑ</a:t>
          </a:r>
          <a:r>
            <a:rPr lang="en-GB" sz="1600" dirty="0"/>
            <a:t> dimer from receptor</a:t>
          </a:r>
          <a:endParaRPr lang="en-GB" sz="1400" dirty="0"/>
        </a:p>
      </dgm:t>
    </dgm:pt>
    <dgm:pt modelId="{14D3003E-9968-456F-BD19-3394256DAC86}" type="parTrans" cxnId="{E17E8233-421C-48D3-91F0-DDA0EF8C2AC0}">
      <dgm:prSet/>
      <dgm:spPr/>
      <dgm:t>
        <a:bodyPr/>
        <a:lstStyle/>
        <a:p>
          <a:endParaRPr lang="en-GB"/>
        </a:p>
      </dgm:t>
    </dgm:pt>
    <dgm:pt modelId="{E484A37E-048A-44B4-9536-FE5DB6A81015}" type="sibTrans" cxnId="{E17E8233-421C-48D3-91F0-DDA0EF8C2AC0}">
      <dgm:prSet/>
      <dgm:spPr/>
      <dgm:t>
        <a:bodyPr/>
        <a:lstStyle/>
        <a:p>
          <a:endParaRPr lang="en-GB"/>
        </a:p>
      </dgm:t>
    </dgm:pt>
    <dgm:pt modelId="{B8B95A2D-D73D-4773-96F8-4F76B687E469}">
      <dgm:prSet custT="1"/>
      <dgm:spPr/>
      <dgm:t>
        <a:bodyPr/>
        <a:lstStyle/>
        <a:p>
          <a:r>
            <a:rPr lang="en-GB" sz="1600" dirty="0"/>
            <a:t>Both </a:t>
          </a:r>
          <a:r>
            <a:rPr lang="el-GR" sz="1600" dirty="0"/>
            <a:t>α</a:t>
          </a:r>
          <a:r>
            <a:rPr lang="en-GB" sz="1600" dirty="0"/>
            <a:t>-GTP unit activates the enzyme Adenyl Cyclase</a:t>
          </a:r>
        </a:p>
      </dgm:t>
    </dgm:pt>
    <dgm:pt modelId="{A208A384-CB95-4D98-A270-93E39AAB88E1}" type="parTrans" cxnId="{384ADE19-EB07-4522-8240-FA093D329485}">
      <dgm:prSet/>
      <dgm:spPr/>
      <dgm:t>
        <a:bodyPr/>
        <a:lstStyle/>
        <a:p>
          <a:endParaRPr lang="en-GB"/>
        </a:p>
      </dgm:t>
    </dgm:pt>
    <dgm:pt modelId="{1809A7D8-4987-4AC0-B365-E3D51E6901B0}" type="sibTrans" cxnId="{384ADE19-EB07-4522-8240-FA093D329485}">
      <dgm:prSet/>
      <dgm:spPr/>
      <dgm:t>
        <a:bodyPr/>
        <a:lstStyle/>
        <a:p>
          <a:endParaRPr lang="en-GB"/>
        </a:p>
      </dgm:t>
    </dgm:pt>
    <dgm:pt modelId="{8AF44547-BD57-4ECB-B22F-C6D9BE25040A}">
      <dgm:prSet custT="1"/>
      <dgm:spPr/>
      <dgm:t>
        <a:bodyPr/>
        <a:lstStyle/>
        <a:p>
          <a:r>
            <a:rPr lang="en-GB" sz="1600" dirty="0"/>
            <a:t>Activated Adenyl cyclase converts ATP into cAMP</a:t>
          </a:r>
        </a:p>
      </dgm:t>
    </dgm:pt>
    <dgm:pt modelId="{50C9AFFD-6F66-4C56-A85E-9C79DCE1A06D}" type="parTrans" cxnId="{0C974316-709B-4471-B41E-7972644AB068}">
      <dgm:prSet/>
      <dgm:spPr/>
      <dgm:t>
        <a:bodyPr/>
        <a:lstStyle/>
        <a:p>
          <a:endParaRPr lang="en-GB"/>
        </a:p>
      </dgm:t>
    </dgm:pt>
    <dgm:pt modelId="{6CEECFAE-6606-47FD-ACA4-9B1BEE97B15A}" type="sibTrans" cxnId="{0C974316-709B-4471-B41E-7972644AB068}">
      <dgm:prSet/>
      <dgm:spPr/>
      <dgm:t>
        <a:bodyPr/>
        <a:lstStyle/>
        <a:p>
          <a:endParaRPr lang="en-GB"/>
        </a:p>
      </dgm:t>
    </dgm:pt>
    <dgm:pt modelId="{7AF62049-309C-4E21-AAA7-00DCA1558761}">
      <dgm:prSet custT="1"/>
      <dgm:spPr/>
      <dgm:t>
        <a:bodyPr/>
        <a:lstStyle/>
        <a:p>
          <a:r>
            <a:rPr lang="en-GB" sz="1600" dirty="0"/>
            <a:t>cAMP activates Protein Kinase A</a:t>
          </a:r>
        </a:p>
      </dgm:t>
    </dgm:pt>
    <dgm:pt modelId="{6EBD3405-42CF-445D-A5E7-FB26C09688E2}" type="parTrans" cxnId="{0EC72AC0-E2DF-42D6-8C21-B5423BA82E99}">
      <dgm:prSet/>
      <dgm:spPr/>
      <dgm:t>
        <a:bodyPr/>
        <a:lstStyle/>
        <a:p>
          <a:endParaRPr lang="en-GB"/>
        </a:p>
      </dgm:t>
    </dgm:pt>
    <dgm:pt modelId="{344FF1A1-1BC1-4FC6-A2AD-C7023A002EEA}" type="sibTrans" cxnId="{0EC72AC0-E2DF-42D6-8C21-B5423BA82E99}">
      <dgm:prSet/>
      <dgm:spPr/>
      <dgm:t>
        <a:bodyPr/>
        <a:lstStyle/>
        <a:p>
          <a:endParaRPr lang="en-GB"/>
        </a:p>
      </dgm:t>
    </dgm:pt>
    <dgm:pt modelId="{580007F8-0DFC-4FB7-B302-C7E17AEFD545}">
      <dgm:prSet custT="1"/>
      <dgm:spPr/>
      <dgm:t>
        <a:bodyPr/>
        <a:lstStyle/>
        <a:p>
          <a:r>
            <a:rPr lang="en-GB" sz="1600" dirty="0"/>
            <a:t>Response</a:t>
          </a:r>
        </a:p>
      </dgm:t>
    </dgm:pt>
    <dgm:pt modelId="{25B44A59-BAFF-44AB-ABC8-302758DB28E7}" type="parTrans" cxnId="{676EF192-B7A9-488C-9287-F47DC26894E8}">
      <dgm:prSet/>
      <dgm:spPr/>
      <dgm:t>
        <a:bodyPr/>
        <a:lstStyle/>
        <a:p>
          <a:endParaRPr lang="en-GB"/>
        </a:p>
      </dgm:t>
    </dgm:pt>
    <dgm:pt modelId="{33D39A4C-AAB1-4448-8447-413EFACB73BE}" type="sibTrans" cxnId="{676EF192-B7A9-488C-9287-F47DC26894E8}">
      <dgm:prSet/>
      <dgm:spPr/>
      <dgm:t>
        <a:bodyPr/>
        <a:lstStyle/>
        <a:p>
          <a:endParaRPr lang="en-GB"/>
        </a:p>
      </dgm:t>
    </dgm:pt>
    <dgm:pt modelId="{DB61D2AD-913A-413C-9C8D-1FB414F92BAA}" type="pres">
      <dgm:prSet presAssocID="{C8150F9A-7AB9-475E-B97E-CF64A2D5E853}" presName="Name0" presStyleCnt="0">
        <dgm:presLayoutVars>
          <dgm:dir/>
          <dgm:animLvl val="lvl"/>
          <dgm:resizeHandles val="exact"/>
        </dgm:presLayoutVars>
      </dgm:prSet>
      <dgm:spPr/>
    </dgm:pt>
    <dgm:pt modelId="{D809F7EC-D009-4D11-8C47-4A2EBE5B0F91}" type="pres">
      <dgm:prSet presAssocID="{580007F8-0DFC-4FB7-B302-C7E17AEFD545}" presName="boxAndChildren" presStyleCnt="0"/>
      <dgm:spPr/>
    </dgm:pt>
    <dgm:pt modelId="{7B0EC3E5-3FBE-4F98-BE94-6B17ED12B0A7}" type="pres">
      <dgm:prSet presAssocID="{580007F8-0DFC-4FB7-B302-C7E17AEFD545}" presName="parentTextBox" presStyleLbl="node1" presStyleIdx="0" presStyleCnt="9"/>
      <dgm:spPr/>
    </dgm:pt>
    <dgm:pt modelId="{A0DB5645-295A-413B-B47B-AC79AB223106}" type="pres">
      <dgm:prSet presAssocID="{344FF1A1-1BC1-4FC6-A2AD-C7023A002EEA}" presName="sp" presStyleCnt="0"/>
      <dgm:spPr/>
    </dgm:pt>
    <dgm:pt modelId="{D656CDA2-D3FF-4D49-BD1B-B77D62D89816}" type="pres">
      <dgm:prSet presAssocID="{7AF62049-309C-4E21-AAA7-00DCA1558761}" presName="arrowAndChildren" presStyleCnt="0"/>
      <dgm:spPr/>
    </dgm:pt>
    <dgm:pt modelId="{040E1543-47D5-4C1F-A03D-9FB80E93578E}" type="pres">
      <dgm:prSet presAssocID="{7AF62049-309C-4E21-AAA7-00DCA1558761}" presName="parentTextArrow" presStyleLbl="node1" presStyleIdx="1" presStyleCnt="9"/>
      <dgm:spPr/>
    </dgm:pt>
    <dgm:pt modelId="{AAD34871-9CD5-48E6-8320-447818D9912F}" type="pres">
      <dgm:prSet presAssocID="{6CEECFAE-6606-47FD-ACA4-9B1BEE97B15A}" presName="sp" presStyleCnt="0"/>
      <dgm:spPr/>
    </dgm:pt>
    <dgm:pt modelId="{4C95C4BB-8B0B-48DA-B2F0-9EB85C8DB736}" type="pres">
      <dgm:prSet presAssocID="{8AF44547-BD57-4ECB-B22F-C6D9BE25040A}" presName="arrowAndChildren" presStyleCnt="0"/>
      <dgm:spPr/>
    </dgm:pt>
    <dgm:pt modelId="{C41E9801-79E2-4A5C-93EB-17C4E0282AF2}" type="pres">
      <dgm:prSet presAssocID="{8AF44547-BD57-4ECB-B22F-C6D9BE25040A}" presName="parentTextArrow" presStyleLbl="node1" presStyleIdx="2" presStyleCnt="9"/>
      <dgm:spPr/>
    </dgm:pt>
    <dgm:pt modelId="{D8E3857B-8B90-468C-B726-0E898C152C7F}" type="pres">
      <dgm:prSet presAssocID="{1809A7D8-4987-4AC0-B365-E3D51E6901B0}" presName="sp" presStyleCnt="0"/>
      <dgm:spPr/>
    </dgm:pt>
    <dgm:pt modelId="{14ED4098-3960-485E-9FFD-FFBFE4C58C0B}" type="pres">
      <dgm:prSet presAssocID="{B8B95A2D-D73D-4773-96F8-4F76B687E469}" presName="arrowAndChildren" presStyleCnt="0"/>
      <dgm:spPr/>
    </dgm:pt>
    <dgm:pt modelId="{3EF38C16-B373-4AF6-B718-9FE649536949}" type="pres">
      <dgm:prSet presAssocID="{B8B95A2D-D73D-4773-96F8-4F76B687E469}" presName="parentTextArrow" presStyleLbl="node1" presStyleIdx="3" presStyleCnt="9"/>
      <dgm:spPr/>
    </dgm:pt>
    <dgm:pt modelId="{49D6F0BB-FE18-443A-8AE8-32CCF4952049}" type="pres">
      <dgm:prSet presAssocID="{E484A37E-048A-44B4-9536-FE5DB6A81015}" presName="sp" presStyleCnt="0"/>
      <dgm:spPr/>
    </dgm:pt>
    <dgm:pt modelId="{656B244C-7F69-4D6F-900B-5E5A4955D39D}" type="pres">
      <dgm:prSet presAssocID="{BE162981-E088-4E9B-8C6C-972704D460E7}" presName="arrowAndChildren" presStyleCnt="0"/>
      <dgm:spPr/>
    </dgm:pt>
    <dgm:pt modelId="{13E845C8-F511-4710-ADDA-B947CBE24B10}" type="pres">
      <dgm:prSet presAssocID="{BE162981-E088-4E9B-8C6C-972704D460E7}" presName="parentTextArrow" presStyleLbl="node1" presStyleIdx="4" presStyleCnt="9"/>
      <dgm:spPr/>
    </dgm:pt>
    <dgm:pt modelId="{6524E9F4-5B88-47D1-B07D-86384631BC00}" type="pres">
      <dgm:prSet presAssocID="{20BABB39-84C0-4131-8E07-F5B756605FFC}" presName="sp" presStyleCnt="0"/>
      <dgm:spPr/>
    </dgm:pt>
    <dgm:pt modelId="{41D4510D-677E-4764-8465-F4B8F1215E73}" type="pres">
      <dgm:prSet presAssocID="{9168F3C4-8772-42A3-9E91-B5BEDC2E8877}" presName="arrowAndChildren" presStyleCnt="0"/>
      <dgm:spPr/>
    </dgm:pt>
    <dgm:pt modelId="{60474AA7-2F03-45F1-A032-ED699A2A1CD7}" type="pres">
      <dgm:prSet presAssocID="{9168F3C4-8772-42A3-9E91-B5BEDC2E8877}" presName="parentTextArrow" presStyleLbl="node1" presStyleIdx="5" presStyleCnt="9"/>
      <dgm:spPr/>
    </dgm:pt>
    <dgm:pt modelId="{14C549F8-4869-4642-9075-CEE0B7B0261D}" type="pres">
      <dgm:prSet presAssocID="{B24D9770-9C83-40CC-BF35-B933A465E1F3}" presName="sp" presStyleCnt="0"/>
      <dgm:spPr/>
    </dgm:pt>
    <dgm:pt modelId="{8F8D75AE-C22E-446D-95B9-4FE5A3A025CA}" type="pres">
      <dgm:prSet presAssocID="{E9DFD8DF-1FBF-477D-B499-B1119B64E6BA}" presName="arrowAndChildren" presStyleCnt="0"/>
      <dgm:spPr/>
    </dgm:pt>
    <dgm:pt modelId="{AEB9E5EE-87C8-424F-88A9-42C2F65C45E0}" type="pres">
      <dgm:prSet presAssocID="{E9DFD8DF-1FBF-477D-B499-B1119B64E6BA}" presName="parentTextArrow" presStyleLbl="node1" presStyleIdx="6" presStyleCnt="9"/>
      <dgm:spPr/>
    </dgm:pt>
    <dgm:pt modelId="{2CC90B3C-02F6-4C54-AF15-762D639CBEB5}" type="pres">
      <dgm:prSet presAssocID="{699044EF-B481-48B0-A2A1-4778B04BE5EE}" presName="sp" presStyleCnt="0"/>
      <dgm:spPr/>
    </dgm:pt>
    <dgm:pt modelId="{5EB0EEC6-45AC-46BD-80F9-C344E72404ED}" type="pres">
      <dgm:prSet presAssocID="{E2BA5F4F-DA92-4606-974A-50D09C19C8DB}" presName="arrowAndChildren" presStyleCnt="0"/>
      <dgm:spPr/>
    </dgm:pt>
    <dgm:pt modelId="{AD6B943A-B392-485E-96E3-7C06D6EBBC2D}" type="pres">
      <dgm:prSet presAssocID="{E2BA5F4F-DA92-4606-974A-50D09C19C8DB}" presName="parentTextArrow" presStyleLbl="node1" presStyleIdx="7" presStyleCnt="9"/>
      <dgm:spPr/>
    </dgm:pt>
    <dgm:pt modelId="{4FA60759-3E9E-43BF-99D7-2164706682DC}" type="pres">
      <dgm:prSet presAssocID="{C67BABE5-0CF9-4EAC-BD26-CC7C7620C12B}" presName="sp" presStyleCnt="0"/>
      <dgm:spPr/>
    </dgm:pt>
    <dgm:pt modelId="{76708D4C-BF79-4BA8-830D-232EEB295376}" type="pres">
      <dgm:prSet presAssocID="{9F208AA5-BAE0-41E5-91FB-073386ADB15D}" presName="arrowAndChildren" presStyleCnt="0"/>
      <dgm:spPr/>
    </dgm:pt>
    <dgm:pt modelId="{46AC3520-B903-43EF-9851-DEC4D080145A}" type="pres">
      <dgm:prSet presAssocID="{9F208AA5-BAE0-41E5-91FB-073386ADB15D}" presName="parentTextArrow" presStyleLbl="node1" presStyleIdx="8" presStyleCnt="9"/>
      <dgm:spPr/>
    </dgm:pt>
  </dgm:ptLst>
  <dgm:cxnLst>
    <dgm:cxn modelId="{4814EB0C-D67A-48E7-9871-85763E80767B}" type="presOf" srcId="{7AF62049-309C-4E21-AAA7-00DCA1558761}" destId="{040E1543-47D5-4C1F-A03D-9FB80E93578E}" srcOrd="0" destOrd="0" presId="urn:microsoft.com/office/officeart/2005/8/layout/process4"/>
    <dgm:cxn modelId="{273FEC15-5757-4E7A-B713-03C359AD6366}" srcId="{C8150F9A-7AB9-475E-B97E-CF64A2D5E853}" destId="{9168F3C4-8772-42A3-9E91-B5BEDC2E8877}" srcOrd="3" destOrd="0" parTransId="{7D7083F3-E223-4AC0-B1A0-4C58FE35D15F}" sibTransId="{20BABB39-84C0-4131-8E07-F5B756605FFC}"/>
    <dgm:cxn modelId="{0C974316-709B-4471-B41E-7972644AB068}" srcId="{C8150F9A-7AB9-475E-B97E-CF64A2D5E853}" destId="{8AF44547-BD57-4ECB-B22F-C6D9BE25040A}" srcOrd="6" destOrd="0" parTransId="{50C9AFFD-6F66-4C56-A85E-9C79DCE1A06D}" sibTransId="{6CEECFAE-6606-47FD-ACA4-9B1BEE97B15A}"/>
    <dgm:cxn modelId="{384ADE19-EB07-4522-8240-FA093D329485}" srcId="{C8150F9A-7AB9-475E-B97E-CF64A2D5E853}" destId="{B8B95A2D-D73D-4773-96F8-4F76B687E469}" srcOrd="5" destOrd="0" parTransId="{A208A384-CB95-4D98-A270-93E39AAB88E1}" sibTransId="{1809A7D8-4987-4AC0-B365-E3D51E6901B0}"/>
    <dgm:cxn modelId="{6BC85D22-FAF2-43A0-A178-42DF2A0BF75A}" srcId="{C8150F9A-7AB9-475E-B97E-CF64A2D5E853}" destId="{E9DFD8DF-1FBF-477D-B499-B1119B64E6BA}" srcOrd="2" destOrd="0" parTransId="{8F439DDB-0F21-4C6B-9BDB-ADCA5DC83787}" sibTransId="{B24D9770-9C83-40CC-BF35-B933A465E1F3}"/>
    <dgm:cxn modelId="{C2E19D2B-AC18-48FE-9BF2-6CD8799858E4}" type="presOf" srcId="{BE162981-E088-4E9B-8C6C-972704D460E7}" destId="{13E845C8-F511-4710-ADDA-B947CBE24B10}" srcOrd="0" destOrd="0" presId="urn:microsoft.com/office/officeart/2005/8/layout/process4"/>
    <dgm:cxn modelId="{E17E8233-421C-48D3-91F0-DDA0EF8C2AC0}" srcId="{C8150F9A-7AB9-475E-B97E-CF64A2D5E853}" destId="{BE162981-E088-4E9B-8C6C-972704D460E7}" srcOrd="4" destOrd="0" parTransId="{14D3003E-9968-456F-BD19-3394256DAC86}" sibTransId="{E484A37E-048A-44B4-9536-FE5DB6A81015}"/>
    <dgm:cxn modelId="{A52CA93B-D587-4FBC-8C7C-9CDF032DAE78}" type="presOf" srcId="{9F208AA5-BAE0-41E5-91FB-073386ADB15D}" destId="{46AC3520-B903-43EF-9851-DEC4D080145A}" srcOrd="0" destOrd="0" presId="urn:microsoft.com/office/officeart/2005/8/layout/process4"/>
    <dgm:cxn modelId="{E7104A40-BC39-47CC-948C-41C6E92258B1}" type="presOf" srcId="{580007F8-0DFC-4FB7-B302-C7E17AEFD545}" destId="{7B0EC3E5-3FBE-4F98-BE94-6B17ED12B0A7}" srcOrd="0" destOrd="0" presId="urn:microsoft.com/office/officeart/2005/8/layout/process4"/>
    <dgm:cxn modelId="{8602485C-060E-4BDC-BF48-033B4CBC5801}" srcId="{C8150F9A-7AB9-475E-B97E-CF64A2D5E853}" destId="{9F208AA5-BAE0-41E5-91FB-073386ADB15D}" srcOrd="0" destOrd="0" parTransId="{52CD1C9A-EE15-42E4-B155-EE1ADC32ADF0}" sibTransId="{C67BABE5-0CF9-4EAC-BD26-CC7C7620C12B}"/>
    <dgm:cxn modelId="{B887E741-A84C-487F-BBFD-BF0C05FF1B31}" type="presOf" srcId="{8AF44547-BD57-4ECB-B22F-C6D9BE25040A}" destId="{C41E9801-79E2-4A5C-93EB-17C4E0282AF2}" srcOrd="0" destOrd="0" presId="urn:microsoft.com/office/officeart/2005/8/layout/process4"/>
    <dgm:cxn modelId="{9CE1426B-D15A-40BE-BE8D-F3587A3F6F2B}" type="presOf" srcId="{E2BA5F4F-DA92-4606-974A-50D09C19C8DB}" destId="{AD6B943A-B392-485E-96E3-7C06D6EBBC2D}" srcOrd="0" destOrd="0" presId="urn:microsoft.com/office/officeart/2005/8/layout/process4"/>
    <dgm:cxn modelId="{A1AA4871-522D-4190-B8BF-FD436480B6D4}" type="presOf" srcId="{E9DFD8DF-1FBF-477D-B499-B1119B64E6BA}" destId="{AEB9E5EE-87C8-424F-88A9-42C2F65C45E0}" srcOrd="0" destOrd="0" presId="urn:microsoft.com/office/officeart/2005/8/layout/process4"/>
    <dgm:cxn modelId="{E3747756-CB9D-4EF9-9C13-18EA9A17B550}" type="presOf" srcId="{C8150F9A-7AB9-475E-B97E-CF64A2D5E853}" destId="{DB61D2AD-913A-413C-9C8D-1FB414F92BAA}" srcOrd="0" destOrd="0" presId="urn:microsoft.com/office/officeart/2005/8/layout/process4"/>
    <dgm:cxn modelId="{676EF192-B7A9-488C-9287-F47DC26894E8}" srcId="{C8150F9A-7AB9-475E-B97E-CF64A2D5E853}" destId="{580007F8-0DFC-4FB7-B302-C7E17AEFD545}" srcOrd="8" destOrd="0" parTransId="{25B44A59-BAFF-44AB-ABC8-302758DB28E7}" sibTransId="{33D39A4C-AAB1-4448-8447-413EFACB73BE}"/>
    <dgm:cxn modelId="{C3286C9F-BB61-4478-87A8-183E1F40C0EF}" type="presOf" srcId="{9168F3C4-8772-42A3-9E91-B5BEDC2E8877}" destId="{60474AA7-2F03-45F1-A032-ED699A2A1CD7}" srcOrd="0" destOrd="0" presId="urn:microsoft.com/office/officeart/2005/8/layout/process4"/>
    <dgm:cxn modelId="{0EC72AC0-E2DF-42D6-8C21-B5423BA82E99}" srcId="{C8150F9A-7AB9-475E-B97E-CF64A2D5E853}" destId="{7AF62049-309C-4E21-AAA7-00DCA1558761}" srcOrd="7" destOrd="0" parTransId="{6EBD3405-42CF-445D-A5E7-FB26C09688E2}" sibTransId="{344FF1A1-1BC1-4FC6-A2AD-C7023A002EEA}"/>
    <dgm:cxn modelId="{01DFA2C4-1BBA-484F-954B-B1095840CEB4}" type="presOf" srcId="{B8B95A2D-D73D-4773-96F8-4F76B687E469}" destId="{3EF38C16-B373-4AF6-B718-9FE649536949}" srcOrd="0" destOrd="0" presId="urn:microsoft.com/office/officeart/2005/8/layout/process4"/>
    <dgm:cxn modelId="{5F93BDF1-CA79-46E4-9FE5-5C0AF22B9A67}" srcId="{C8150F9A-7AB9-475E-B97E-CF64A2D5E853}" destId="{E2BA5F4F-DA92-4606-974A-50D09C19C8DB}" srcOrd="1" destOrd="0" parTransId="{9B890F2D-BE9E-4F3D-8191-67F057E373A2}" sibTransId="{699044EF-B481-48B0-A2A1-4778B04BE5EE}"/>
    <dgm:cxn modelId="{AFE5773E-2ED5-4957-9818-A880A5DE3B02}" type="presParOf" srcId="{DB61D2AD-913A-413C-9C8D-1FB414F92BAA}" destId="{D809F7EC-D009-4D11-8C47-4A2EBE5B0F91}" srcOrd="0" destOrd="0" presId="urn:microsoft.com/office/officeart/2005/8/layout/process4"/>
    <dgm:cxn modelId="{406CFBE1-36A6-413D-9DE4-93C042CFC3B5}" type="presParOf" srcId="{D809F7EC-D009-4D11-8C47-4A2EBE5B0F91}" destId="{7B0EC3E5-3FBE-4F98-BE94-6B17ED12B0A7}" srcOrd="0" destOrd="0" presId="urn:microsoft.com/office/officeart/2005/8/layout/process4"/>
    <dgm:cxn modelId="{08B0F92E-D208-41C7-9F77-D5D498B92970}" type="presParOf" srcId="{DB61D2AD-913A-413C-9C8D-1FB414F92BAA}" destId="{A0DB5645-295A-413B-B47B-AC79AB223106}" srcOrd="1" destOrd="0" presId="urn:microsoft.com/office/officeart/2005/8/layout/process4"/>
    <dgm:cxn modelId="{F2BBA9F2-63D4-4B06-AB8F-E87415447CB0}" type="presParOf" srcId="{DB61D2AD-913A-413C-9C8D-1FB414F92BAA}" destId="{D656CDA2-D3FF-4D49-BD1B-B77D62D89816}" srcOrd="2" destOrd="0" presId="urn:microsoft.com/office/officeart/2005/8/layout/process4"/>
    <dgm:cxn modelId="{D19E10F5-81EF-48A4-8CBA-0D00BDF7E7FE}" type="presParOf" srcId="{D656CDA2-D3FF-4D49-BD1B-B77D62D89816}" destId="{040E1543-47D5-4C1F-A03D-9FB80E93578E}" srcOrd="0" destOrd="0" presId="urn:microsoft.com/office/officeart/2005/8/layout/process4"/>
    <dgm:cxn modelId="{E5625CA3-9AE2-4E85-965D-CD3772EF370A}" type="presParOf" srcId="{DB61D2AD-913A-413C-9C8D-1FB414F92BAA}" destId="{AAD34871-9CD5-48E6-8320-447818D9912F}" srcOrd="3" destOrd="0" presId="urn:microsoft.com/office/officeart/2005/8/layout/process4"/>
    <dgm:cxn modelId="{34A01737-907E-435D-AB14-3DC36031B45F}" type="presParOf" srcId="{DB61D2AD-913A-413C-9C8D-1FB414F92BAA}" destId="{4C95C4BB-8B0B-48DA-B2F0-9EB85C8DB736}" srcOrd="4" destOrd="0" presId="urn:microsoft.com/office/officeart/2005/8/layout/process4"/>
    <dgm:cxn modelId="{222AE494-B9AC-4B32-AE3C-61E901B2C6BA}" type="presParOf" srcId="{4C95C4BB-8B0B-48DA-B2F0-9EB85C8DB736}" destId="{C41E9801-79E2-4A5C-93EB-17C4E0282AF2}" srcOrd="0" destOrd="0" presId="urn:microsoft.com/office/officeart/2005/8/layout/process4"/>
    <dgm:cxn modelId="{8BEDE561-FDFA-4AB8-A87F-5A834B0D1983}" type="presParOf" srcId="{DB61D2AD-913A-413C-9C8D-1FB414F92BAA}" destId="{D8E3857B-8B90-468C-B726-0E898C152C7F}" srcOrd="5" destOrd="0" presId="urn:microsoft.com/office/officeart/2005/8/layout/process4"/>
    <dgm:cxn modelId="{8BC3F24C-23E1-4AF1-BA43-A2E18D83FEC2}" type="presParOf" srcId="{DB61D2AD-913A-413C-9C8D-1FB414F92BAA}" destId="{14ED4098-3960-485E-9FFD-FFBFE4C58C0B}" srcOrd="6" destOrd="0" presId="urn:microsoft.com/office/officeart/2005/8/layout/process4"/>
    <dgm:cxn modelId="{790DBC3B-C742-4523-A745-4B485EF79A7A}" type="presParOf" srcId="{14ED4098-3960-485E-9FFD-FFBFE4C58C0B}" destId="{3EF38C16-B373-4AF6-B718-9FE649536949}" srcOrd="0" destOrd="0" presId="urn:microsoft.com/office/officeart/2005/8/layout/process4"/>
    <dgm:cxn modelId="{CFDE8EDE-1D75-4C67-9F78-6384164180DB}" type="presParOf" srcId="{DB61D2AD-913A-413C-9C8D-1FB414F92BAA}" destId="{49D6F0BB-FE18-443A-8AE8-32CCF4952049}" srcOrd="7" destOrd="0" presId="urn:microsoft.com/office/officeart/2005/8/layout/process4"/>
    <dgm:cxn modelId="{6A392FA7-DF7E-47C5-8C47-07C6E5ED955B}" type="presParOf" srcId="{DB61D2AD-913A-413C-9C8D-1FB414F92BAA}" destId="{656B244C-7F69-4D6F-900B-5E5A4955D39D}" srcOrd="8" destOrd="0" presId="urn:microsoft.com/office/officeart/2005/8/layout/process4"/>
    <dgm:cxn modelId="{1E2FD5AA-7C77-47DD-88F8-C020349BB138}" type="presParOf" srcId="{656B244C-7F69-4D6F-900B-5E5A4955D39D}" destId="{13E845C8-F511-4710-ADDA-B947CBE24B10}" srcOrd="0" destOrd="0" presId="urn:microsoft.com/office/officeart/2005/8/layout/process4"/>
    <dgm:cxn modelId="{7553836A-91E9-4BD1-9A89-D60D6F20E054}" type="presParOf" srcId="{DB61D2AD-913A-413C-9C8D-1FB414F92BAA}" destId="{6524E9F4-5B88-47D1-B07D-86384631BC00}" srcOrd="9" destOrd="0" presId="urn:microsoft.com/office/officeart/2005/8/layout/process4"/>
    <dgm:cxn modelId="{F59B053B-25D8-462E-9F1C-50BFBEA1FD1C}" type="presParOf" srcId="{DB61D2AD-913A-413C-9C8D-1FB414F92BAA}" destId="{41D4510D-677E-4764-8465-F4B8F1215E73}" srcOrd="10" destOrd="0" presId="urn:microsoft.com/office/officeart/2005/8/layout/process4"/>
    <dgm:cxn modelId="{FBB3CD3F-FA23-42E0-BC45-9CE90C97A23A}" type="presParOf" srcId="{41D4510D-677E-4764-8465-F4B8F1215E73}" destId="{60474AA7-2F03-45F1-A032-ED699A2A1CD7}" srcOrd="0" destOrd="0" presId="urn:microsoft.com/office/officeart/2005/8/layout/process4"/>
    <dgm:cxn modelId="{D8974BD6-911E-41A3-A208-6619A976276E}" type="presParOf" srcId="{DB61D2AD-913A-413C-9C8D-1FB414F92BAA}" destId="{14C549F8-4869-4642-9075-CEE0B7B0261D}" srcOrd="11" destOrd="0" presId="urn:microsoft.com/office/officeart/2005/8/layout/process4"/>
    <dgm:cxn modelId="{4088E137-BACF-4FE2-97E1-152B8AF7E73E}" type="presParOf" srcId="{DB61D2AD-913A-413C-9C8D-1FB414F92BAA}" destId="{8F8D75AE-C22E-446D-95B9-4FE5A3A025CA}" srcOrd="12" destOrd="0" presId="urn:microsoft.com/office/officeart/2005/8/layout/process4"/>
    <dgm:cxn modelId="{5B9B894C-C2F1-4696-BAEA-CE8F7D26DBAC}" type="presParOf" srcId="{8F8D75AE-C22E-446D-95B9-4FE5A3A025CA}" destId="{AEB9E5EE-87C8-424F-88A9-42C2F65C45E0}" srcOrd="0" destOrd="0" presId="urn:microsoft.com/office/officeart/2005/8/layout/process4"/>
    <dgm:cxn modelId="{462FF9D2-35AF-431C-BC14-F2D6634CA8AC}" type="presParOf" srcId="{DB61D2AD-913A-413C-9C8D-1FB414F92BAA}" destId="{2CC90B3C-02F6-4C54-AF15-762D639CBEB5}" srcOrd="13" destOrd="0" presId="urn:microsoft.com/office/officeart/2005/8/layout/process4"/>
    <dgm:cxn modelId="{DD0CC052-9B59-4066-B79C-2F2E3FC778BE}" type="presParOf" srcId="{DB61D2AD-913A-413C-9C8D-1FB414F92BAA}" destId="{5EB0EEC6-45AC-46BD-80F9-C344E72404ED}" srcOrd="14" destOrd="0" presId="urn:microsoft.com/office/officeart/2005/8/layout/process4"/>
    <dgm:cxn modelId="{C01BFDCF-0EE3-43E1-B8CC-8AA534C9E9FE}" type="presParOf" srcId="{5EB0EEC6-45AC-46BD-80F9-C344E72404ED}" destId="{AD6B943A-B392-485E-96E3-7C06D6EBBC2D}" srcOrd="0" destOrd="0" presId="urn:microsoft.com/office/officeart/2005/8/layout/process4"/>
    <dgm:cxn modelId="{135C9259-F006-4676-8E11-2C1663E93079}" type="presParOf" srcId="{DB61D2AD-913A-413C-9C8D-1FB414F92BAA}" destId="{4FA60759-3E9E-43BF-99D7-2164706682DC}" srcOrd="15" destOrd="0" presId="urn:microsoft.com/office/officeart/2005/8/layout/process4"/>
    <dgm:cxn modelId="{ABB3C2DF-BDA5-4199-BB2D-7A3133F80F7D}" type="presParOf" srcId="{DB61D2AD-913A-413C-9C8D-1FB414F92BAA}" destId="{76708D4C-BF79-4BA8-830D-232EEB295376}" srcOrd="16" destOrd="0" presId="urn:microsoft.com/office/officeart/2005/8/layout/process4"/>
    <dgm:cxn modelId="{5DFF3ED3-3588-4AB6-981C-0DB9C98D1CE2}" type="presParOf" srcId="{76708D4C-BF79-4BA8-830D-232EEB295376}" destId="{46AC3520-B903-43EF-9851-DEC4D080145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F62151-CFA5-4865-B0B5-A1996CFA81A4}" type="doc">
      <dgm:prSet loTypeId="urn:microsoft.com/office/officeart/2005/8/layout/process4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D67D993-CC67-4961-A14A-655872C17B34}">
      <dgm:prSet phldrT="[Text]"/>
      <dgm:spPr/>
      <dgm:t>
        <a:bodyPr/>
        <a:lstStyle/>
        <a:p>
          <a:r>
            <a:rPr lang="en-GB" dirty="0"/>
            <a:t>Formation of Hormone-Receptor complex</a:t>
          </a:r>
        </a:p>
      </dgm:t>
    </dgm:pt>
    <dgm:pt modelId="{B778F85E-6FDC-4B76-90EC-F5A0EC1A2E5D}" type="parTrans" cxnId="{CEF5C834-8D5D-490D-BBF8-05BC58C04CE3}">
      <dgm:prSet/>
      <dgm:spPr/>
      <dgm:t>
        <a:bodyPr/>
        <a:lstStyle/>
        <a:p>
          <a:endParaRPr lang="en-GB"/>
        </a:p>
      </dgm:t>
    </dgm:pt>
    <dgm:pt modelId="{244E743B-61D6-4F8D-9C3F-F9F71258DC20}" type="sibTrans" cxnId="{CEF5C834-8D5D-490D-BBF8-05BC58C04CE3}">
      <dgm:prSet/>
      <dgm:spPr/>
      <dgm:t>
        <a:bodyPr/>
        <a:lstStyle/>
        <a:p>
          <a:endParaRPr lang="en-GB"/>
        </a:p>
      </dgm:t>
    </dgm:pt>
    <dgm:pt modelId="{7E8E136F-1B2F-4C67-984D-80767280D4E4}">
      <dgm:prSet phldrT="[Text]"/>
      <dgm:spPr/>
      <dgm:t>
        <a:bodyPr/>
        <a:lstStyle/>
        <a:p>
          <a:r>
            <a:rPr lang="en-GB" dirty="0"/>
            <a:t>Hormone-Receptor Complex binds with DNA</a:t>
          </a:r>
        </a:p>
      </dgm:t>
    </dgm:pt>
    <dgm:pt modelId="{FC38ABEF-C9C5-4561-87D3-E163D442DC3E}" type="parTrans" cxnId="{ABAC42C6-2528-467A-A8CC-704850D3D1B3}">
      <dgm:prSet/>
      <dgm:spPr/>
      <dgm:t>
        <a:bodyPr/>
        <a:lstStyle/>
        <a:p>
          <a:endParaRPr lang="en-GB"/>
        </a:p>
      </dgm:t>
    </dgm:pt>
    <dgm:pt modelId="{9EFBA2D2-4699-47F4-8D19-384E0A86C388}" type="sibTrans" cxnId="{ABAC42C6-2528-467A-A8CC-704850D3D1B3}">
      <dgm:prSet/>
      <dgm:spPr/>
      <dgm:t>
        <a:bodyPr/>
        <a:lstStyle/>
        <a:p>
          <a:endParaRPr lang="en-GB"/>
        </a:p>
      </dgm:t>
    </dgm:pt>
    <dgm:pt modelId="{60983453-B837-4C88-9BEB-A167ACD8DF30}">
      <dgm:prSet phldrT="[Text]"/>
      <dgm:spPr/>
      <dgm:t>
        <a:bodyPr/>
        <a:lstStyle/>
        <a:p>
          <a:r>
            <a:rPr lang="en-GB" dirty="0"/>
            <a:t>Enhances the formation of mRNA</a:t>
          </a:r>
        </a:p>
      </dgm:t>
    </dgm:pt>
    <dgm:pt modelId="{E6D2884F-14AC-4182-9327-F19429F21AF5}" type="parTrans" cxnId="{2BCEA51F-8D19-4A18-95C1-A41192B4C618}">
      <dgm:prSet/>
      <dgm:spPr/>
      <dgm:t>
        <a:bodyPr/>
        <a:lstStyle/>
        <a:p>
          <a:endParaRPr lang="en-GB"/>
        </a:p>
      </dgm:t>
    </dgm:pt>
    <dgm:pt modelId="{5597B10A-545C-402A-9179-26C435FA5534}" type="sibTrans" cxnId="{2BCEA51F-8D19-4A18-95C1-A41192B4C618}">
      <dgm:prSet/>
      <dgm:spPr/>
      <dgm:t>
        <a:bodyPr/>
        <a:lstStyle/>
        <a:p>
          <a:endParaRPr lang="en-GB"/>
        </a:p>
      </dgm:t>
    </dgm:pt>
    <dgm:pt modelId="{1BDC895F-D09E-4794-81EA-10F84F41F5B3}">
      <dgm:prSet/>
      <dgm:spPr/>
      <dgm:t>
        <a:bodyPr/>
        <a:lstStyle/>
        <a:p>
          <a:r>
            <a:rPr lang="en-GB" dirty="0"/>
            <a:t>mRNA moves out of the nucleus and reaches to ribosome and activates them</a:t>
          </a:r>
        </a:p>
      </dgm:t>
    </dgm:pt>
    <dgm:pt modelId="{CF09A2BE-7068-4AD4-A3E6-90BF2D210EF9}" type="parTrans" cxnId="{8ACF8BC0-D554-4994-B423-CF94FF6FF5E8}">
      <dgm:prSet/>
      <dgm:spPr/>
      <dgm:t>
        <a:bodyPr/>
        <a:lstStyle/>
        <a:p>
          <a:endParaRPr lang="en-GB"/>
        </a:p>
      </dgm:t>
    </dgm:pt>
    <dgm:pt modelId="{C2B1A53A-9F5B-490E-9938-426559AD1C30}" type="sibTrans" cxnId="{8ACF8BC0-D554-4994-B423-CF94FF6FF5E8}">
      <dgm:prSet/>
      <dgm:spPr/>
      <dgm:t>
        <a:bodyPr/>
        <a:lstStyle/>
        <a:p>
          <a:endParaRPr lang="en-GB"/>
        </a:p>
      </dgm:t>
    </dgm:pt>
    <dgm:pt modelId="{B6167ADD-8DBB-4841-87FB-616C68C8084A}">
      <dgm:prSet/>
      <dgm:spPr/>
      <dgm:t>
        <a:bodyPr/>
        <a:lstStyle/>
        <a:p>
          <a:r>
            <a:rPr lang="en-GB" dirty="0"/>
            <a:t>Activated ribosomes produces large quantities of proteins </a:t>
          </a:r>
        </a:p>
      </dgm:t>
    </dgm:pt>
    <dgm:pt modelId="{5FEFC92D-1BFE-40EE-966B-016A07908DDC}" type="parTrans" cxnId="{66178CDC-790F-4376-8E7B-AEA4A2D7A0E4}">
      <dgm:prSet/>
      <dgm:spPr/>
      <dgm:t>
        <a:bodyPr/>
        <a:lstStyle/>
        <a:p>
          <a:endParaRPr lang="en-GB"/>
        </a:p>
      </dgm:t>
    </dgm:pt>
    <dgm:pt modelId="{FBEF3141-1A01-4607-A261-3975BAEFC12B}" type="sibTrans" cxnId="{66178CDC-790F-4376-8E7B-AEA4A2D7A0E4}">
      <dgm:prSet/>
      <dgm:spPr/>
      <dgm:t>
        <a:bodyPr/>
        <a:lstStyle/>
        <a:p>
          <a:endParaRPr lang="en-GB"/>
        </a:p>
      </dgm:t>
    </dgm:pt>
    <dgm:pt modelId="{7EAF5A94-6468-4692-864A-BE04511BEFFD}">
      <dgm:prSet/>
      <dgm:spPr/>
      <dgm:t>
        <a:bodyPr/>
        <a:lstStyle/>
        <a:p>
          <a:r>
            <a:rPr lang="en-GB" dirty="0"/>
            <a:t>These proteins produces physiological responses in target cells</a:t>
          </a:r>
        </a:p>
      </dgm:t>
    </dgm:pt>
    <dgm:pt modelId="{DF6E8705-BF22-4F3C-866B-DEF31D6A5A43}" type="parTrans" cxnId="{01750122-B672-4056-B513-791A0616B95D}">
      <dgm:prSet/>
      <dgm:spPr/>
      <dgm:t>
        <a:bodyPr/>
        <a:lstStyle/>
        <a:p>
          <a:endParaRPr lang="en-GB"/>
        </a:p>
      </dgm:t>
    </dgm:pt>
    <dgm:pt modelId="{355F4DDB-1B81-4198-9597-2FC022BB8932}" type="sibTrans" cxnId="{01750122-B672-4056-B513-791A0616B95D}">
      <dgm:prSet/>
      <dgm:spPr/>
      <dgm:t>
        <a:bodyPr/>
        <a:lstStyle/>
        <a:p>
          <a:endParaRPr lang="en-GB"/>
        </a:p>
      </dgm:t>
    </dgm:pt>
    <dgm:pt modelId="{402FA6E3-5E2B-419A-9434-AB930FE95A20}" type="pres">
      <dgm:prSet presAssocID="{E2F62151-CFA5-4865-B0B5-A1996CFA81A4}" presName="Name0" presStyleCnt="0">
        <dgm:presLayoutVars>
          <dgm:dir/>
          <dgm:animLvl val="lvl"/>
          <dgm:resizeHandles val="exact"/>
        </dgm:presLayoutVars>
      </dgm:prSet>
      <dgm:spPr/>
    </dgm:pt>
    <dgm:pt modelId="{C51FE6C3-F2EA-44D8-84FE-94D606F2CE57}" type="pres">
      <dgm:prSet presAssocID="{7EAF5A94-6468-4692-864A-BE04511BEFFD}" presName="boxAndChildren" presStyleCnt="0"/>
      <dgm:spPr/>
    </dgm:pt>
    <dgm:pt modelId="{52D8A10E-3186-44F2-B510-28985AF70098}" type="pres">
      <dgm:prSet presAssocID="{7EAF5A94-6468-4692-864A-BE04511BEFFD}" presName="parentTextBox" presStyleLbl="node1" presStyleIdx="0" presStyleCnt="6"/>
      <dgm:spPr/>
    </dgm:pt>
    <dgm:pt modelId="{E9BA9231-5901-4FD0-B7C3-A389178AEFF2}" type="pres">
      <dgm:prSet presAssocID="{FBEF3141-1A01-4607-A261-3975BAEFC12B}" presName="sp" presStyleCnt="0"/>
      <dgm:spPr/>
    </dgm:pt>
    <dgm:pt modelId="{A7FC2631-E219-4935-A477-703776EC017F}" type="pres">
      <dgm:prSet presAssocID="{B6167ADD-8DBB-4841-87FB-616C68C8084A}" presName="arrowAndChildren" presStyleCnt="0"/>
      <dgm:spPr/>
    </dgm:pt>
    <dgm:pt modelId="{28A9D171-0E5B-4069-989D-BAA3942C3F1B}" type="pres">
      <dgm:prSet presAssocID="{B6167ADD-8DBB-4841-87FB-616C68C8084A}" presName="parentTextArrow" presStyleLbl="node1" presStyleIdx="1" presStyleCnt="6"/>
      <dgm:spPr/>
    </dgm:pt>
    <dgm:pt modelId="{292BA42D-5F50-4439-98AD-0C9621AC0DCD}" type="pres">
      <dgm:prSet presAssocID="{C2B1A53A-9F5B-490E-9938-426559AD1C30}" presName="sp" presStyleCnt="0"/>
      <dgm:spPr/>
    </dgm:pt>
    <dgm:pt modelId="{F3B5DACB-70CD-45C2-AAD7-2DAECBAF6B1E}" type="pres">
      <dgm:prSet presAssocID="{1BDC895F-D09E-4794-81EA-10F84F41F5B3}" presName="arrowAndChildren" presStyleCnt="0"/>
      <dgm:spPr/>
    </dgm:pt>
    <dgm:pt modelId="{2F21AD8F-7C00-4BD7-BF80-489CFA23A6B4}" type="pres">
      <dgm:prSet presAssocID="{1BDC895F-D09E-4794-81EA-10F84F41F5B3}" presName="parentTextArrow" presStyleLbl="node1" presStyleIdx="2" presStyleCnt="6"/>
      <dgm:spPr/>
    </dgm:pt>
    <dgm:pt modelId="{BC88AE42-41B4-4D84-BE2E-852CE3F73C6C}" type="pres">
      <dgm:prSet presAssocID="{5597B10A-545C-402A-9179-26C435FA5534}" presName="sp" presStyleCnt="0"/>
      <dgm:spPr/>
    </dgm:pt>
    <dgm:pt modelId="{7D5E374E-91E1-4413-89DB-198748E6AF5A}" type="pres">
      <dgm:prSet presAssocID="{60983453-B837-4C88-9BEB-A167ACD8DF30}" presName="arrowAndChildren" presStyleCnt="0"/>
      <dgm:spPr/>
    </dgm:pt>
    <dgm:pt modelId="{CD5A77A5-BD67-4BB3-80FE-E6E469CB6FC3}" type="pres">
      <dgm:prSet presAssocID="{60983453-B837-4C88-9BEB-A167ACD8DF30}" presName="parentTextArrow" presStyleLbl="node1" presStyleIdx="3" presStyleCnt="6"/>
      <dgm:spPr/>
    </dgm:pt>
    <dgm:pt modelId="{8C685670-C2EC-4A6B-A3D6-E3873F680395}" type="pres">
      <dgm:prSet presAssocID="{9EFBA2D2-4699-47F4-8D19-384E0A86C388}" presName="sp" presStyleCnt="0"/>
      <dgm:spPr/>
    </dgm:pt>
    <dgm:pt modelId="{1362E94A-BEB9-4F6F-9E3C-BC4F2B409F1B}" type="pres">
      <dgm:prSet presAssocID="{7E8E136F-1B2F-4C67-984D-80767280D4E4}" presName="arrowAndChildren" presStyleCnt="0"/>
      <dgm:spPr/>
    </dgm:pt>
    <dgm:pt modelId="{1B423055-DDF4-4E5A-B206-DA513C45CE3A}" type="pres">
      <dgm:prSet presAssocID="{7E8E136F-1B2F-4C67-984D-80767280D4E4}" presName="parentTextArrow" presStyleLbl="node1" presStyleIdx="4" presStyleCnt="6"/>
      <dgm:spPr/>
    </dgm:pt>
    <dgm:pt modelId="{52A6E140-10A4-4DB1-AA17-7FC7995C34F1}" type="pres">
      <dgm:prSet presAssocID="{244E743B-61D6-4F8D-9C3F-F9F71258DC20}" presName="sp" presStyleCnt="0"/>
      <dgm:spPr/>
    </dgm:pt>
    <dgm:pt modelId="{6AE98F83-FCC7-46A2-8BDB-CCFB99732E09}" type="pres">
      <dgm:prSet presAssocID="{8D67D993-CC67-4961-A14A-655872C17B34}" presName="arrowAndChildren" presStyleCnt="0"/>
      <dgm:spPr/>
    </dgm:pt>
    <dgm:pt modelId="{9639D3EE-CF01-4471-A13D-0591A2C3CF21}" type="pres">
      <dgm:prSet presAssocID="{8D67D993-CC67-4961-A14A-655872C17B34}" presName="parentTextArrow" presStyleLbl="node1" presStyleIdx="5" presStyleCnt="6" custLinFactNeighborX="-8592" custLinFactNeighborY="-13670"/>
      <dgm:spPr/>
    </dgm:pt>
  </dgm:ptLst>
  <dgm:cxnLst>
    <dgm:cxn modelId="{2BCEA51F-8D19-4A18-95C1-A41192B4C618}" srcId="{E2F62151-CFA5-4865-B0B5-A1996CFA81A4}" destId="{60983453-B837-4C88-9BEB-A167ACD8DF30}" srcOrd="2" destOrd="0" parTransId="{E6D2884F-14AC-4182-9327-F19429F21AF5}" sibTransId="{5597B10A-545C-402A-9179-26C435FA5534}"/>
    <dgm:cxn modelId="{01750122-B672-4056-B513-791A0616B95D}" srcId="{E2F62151-CFA5-4865-B0B5-A1996CFA81A4}" destId="{7EAF5A94-6468-4692-864A-BE04511BEFFD}" srcOrd="5" destOrd="0" parTransId="{DF6E8705-BF22-4F3C-866B-DEF31D6A5A43}" sibTransId="{355F4DDB-1B81-4198-9597-2FC022BB8932}"/>
    <dgm:cxn modelId="{B0A43B22-C8BD-4C2B-9953-A17A2E948675}" type="presOf" srcId="{B6167ADD-8DBB-4841-87FB-616C68C8084A}" destId="{28A9D171-0E5B-4069-989D-BAA3942C3F1B}" srcOrd="0" destOrd="0" presId="urn:microsoft.com/office/officeart/2005/8/layout/process4"/>
    <dgm:cxn modelId="{CEF5C834-8D5D-490D-BBF8-05BC58C04CE3}" srcId="{E2F62151-CFA5-4865-B0B5-A1996CFA81A4}" destId="{8D67D993-CC67-4961-A14A-655872C17B34}" srcOrd="0" destOrd="0" parTransId="{B778F85E-6FDC-4B76-90EC-F5A0EC1A2E5D}" sibTransId="{244E743B-61D6-4F8D-9C3F-F9F71258DC20}"/>
    <dgm:cxn modelId="{4956759E-4A37-4D88-B363-033C38308A60}" type="presOf" srcId="{8D67D993-CC67-4961-A14A-655872C17B34}" destId="{9639D3EE-CF01-4471-A13D-0591A2C3CF21}" srcOrd="0" destOrd="0" presId="urn:microsoft.com/office/officeart/2005/8/layout/process4"/>
    <dgm:cxn modelId="{CB82D4B0-DEAE-4808-8088-BC68BE0209C0}" type="presOf" srcId="{1BDC895F-D09E-4794-81EA-10F84F41F5B3}" destId="{2F21AD8F-7C00-4BD7-BF80-489CFA23A6B4}" srcOrd="0" destOrd="0" presId="urn:microsoft.com/office/officeart/2005/8/layout/process4"/>
    <dgm:cxn modelId="{8ACF8BC0-D554-4994-B423-CF94FF6FF5E8}" srcId="{E2F62151-CFA5-4865-B0B5-A1996CFA81A4}" destId="{1BDC895F-D09E-4794-81EA-10F84F41F5B3}" srcOrd="3" destOrd="0" parTransId="{CF09A2BE-7068-4AD4-A3E6-90BF2D210EF9}" sibTransId="{C2B1A53A-9F5B-490E-9938-426559AD1C30}"/>
    <dgm:cxn modelId="{166944C4-4731-48B8-97EE-A1F90F422096}" type="presOf" srcId="{7EAF5A94-6468-4692-864A-BE04511BEFFD}" destId="{52D8A10E-3186-44F2-B510-28985AF70098}" srcOrd="0" destOrd="0" presId="urn:microsoft.com/office/officeart/2005/8/layout/process4"/>
    <dgm:cxn modelId="{ABAC42C6-2528-467A-A8CC-704850D3D1B3}" srcId="{E2F62151-CFA5-4865-B0B5-A1996CFA81A4}" destId="{7E8E136F-1B2F-4C67-984D-80767280D4E4}" srcOrd="1" destOrd="0" parTransId="{FC38ABEF-C9C5-4561-87D3-E163D442DC3E}" sibTransId="{9EFBA2D2-4699-47F4-8D19-384E0A86C388}"/>
    <dgm:cxn modelId="{FE3CF2DA-C980-46BA-881A-40AA9EBE7E6A}" type="presOf" srcId="{60983453-B837-4C88-9BEB-A167ACD8DF30}" destId="{CD5A77A5-BD67-4BB3-80FE-E6E469CB6FC3}" srcOrd="0" destOrd="0" presId="urn:microsoft.com/office/officeart/2005/8/layout/process4"/>
    <dgm:cxn modelId="{66178CDC-790F-4376-8E7B-AEA4A2D7A0E4}" srcId="{E2F62151-CFA5-4865-B0B5-A1996CFA81A4}" destId="{B6167ADD-8DBB-4841-87FB-616C68C8084A}" srcOrd="4" destOrd="0" parTransId="{5FEFC92D-1BFE-40EE-966B-016A07908DDC}" sibTransId="{FBEF3141-1A01-4607-A261-3975BAEFC12B}"/>
    <dgm:cxn modelId="{DA5F8FE4-AA8E-4863-8FBF-4313F475ACCD}" type="presOf" srcId="{E2F62151-CFA5-4865-B0B5-A1996CFA81A4}" destId="{402FA6E3-5E2B-419A-9434-AB930FE95A20}" srcOrd="0" destOrd="0" presId="urn:microsoft.com/office/officeart/2005/8/layout/process4"/>
    <dgm:cxn modelId="{76DE02F7-20A0-4518-8902-0E878C3BDE19}" type="presOf" srcId="{7E8E136F-1B2F-4C67-984D-80767280D4E4}" destId="{1B423055-DDF4-4E5A-B206-DA513C45CE3A}" srcOrd="0" destOrd="0" presId="urn:microsoft.com/office/officeart/2005/8/layout/process4"/>
    <dgm:cxn modelId="{ED21A36B-AEB9-43C6-A783-2BB894EC7095}" type="presParOf" srcId="{402FA6E3-5E2B-419A-9434-AB930FE95A20}" destId="{C51FE6C3-F2EA-44D8-84FE-94D606F2CE57}" srcOrd="0" destOrd="0" presId="urn:microsoft.com/office/officeart/2005/8/layout/process4"/>
    <dgm:cxn modelId="{BA62210C-A28A-422A-8D27-2C7BB140D977}" type="presParOf" srcId="{C51FE6C3-F2EA-44D8-84FE-94D606F2CE57}" destId="{52D8A10E-3186-44F2-B510-28985AF70098}" srcOrd="0" destOrd="0" presId="urn:microsoft.com/office/officeart/2005/8/layout/process4"/>
    <dgm:cxn modelId="{0550E8D1-F41D-4E25-ADA4-574114AC3D41}" type="presParOf" srcId="{402FA6E3-5E2B-419A-9434-AB930FE95A20}" destId="{E9BA9231-5901-4FD0-B7C3-A389178AEFF2}" srcOrd="1" destOrd="0" presId="urn:microsoft.com/office/officeart/2005/8/layout/process4"/>
    <dgm:cxn modelId="{D34C6E51-BF7F-48E0-A2AE-3ED300514C2B}" type="presParOf" srcId="{402FA6E3-5E2B-419A-9434-AB930FE95A20}" destId="{A7FC2631-E219-4935-A477-703776EC017F}" srcOrd="2" destOrd="0" presId="urn:microsoft.com/office/officeart/2005/8/layout/process4"/>
    <dgm:cxn modelId="{9D5F03ED-A895-474F-813E-0539F9D6DD6A}" type="presParOf" srcId="{A7FC2631-E219-4935-A477-703776EC017F}" destId="{28A9D171-0E5B-4069-989D-BAA3942C3F1B}" srcOrd="0" destOrd="0" presId="urn:microsoft.com/office/officeart/2005/8/layout/process4"/>
    <dgm:cxn modelId="{615E01FB-54FC-4DF2-A1BC-827EA5BFA6D6}" type="presParOf" srcId="{402FA6E3-5E2B-419A-9434-AB930FE95A20}" destId="{292BA42D-5F50-4439-98AD-0C9621AC0DCD}" srcOrd="3" destOrd="0" presId="urn:microsoft.com/office/officeart/2005/8/layout/process4"/>
    <dgm:cxn modelId="{B63CE56C-FD09-450A-B404-3BD950DFA7C4}" type="presParOf" srcId="{402FA6E3-5E2B-419A-9434-AB930FE95A20}" destId="{F3B5DACB-70CD-45C2-AAD7-2DAECBAF6B1E}" srcOrd="4" destOrd="0" presId="urn:microsoft.com/office/officeart/2005/8/layout/process4"/>
    <dgm:cxn modelId="{1A3D3364-FE11-4EC8-9848-6E6838427A44}" type="presParOf" srcId="{F3B5DACB-70CD-45C2-AAD7-2DAECBAF6B1E}" destId="{2F21AD8F-7C00-4BD7-BF80-489CFA23A6B4}" srcOrd="0" destOrd="0" presId="urn:microsoft.com/office/officeart/2005/8/layout/process4"/>
    <dgm:cxn modelId="{753814AF-92CE-42B1-B913-FEB0C5B9F3C9}" type="presParOf" srcId="{402FA6E3-5E2B-419A-9434-AB930FE95A20}" destId="{BC88AE42-41B4-4D84-BE2E-852CE3F73C6C}" srcOrd="5" destOrd="0" presId="urn:microsoft.com/office/officeart/2005/8/layout/process4"/>
    <dgm:cxn modelId="{7BB5DF7F-711F-4255-AC24-04C081644F46}" type="presParOf" srcId="{402FA6E3-5E2B-419A-9434-AB930FE95A20}" destId="{7D5E374E-91E1-4413-89DB-198748E6AF5A}" srcOrd="6" destOrd="0" presId="urn:microsoft.com/office/officeart/2005/8/layout/process4"/>
    <dgm:cxn modelId="{73EA6B48-573C-4194-91E4-32E152EC803B}" type="presParOf" srcId="{7D5E374E-91E1-4413-89DB-198748E6AF5A}" destId="{CD5A77A5-BD67-4BB3-80FE-E6E469CB6FC3}" srcOrd="0" destOrd="0" presId="urn:microsoft.com/office/officeart/2005/8/layout/process4"/>
    <dgm:cxn modelId="{07AE9388-F089-4E5E-9D86-923D5AFB4F08}" type="presParOf" srcId="{402FA6E3-5E2B-419A-9434-AB930FE95A20}" destId="{8C685670-C2EC-4A6B-A3D6-E3873F680395}" srcOrd="7" destOrd="0" presId="urn:microsoft.com/office/officeart/2005/8/layout/process4"/>
    <dgm:cxn modelId="{9646D7FF-FFAE-4E60-9B85-F3FD9D025189}" type="presParOf" srcId="{402FA6E3-5E2B-419A-9434-AB930FE95A20}" destId="{1362E94A-BEB9-4F6F-9E3C-BC4F2B409F1B}" srcOrd="8" destOrd="0" presId="urn:microsoft.com/office/officeart/2005/8/layout/process4"/>
    <dgm:cxn modelId="{6EA0332C-798B-44B3-B476-9A1647ECBAD5}" type="presParOf" srcId="{1362E94A-BEB9-4F6F-9E3C-BC4F2B409F1B}" destId="{1B423055-DDF4-4E5A-B206-DA513C45CE3A}" srcOrd="0" destOrd="0" presId="urn:microsoft.com/office/officeart/2005/8/layout/process4"/>
    <dgm:cxn modelId="{292CCA64-3768-420C-81F8-62F08B04904F}" type="presParOf" srcId="{402FA6E3-5E2B-419A-9434-AB930FE95A20}" destId="{52A6E140-10A4-4DB1-AA17-7FC7995C34F1}" srcOrd="9" destOrd="0" presId="urn:microsoft.com/office/officeart/2005/8/layout/process4"/>
    <dgm:cxn modelId="{208A917A-7973-4158-A7B5-5B9C731E071A}" type="presParOf" srcId="{402FA6E3-5E2B-419A-9434-AB930FE95A20}" destId="{6AE98F83-FCC7-46A2-8BDB-CCFB99732E09}" srcOrd="10" destOrd="0" presId="urn:microsoft.com/office/officeart/2005/8/layout/process4"/>
    <dgm:cxn modelId="{5D0F00F0-BD89-42BD-A9D3-F61FBE1564C4}" type="presParOf" srcId="{6AE98F83-FCC7-46A2-8BDB-CCFB99732E09}" destId="{9639D3EE-CF01-4471-A13D-0591A2C3CF2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EC3E5-3FBE-4F98-BE94-6B17ED12B0A7}">
      <dsp:nvSpPr>
        <dsp:cNvPr id="0" name=""/>
        <dsp:cNvSpPr/>
      </dsp:nvSpPr>
      <dsp:spPr>
        <a:xfrm>
          <a:off x="0" y="4048571"/>
          <a:ext cx="6534431" cy="3321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Response</a:t>
          </a:r>
        </a:p>
      </dsp:txBody>
      <dsp:txXfrm>
        <a:off x="0" y="4048571"/>
        <a:ext cx="6534431" cy="332181"/>
      </dsp:txXfrm>
    </dsp:sp>
    <dsp:sp modelId="{040E1543-47D5-4C1F-A03D-9FB80E93578E}">
      <dsp:nvSpPr>
        <dsp:cNvPr id="0" name=""/>
        <dsp:cNvSpPr/>
      </dsp:nvSpPr>
      <dsp:spPr>
        <a:xfrm rot="10800000">
          <a:off x="0" y="3542658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cAMP activates Protein Kinase A</a:t>
          </a:r>
        </a:p>
      </dsp:txBody>
      <dsp:txXfrm rot="10800000">
        <a:off x="0" y="3542658"/>
        <a:ext cx="6534431" cy="331964"/>
      </dsp:txXfrm>
    </dsp:sp>
    <dsp:sp modelId="{C41E9801-79E2-4A5C-93EB-17C4E0282AF2}">
      <dsp:nvSpPr>
        <dsp:cNvPr id="0" name=""/>
        <dsp:cNvSpPr/>
      </dsp:nvSpPr>
      <dsp:spPr>
        <a:xfrm rot="10800000">
          <a:off x="0" y="3036745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Activated Adenyl cyclase converts ATP into cAMP</a:t>
          </a:r>
        </a:p>
      </dsp:txBody>
      <dsp:txXfrm rot="10800000">
        <a:off x="0" y="3036745"/>
        <a:ext cx="6534431" cy="331964"/>
      </dsp:txXfrm>
    </dsp:sp>
    <dsp:sp modelId="{3EF38C16-B373-4AF6-B718-9FE649536949}">
      <dsp:nvSpPr>
        <dsp:cNvPr id="0" name=""/>
        <dsp:cNvSpPr/>
      </dsp:nvSpPr>
      <dsp:spPr>
        <a:xfrm rot="10800000">
          <a:off x="0" y="2530832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Both </a:t>
          </a:r>
          <a:r>
            <a:rPr lang="el-GR" sz="1600" kern="1200" dirty="0"/>
            <a:t>α</a:t>
          </a:r>
          <a:r>
            <a:rPr lang="en-GB" sz="1600" kern="1200" dirty="0"/>
            <a:t>-GTP unit activates the enzyme Adenyl Cyclase</a:t>
          </a:r>
        </a:p>
      </dsp:txBody>
      <dsp:txXfrm rot="10800000">
        <a:off x="0" y="2530832"/>
        <a:ext cx="6534431" cy="331964"/>
      </dsp:txXfrm>
    </dsp:sp>
    <dsp:sp modelId="{13E845C8-F511-4710-ADDA-B947CBE24B10}">
      <dsp:nvSpPr>
        <dsp:cNvPr id="0" name=""/>
        <dsp:cNvSpPr/>
      </dsp:nvSpPr>
      <dsp:spPr>
        <a:xfrm rot="10800000">
          <a:off x="0" y="2024919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This </a:t>
          </a:r>
          <a:r>
            <a:rPr lang="en-GB" sz="1600" kern="1200" dirty="0"/>
            <a:t>exchange triggers disassociation of </a:t>
          </a:r>
          <a:r>
            <a:rPr lang="el-GR" sz="1600" kern="1200" dirty="0"/>
            <a:t>α</a:t>
          </a:r>
          <a:r>
            <a:rPr lang="en-GB" sz="1600" kern="1200" dirty="0"/>
            <a:t>-GTP and </a:t>
          </a:r>
          <a:r>
            <a:rPr lang="el-GR" sz="1600" kern="1200" dirty="0"/>
            <a:t>β</a:t>
          </a:r>
          <a:r>
            <a:rPr lang="en-GB" sz="1600" kern="1200" dirty="0"/>
            <a:t>-</a:t>
          </a:r>
          <a:r>
            <a:rPr lang="el-GR" sz="1600" kern="1200" dirty="0"/>
            <a:t>Ὑ</a:t>
          </a:r>
          <a:r>
            <a:rPr lang="en-GB" sz="1600" kern="1200" dirty="0"/>
            <a:t> dimer from receptor</a:t>
          </a:r>
          <a:endParaRPr lang="en-GB" sz="1400" kern="1200" dirty="0"/>
        </a:p>
      </dsp:txBody>
      <dsp:txXfrm rot="10800000">
        <a:off x="0" y="2024919"/>
        <a:ext cx="6534431" cy="331964"/>
      </dsp:txXfrm>
    </dsp:sp>
    <dsp:sp modelId="{60474AA7-2F03-45F1-A032-ED699A2A1CD7}">
      <dsp:nvSpPr>
        <dsp:cNvPr id="0" name=""/>
        <dsp:cNvSpPr/>
      </dsp:nvSpPr>
      <dsp:spPr>
        <a:xfrm rot="10800000">
          <a:off x="0" y="1519005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α</a:t>
          </a:r>
          <a:r>
            <a:rPr lang="en-GB" sz="1600" kern="1200" dirty="0"/>
            <a:t>-subunit binds with a new molecule of GTP</a:t>
          </a:r>
        </a:p>
      </dsp:txBody>
      <dsp:txXfrm rot="10800000">
        <a:off x="0" y="1519005"/>
        <a:ext cx="6534431" cy="331964"/>
      </dsp:txXfrm>
    </dsp:sp>
    <dsp:sp modelId="{AEB9E5EE-87C8-424F-88A9-42C2F65C45E0}">
      <dsp:nvSpPr>
        <dsp:cNvPr id="0" name=""/>
        <dsp:cNvSpPr/>
      </dsp:nvSpPr>
      <dsp:spPr>
        <a:xfrm rot="10800000">
          <a:off x="0" y="1013092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G-protein releases GDP from </a:t>
          </a:r>
          <a:r>
            <a:rPr lang="el-GR" sz="1600" kern="1200" dirty="0"/>
            <a:t>α</a:t>
          </a:r>
          <a:r>
            <a:rPr lang="en-GB" sz="1600" kern="1200" dirty="0"/>
            <a:t>-GDP unit</a:t>
          </a:r>
        </a:p>
      </dsp:txBody>
      <dsp:txXfrm rot="10800000">
        <a:off x="0" y="1013092"/>
        <a:ext cx="6534431" cy="331964"/>
      </dsp:txXfrm>
    </dsp:sp>
    <dsp:sp modelId="{AD6B943A-B392-485E-96E3-7C06D6EBBC2D}">
      <dsp:nvSpPr>
        <dsp:cNvPr id="0" name=""/>
        <dsp:cNvSpPr/>
      </dsp:nvSpPr>
      <dsp:spPr>
        <a:xfrm rot="10800000">
          <a:off x="0" y="507179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Activation of G-protein</a:t>
          </a:r>
        </a:p>
      </dsp:txBody>
      <dsp:txXfrm rot="10800000">
        <a:off x="0" y="507179"/>
        <a:ext cx="6534431" cy="331964"/>
      </dsp:txXfrm>
    </dsp:sp>
    <dsp:sp modelId="{46AC3520-B903-43EF-9851-DEC4D080145A}">
      <dsp:nvSpPr>
        <dsp:cNvPr id="0" name=""/>
        <dsp:cNvSpPr/>
      </dsp:nvSpPr>
      <dsp:spPr>
        <a:xfrm rot="10800000">
          <a:off x="0" y="1266"/>
          <a:ext cx="6534431" cy="51089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Formation of Hormone-Receptor Complex</a:t>
          </a:r>
        </a:p>
      </dsp:txBody>
      <dsp:txXfrm rot="10800000">
        <a:off x="0" y="1266"/>
        <a:ext cx="6534431" cy="331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8A10E-3186-44F2-B510-28985AF70098}">
      <dsp:nvSpPr>
        <dsp:cNvPr id="0" name=""/>
        <dsp:cNvSpPr/>
      </dsp:nvSpPr>
      <dsp:spPr>
        <a:xfrm>
          <a:off x="0" y="3789870"/>
          <a:ext cx="7024648" cy="4974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These proteins produces physiological responses in target cells</a:t>
          </a:r>
        </a:p>
      </dsp:txBody>
      <dsp:txXfrm>
        <a:off x="0" y="3789870"/>
        <a:ext cx="7024648" cy="497418"/>
      </dsp:txXfrm>
    </dsp:sp>
    <dsp:sp modelId="{28A9D171-0E5B-4069-989D-BAA3942C3F1B}">
      <dsp:nvSpPr>
        <dsp:cNvPr id="0" name=""/>
        <dsp:cNvSpPr/>
      </dsp:nvSpPr>
      <dsp:spPr>
        <a:xfrm rot="10800000">
          <a:off x="0" y="3032302"/>
          <a:ext cx="7024648" cy="76502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Activated ribosomes produces large quantities of proteins </a:t>
          </a:r>
        </a:p>
      </dsp:txBody>
      <dsp:txXfrm rot="10800000">
        <a:off x="0" y="3032302"/>
        <a:ext cx="7024648" cy="497093"/>
      </dsp:txXfrm>
    </dsp:sp>
    <dsp:sp modelId="{2F21AD8F-7C00-4BD7-BF80-489CFA23A6B4}">
      <dsp:nvSpPr>
        <dsp:cNvPr id="0" name=""/>
        <dsp:cNvSpPr/>
      </dsp:nvSpPr>
      <dsp:spPr>
        <a:xfrm rot="10800000">
          <a:off x="0" y="2274733"/>
          <a:ext cx="7024648" cy="76502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mRNA moves out of the nucleus and reaches to ribosome and activates them</a:t>
          </a:r>
        </a:p>
      </dsp:txBody>
      <dsp:txXfrm rot="10800000">
        <a:off x="0" y="2274733"/>
        <a:ext cx="7024648" cy="497093"/>
      </dsp:txXfrm>
    </dsp:sp>
    <dsp:sp modelId="{CD5A77A5-BD67-4BB3-80FE-E6E469CB6FC3}">
      <dsp:nvSpPr>
        <dsp:cNvPr id="0" name=""/>
        <dsp:cNvSpPr/>
      </dsp:nvSpPr>
      <dsp:spPr>
        <a:xfrm rot="10800000">
          <a:off x="0" y="1517165"/>
          <a:ext cx="7024648" cy="76502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Enhances the formation of mRNA</a:t>
          </a:r>
        </a:p>
      </dsp:txBody>
      <dsp:txXfrm rot="10800000">
        <a:off x="0" y="1517165"/>
        <a:ext cx="7024648" cy="497093"/>
      </dsp:txXfrm>
    </dsp:sp>
    <dsp:sp modelId="{1B423055-DDF4-4E5A-B206-DA513C45CE3A}">
      <dsp:nvSpPr>
        <dsp:cNvPr id="0" name=""/>
        <dsp:cNvSpPr/>
      </dsp:nvSpPr>
      <dsp:spPr>
        <a:xfrm rot="10800000">
          <a:off x="0" y="759597"/>
          <a:ext cx="7024648" cy="76502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Hormone-Receptor Complex binds with DNA</a:t>
          </a:r>
        </a:p>
      </dsp:txBody>
      <dsp:txXfrm rot="10800000">
        <a:off x="0" y="759597"/>
        <a:ext cx="7024648" cy="497093"/>
      </dsp:txXfrm>
    </dsp:sp>
    <dsp:sp modelId="{9639D3EE-CF01-4471-A13D-0591A2C3CF21}">
      <dsp:nvSpPr>
        <dsp:cNvPr id="0" name=""/>
        <dsp:cNvSpPr/>
      </dsp:nvSpPr>
      <dsp:spPr>
        <a:xfrm rot="10800000">
          <a:off x="0" y="0"/>
          <a:ext cx="7024648" cy="76502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Formation of Hormone-Receptor complex</a:t>
          </a:r>
        </a:p>
      </dsp:txBody>
      <dsp:txXfrm rot="10800000">
        <a:off x="0" y="0"/>
        <a:ext cx="7024648" cy="497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10.pn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7" Type="http://schemas.openxmlformats.org/officeDocument/2006/relationships/image" Target="../media/image12.png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6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latin typeface="Bahnschrift SemiBold SemiConden" panose="020B0502040204020203" pitchFamily="34" charset="0"/>
              </a:rPr>
              <a:t>The Endocrine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405248"/>
          </a:xfrm>
        </p:spPr>
        <p:txBody>
          <a:bodyPr>
            <a:normAutofit/>
          </a:bodyPr>
          <a:lstStyle/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154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Topic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Introduction to Endocrine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Cell Signaling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Chemical Messengers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Endocrine Glands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Hormones and their Chemical Structure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Mechanism of Hormones Action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0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Introduction to Endocrine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endocrine system consists of </a:t>
            </a:r>
            <a:r>
              <a:rPr lang="en-GB" b="1" dirty="0"/>
              <a:t>endocrine glands and their secretions, known as hormones.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endocrine glands are commonly referred to as </a:t>
            </a:r>
            <a:r>
              <a:rPr lang="en-GB" b="1" dirty="0"/>
              <a:t>ductless glands </a:t>
            </a:r>
            <a:r>
              <a:rPr lang="en-GB" dirty="0"/>
              <a:t>because </a:t>
            </a:r>
            <a:r>
              <a:rPr lang="en-GB" b="1" dirty="0"/>
              <a:t>their hormones diffuse directly into the bloodstream.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Hormones </a:t>
            </a:r>
            <a:r>
              <a:rPr lang="en-GB" dirty="0"/>
              <a:t>are </a:t>
            </a:r>
            <a:r>
              <a:rPr lang="en-GB" b="1" dirty="0"/>
              <a:t>carried in the bloodstream to target tissues and organs</a:t>
            </a:r>
            <a:r>
              <a:rPr lang="en-GB" dirty="0"/>
              <a:t>, where they influence </a:t>
            </a:r>
            <a:r>
              <a:rPr lang="en-GB" b="1" dirty="0"/>
              <a:t>cellular growth and metabolism.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All the physiological functions of the body are regulated by </a:t>
            </a:r>
            <a:r>
              <a:rPr lang="en-GB" b="1" dirty="0"/>
              <a:t>Nervous system and Endocrine system.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/>
              <a:t>The </a:t>
            </a:r>
            <a:r>
              <a:rPr lang="en-GB" b="1" dirty="0"/>
              <a:t>homeostasis of the body </a:t>
            </a:r>
            <a:r>
              <a:rPr lang="en-GB" dirty="0"/>
              <a:t>is </a:t>
            </a:r>
            <a:r>
              <a:rPr lang="en-GB" b="1" dirty="0"/>
              <a:t>maintained by the coordinated functions of both these systems.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n-GB" b="1" dirty="0"/>
              <a:t>nervous system </a:t>
            </a:r>
            <a:r>
              <a:rPr lang="en-GB" dirty="0"/>
              <a:t>is concerned with </a:t>
            </a:r>
            <a:r>
              <a:rPr lang="en-GB" b="1" dirty="0"/>
              <a:t>rapid changes,</a:t>
            </a:r>
            <a:r>
              <a:rPr lang="en-GB" dirty="0"/>
              <a:t> while </a:t>
            </a:r>
            <a:r>
              <a:rPr lang="en-GB" b="1" dirty="0"/>
              <a:t>endocrine system </a:t>
            </a:r>
            <a:r>
              <a:rPr lang="en-GB" dirty="0"/>
              <a:t>is mainly </a:t>
            </a:r>
            <a:r>
              <a:rPr lang="en-GB" b="1" dirty="0"/>
              <a:t>involved in slower and more precise adjustments.</a:t>
            </a:r>
          </a:p>
        </p:txBody>
      </p:sp>
    </p:spTree>
    <p:extLst>
      <p:ext uri="{BB962C8B-B14F-4D97-AF65-F5344CB8AC3E}">
        <p14:creationId xmlns:p14="http://schemas.microsoft.com/office/powerpoint/2010/main" val="402458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Cell Signaling or Cell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Cell signaling</a:t>
            </a:r>
            <a:r>
              <a:rPr lang="en-GB" dirty="0"/>
              <a:t> or </a:t>
            </a:r>
            <a:r>
              <a:rPr lang="en-GB" b="1" dirty="0"/>
              <a:t>cell communication</a:t>
            </a:r>
            <a:r>
              <a:rPr lang="en-GB" dirty="0"/>
              <a:t> is the </a:t>
            </a:r>
            <a:r>
              <a:rPr lang="en-GB" b="1" dirty="0"/>
              <a:t>ability of a cell to receive, process, and transmit signals with its environment and with itself.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Cell-to-cell signaling </a:t>
            </a:r>
            <a:r>
              <a:rPr lang="en-GB" dirty="0"/>
              <a:t>refers to </a:t>
            </a:r>
            <a:r>
              <a:rPr lang="en-GB" b="1" dirty="0"/>
              <a:t>the transfer of information from one cell to another.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Signals that originate from outside a cell (or extracellular signals) can be </a:t>
            </a:r>
            <a:r>
              <a:rPr lang="en-GB" b="1" dirty="0"/>
              <a:t>physical agents </a:t>
            </a:r>
            <a:r>
              <a:rPr lang="en-GB" dirty="0"/>
              <a:t>like </a:t>
            </a:r>
            <a:r>
              <a:rPr lang="en-GB" b="1" dirty="0"/>
              <a:t>mechanical pressure, voltage, temperature, light, or chemical signals (e.g., small molecules, peptides, or gas).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Cell signaling can occur </a:t>
            </a:r>
            <a:r>
              <a:rPr lang="en-GB" b="1" dirty="0"/>
              <a:t>over short or long distances.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n-GB" b="1" dirty="0"/>
              <a:t>cells of the body communicate with each other through some chemical substances </a:t>
            </a:r>
            <a:r>
              <a:rPr lang="en-GB" dirty="0"/>
              <a:t>called </a:t>
            </a:r>
            <a:r>
              <a:rPr lang="en-GB" b="1" dirty="0"/>
              <a:t>chemical messengers.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068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Bahnschrift SemiBold SemiConden" panose="020B0502040204020203" pitchFamily="34" charset="0"/>
              </a:rPr>
              <a:t>Receptors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Receptors </a:t>
            </a:r>
            <a:r>
              <a:rPr lang="en-GB" dirty="0"/>
              <a:t>detect </a:t>
            </a:r>
            <a:r>
              <a:rPr lang="en-GB" b="1" dirty="0"/>
              <a:t>chemical signals or physical stimuli.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Receptors </a:t>
            </a:r>
            <a:r>
              <a:rPr lang="en-GB" dirty="0"/>
              <a:t>are generally </a:t>
            </a:r>
            <a:r>
              <a:rPr lang="en-GB" b="1" dirty="0"/>
              <a:t>proteins located on the cell surface or within the interior of the cell such as the cytoplasm, organelles, and nucleus.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Cell surface receptors usually bind with </a:t>
            </a:r>
            <a:r>
              <a:rPr lang="en-GB" b="1" dirty="0"/>
              <a:t>extracellular signals (or ligands), </a:t>
            </a:r>
            <a:r>
              <a:rPr lang="en-GB" dirty="0"/>
              <a:t>which causes </a:t>
            </a:r>
            <a:r>
              <a:rPr lang="en-GB" b="1" dirty="0"/>
              <a:t>a conformational change in the receptor </a:t>
            </a:r>
            <a:r>
              <a:rPr lang="en-GB" dirty="0"/>
              <a:t>that leads it to </a:t>
            </a:r>
            <a:r>
              <a:rPr lang="en-GB" b="1" dirty="0"/>
              <a:t>initiate enzymatic activity, or to open or close ion channel activity.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Some receptors </a:t>
            </a:r>
            <a:r>
              <a:rPr lang="en-GB" dirty="0"/>
              <a:t>do not contain enzymatic or channel-like domains but are instead </a:t>
            </a:r>
            <a:r>
              <a:rPr lang="en-GB" b="1" dirty="0"/>
              <a:t>linked to enzymes or transporters.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Nuclear receptors</a:t>
            </a:r>
            <a:r>
              <a:rPr lang="en-GB" dirty="0"/>
              <a:t> have a different mechanism such as </a:t>
            </a:r>
            <a:r>
              <a:rPr lang="en-GB" b="1" dirty="0"/>
              <a:t>changing their DNA binding properties and cellular localization to the nucleus.</a:t>
            </a:r>
          </a:p>
        </p:txBody>
      </p:sp>
    </p:spTree>
    <p:extLst>
      <p:ext uri="{BB962C8B-B14F-4D97-AF65-F5344CB8AC3E}">
        <p14:creationId xmlns:p14="http://schemas.microsoft.com/office/powerpoint/2010/main" val="296837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0" y="1735410"/>
            <a:ext cx="11855546" cy="359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2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29" y="145278"/>
            <a:ext cx="10953808" cy="616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37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Chemical Messengers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Chemical messengers</a:t>
            </a:r>
            <a:r>
              <a:rPr lang="en-GB" dirty="0"/>
              <a:t> are the </a:t>
            </a:r>
            <a:r>
              <a:rPr lang="en-GB" b="1" dirty="0"/>
              <a:t>substances involved in cell signaling.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n-GB" b="1" dirty="0"/>
              <a:t>activities of the cells, tissues, and organs of the body </a:t>
            </a:r>
            <a:r>
              <a:rPr lang="en-GB" dirty="0"/>
              <a:t>are </a:t>
            </a:r>
            <a:r>
              <a:rPr lang="en-GB" b="1" dirty="0"/>
              <a:t>coordinated by the interplay of several types of chemical messengers.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All chemical messengers </a:t>
            </a:r>
            <a:r>
              <a:rPr lang="en-GB" b="1" dirty="0"/>
              <a:t>carry the message (signal) from the signaling cells (controlling cells) to the target cells.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These </a:t>
            </a:r>
            <a:r>
              <a:rPr lang="en-GB" b="1" dirty="0"/>
              <a:t>messengers are mainly secreted </a:t>
            </a:r>
            <a:r>
              <a:rPr lang="en-GB" dirty="0"/>
              <a:t>from </a:t>
            </a:r>
            <a:r>
              <a:rPr lang="en-GB" b="1" dirty="0"/>
              <a:t>endocrine glands.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Some chemicals are secreted by nerve endings </a:t>
            </a:r>
            <a:r>
              <a:rPr lang="en-GB" dirty="0"/>
              <a:t>and </a:t>
            </a:r>
            <a:r>
              <a:rPr lang="en-GB" b="1" dirty="0"/>
              <a:t>the cells of several other tissues also.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n-GB" b="1" dirty="0"/>
              <a:t>messenger substances </a:t>
            </a:r>
            <a:r>
              <a:rPr lang="en-GB" dirty="0"/>
              <a:t>may be the </a:t>
            </a:r>
            <a:r>
              <a:rPr lang="en-GB" b="1" dirty="0"/>
              <a:t>hormones or hormone-like substances.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947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Types of Chemical Messengers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b="1" dirty="0"/>
              <a:t>Endocrine Messengers</a:t>
            </a:r>
            <a:endParaRPr lang="en-GB" dirty="0"/>
          </a:p>
          <a:p>
            <a:pPr lvl="1"/>
            <a:r>
              <a:rPr lang="en-GB" dirty="0"/>
              <a:t>Endocrine messengers are </a:t>
            </a:r>
            <a:r>
              <a:rPr lang="en-GB" b="1" dirty="0"/>
              <a:t>released by glands or specialized cells </a:t>
            </a:r>
            <a:r>
              <a:rPr lang="en-GB" dirty="0"/>
              <a:t>into the circulating blood and </a:t>
            </a:r>
            <a:r>
              <a:rPr lang="en-GB" b="1" dirty="0"/>
              <a:t>influence the function of target cells at another location in the body.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Paracrine Messengers or Juxtacrine Messengers</a:t>
            </a:r>
            <a:endParaRPr lang="en-GB" dirty="0"/>
          </a:p>
          <a:p>
            <a:pPr lvl="1"/>
            <a:r>
              <a:rPr lang="en-GB" dirty="0"/>
              <a:t>Paracrine messengers are </a:t>
            </a:r>
            <a:r>
              <a:rPr lang="en-GB" b="1" dirty="0"/>
              <a:t>secreted by cells into the extracellular fluid </a:t>
            </a:r>
            <a:r>
              <a:rPr lang="en-GB" dirty="0"/>
              <a:t>and </a:t>
            </a:r>
            <a:r>
              <a:rPr lang="en-GB" b="1" dirty="0"/>
              <a:t>affect neighbouring target cells of a different type.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Autocrine Messengers</a:t>
            </a:r>
            <a:endParaRPr lang="en-GB" dirty="0"/>
          </a:p>
          <a:p>
            <a:pPr lvl="1"/>
            <a:r>
              <a:rPr lang="en-GB" dirty="0"/>
              <a:t>Autocrine messengers are </a:t>
            </a:r>
            <a:r>
              <a:rPr lang="en-GB" b="1" dirty="0"/>
              <a:t>secreted by cells into the extracellular fluid </a:t>
            </a:r>
            <a:r>
              <a:rPr lang="en-GB" dirty="0"/>
              <a:t>and </a:t>
            </a:r>
            <a:r>
              <a:rPr lang="en-GB" b="1" dirty="0"/>
              <a:t>affect the function of the same cells that produced them.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b="1" dirty="0"/>
              <a:t>Neurocrine Messengers</a:t>
            </a:r>
          </a:p>
          <a:p>
            <a:pPr lvl="1"/>
            <a:r>
              <a:rPr lang="en-GB" dirty="0"/>
              <a:t>Neurocrine messengers or neural messengers are </a:t>
            </a:r>
            <a:r>
              <a:rPr lang="en-GB" b="1" dirty="0"/>
              <a:t>neurotransmitter or neuroendocrine hormones.</a:t>
            </a:r>
            <a:endParaRPr lang="en-GB" dirty="0"/>
          </a:p>
          <a:p>
            <a:pPr marL="201168" lvl="1" indent="0">
              <a:buNone/>
            </a:pP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434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200" b="1" dirty="0"/>
              <a:t>Neurotransmitter</a:t>
            </a:r>
            <a:endParaRPr lang="en-GB" sz="2200" dirty="0"/>
          </a:p>
          <a:p>
            <a:pPr lvl="1"/>
            <a:r>
              <a:rPr lang="en-GB" sz="1900" dirty="0"/>
              <a:t>Neurotransmitters are </a:t>
            </a:r>
            <a:r>
              <a:rPr lang="en-GB" sz="1900" b="1" dirty="0"/>
              <a:t>released by axon terminals of neurons into the synaptic junctions</a:t>
            </a:r>
            <a:r>
              <a:rPr lang="en-GB" sz="1900" dirty="0"/>
              <a:t> and </a:t>
            </a:r>
            <a:r>
              <a:rPr lang="en-GB" sz="1900" b="1" dirty="0"/>
              <a:t>act locally to control nerve cell functions.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200" b="1" dirty="0"/>
              <a:t>Neuroendocrine hormone</a:t>
            </a:r>
            <a:endParaRPr lang="en-GB" sz="2200" dirty="0"/>
          </a:p>
          <a:p>
            <a:pPr lvl="1"/>
            <a:r>
              <a:rPr lang="en-GB" sz="1900" dirty="0"/>
              <a:t>Neuroendocrine hormones are </a:t>
            </a:r>
            <a:r>
              <a:rPr lang="en-GB" sz="1900" b="1" dirty="0"/>
              <a:t>secreted by neurons into the circulating blood</a:t>
            </a:r>
            <a:r>
              <a:rPr lang="en-GB" sz="1900" dirty="0"/>
              <a:t> and </a:t>
            </a:r>
            <a:r>
              <a:rPr lang="en-GB" sz="1900" b="1" dirty="0"/>
              <a:t>influence the function of target cells at another location in the body.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GB" sz="2200" b="1" dirty="0"/>
              <a:t>Cytokines </a:t>
            </a:r>
            <a:endParaRPr lang="en-GB" sz="1900" dirty="0"/>
          </a:p>
          <a:p>
            <a:pPr lvl="1"/>
            <a:r>
              <a:rPr lang="en-GB" sz="1900" b="1" dirty="0"/>
              <a:t>Cytokines are peptides </a:t>
            </a:r>
            <a:r>
              <a:rPr lang="en-GB" sz="1900" dirty="0"/>
              <a:t>secreted by cells into the extracellular fluid and </a:t>
            </a:r>
            <a:r>
              <a:rPr lang="en-GB" sz="1900" b="1" dirty="0"/>
              <a:t>can function as autocrines, paracrines, or endocrine hormones. </a:t>
            </a:r>
          </a:p>
          <a:p>
            <a:pPr lvl="1"/>
            <a:r>
              <a:rPr lang="en-GB" sz="1900" dirty="0"/>
              <a:t>Examples of cytokines include the </a:t>
            </a:r>
            <a:r>
              <a:rPr lang="en-GB" sz="1900" b="1" dirty="0"/>
              <a:t>interleukins and other lymphokines that are secreted by helper cells and act on other cells of the immune system. </a:t>
            </a:r>
          </a:p>
          <a:p>
            <a:pPr lvl="1"/>
            <a:r>
              <a:rPr lang="en-GB" sz="1900" b="1" dirty="0"/>
              <a:t>Cytokine hormones (e.g., leptin)</a:t>
            </a:r>
            <a:r>
              <a:rPr lang="en-GB" sz="1900" dirty="0"/>
              <a:t> </a:t>
            </a:r>
            <a:r>
              <a:rPr lang="en-GB" sz="1900" b="1" dirty="0"/>
              <a:t>produced by adipocytes</a:t>
            </a:r>
            <a:r>
              <a:rPr lang="en-GB" sz="1900" dirty="0"/>
              <a:t> are sometimes </a:t>
            </a:r>
            <a:r>
              <a:rPr lang="en-GB" sz="1900" b="1" dirty="0"/>
              <a:t>called adipokin.</a:t>
            </a:r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1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126" y="0"/>
            <a:ext cx="8034096" cy="633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8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Glands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Glands are </a:t>
            </a:r>
            <a:r>
              <a:rPr lang="en-GB" b="1" dirty="0"/>
              <a:t>groups of epithelial cells </a:t>
            </a:r>
            <a:r>
              <a:rPr lang="en-GB" dirty="0"/>
              <a:t>that </a:t>
            </a:r>
            <a:r>
              <a:rPr lang="en-GB" b="1" dirty="0"/>
              <a:t>produce specialised secretions.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/>
              <a:t>There are two major types of glands.</a:t>
            </a:r>
            <a:r>
              <a:rPr lang="en-GB" b="1" dirty="0"/>
              <a:t> They are;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Exocrine glands </a:t>
            </a:r>
            <a:r>
              <a:rPr lang="en-GB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Exocrine glands </a:t>
            </a:r>
            <a:r>
              <a:rPr lang="en-GB" b="1" dirty="0"/>
              <a:t>release the substances into a duct or opening to the inside or outside of the body.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 Exocrine glands vary considerably in size, shape and complexity.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Secretions of exocrine glands include </a:t>
            </a:r>
            <a:r>
              <a:rPr lang="en-GB" b="1" dirty="0"/>
              <a:t>mucus, saliva, digestive juices and earwax.</a:t>
            </a:r>
          </a:p>
          <a:p>
            <a:pPr marL="365760" indent="-457200">
              <a:buFont typeface="+mj-lt"/>
              <a:buAutoNum type="arabicPeriod" startAt="2"/>
            </a:pPr>
            <a:r>
              <a:rPr lang="en-GB" b="1" dirty="0"/>
              <a:t>Endocrine glands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Endocrine glands </a:t>
            </a:r>
            <a:r>
              <a:rPr lang="en-GB" b="1" dirty="0"/>
              <a:t>release the substances directly into the bloodstream.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Secretions of exocrine glands include </a:t>
            </a:r>
            <a:r>
              <a:rPr lang="en-GB" b="1" dirty="0"/>
              <a:t>Growth hormone, hormones of thyroid gland, etc.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933496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8" y="922946"/>
            <a:ext cx="12194228" cy="47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9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Major Endocrine Glands of Human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Endocrine glands are the glands which </a:t>
            </a:r>
            <a:r>
              <a:rPr lang="en-GB" b="1" dirty="0"/>
              <a:t>synthesize and release the classical hormones into the blood.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Endocrine glands are also called </a:t>
            </a:r>
            <a:r>
              <a:rPr lang="en-GB" b="1" dirty="0"/>
              <a:t>ductless glands</a:t>
            </a:r>
            <a:r>
              <a:rPr lang="en-GB" dirty="0"/>
              <a:t> because </a:t>
            </a:r>
            <a:r>
              <a:rPr lang="en-GB" b="1" dirty="0"/>
              <a:t>the hormones secreted by them are released directly into blood without any duct.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Endocrine glands </a:t>
            </a:r>
            <a:r>
              <a:rPr lang="en-GB" b="1" dirty="0"/>
              <a:t>play an important role in homeostasis and control of various activities in the body through their hormones.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Hormones are </a:t>
            </a:r>
            <a:r>
              <a:rPr lang="en-GB" b="1" dirty="0"/>
              <a:t>transported by blood to target organs or tissues in different parts of the body, where the actions are executed.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873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major endocrine glands of human body include;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Hypothalamus 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Pituitary Gland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Pineal Gland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Thyroid Gland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Parathyroid Gland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Adrenal Gland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Gonads (testes, ovaries)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Pancreas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Kidney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Placenta, etc.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164" y="1845734"/>
            <a:ext cx="2447516" cy="447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4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Hormones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Hormones are </a:t>
            </a:r>
            <a:r>
              <a:rPr lang="en-GB" b="1" dirty="0"/>
              <a:t>chemical messengers, synthesized by endocrine glands.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/>
              <a:t>Hormones are </a:t>
            </a:r>
            <a:r>
              <a:rPr lang="en-GB" b="1" dirty="0"/>
              <a:t>classified into three major classes. </a:t>
            </a:r>
            <a:r>
              <a:rPr lang="en-GB" dirty="0"/>
              <a:t>They are;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/>
              <a:t> Protein (or Polypeptide) Hormones</a:t>
            </a:r>
          </a:p>
          <a:p>
            <a:pPr lvl="1"/>
            <a:r>
              <a:rPr lang="en-GB" dirty="0"/>
              <a:t>Hormones secreted by </a:t>
            </a:r>
            <a:r>
              <a:rPr lang="en-GB" b="1" dirty="0"/>
              <a:t>the anterior and posterior pituitary gland,</a:t>
            </a:r>
            <a:r>
              <a:rPr lang="en-GB" dirty="0"/>
              <a:t> </a:t>
            </a:r>
            <a:r>
              <a:rPr lang="en-GB" b="1" dirty="0"/>
              <a:t>the pancreas (insulin and glucagon), the parathyroid gland (parathyroid hormone) </a:t>
            </a:r>
            <a:r>
              <a:rPr lang="en-GB" dirty="0"/>
              <a:t>are protein hormones.</a:t>
            </a:r>
            <a:endParaRPr lang="en-GB" b="1" dirty="0"/>
          </a:p>
          <a:p>
            <a:pPr marL="457200" indent="-457200">
              <a:buFont typeface="+mj-lt"/>
              <a:buAutoNum type="arabicParenR"/>
            </a:pPr>
            <a:r>
              <a:rPr lang="en-GB" b="1" dirty="0"/>
              <a:t> Steroid Hormones</a:t>
            </a:r>
          </a:p>
          <a:p>
            <a:pPr lvl="1"/>
            <a:r>
              <a:rPr lang="en-GB" dirty="0"/>
              <a:t>Hormones  secreted by </a:t>
            </a:r>
            <a:r>
              <a:rPr lang="en-GB" b="1" dirty="0"/>
              <a:t>the adrenal cortex (cortisol and aldosterone), the ovaries (estrogen and progesterone), the testes (testosterone), and the placenta (estrogen and progesterone) </a:t>
            </a:r>
            <a:r>
              <a:rPr lang="en-GB" dirty="0"/>
              <a:t>are steroid hormones.</a:t>
            </a:r>
            <a:endParaRPr lang="en-GB" b="1" dirty="0"/>
          </a:p>
          <a:p>
            <a:pPr marL="457200" indent="-457200">
              <a:buFont typeface="+mj-lt"/>
              <a:buAutoNum type="arabicParenR" startAt="3"/>
            </a:pPr>
            <a:r>
              <a:rPr lang="en-GB" b="1" dirty="0"/>
              <a:t> Derivatives of the amino acid tyrosine</a:t>
            </a:r>
          </a:p>
          <a:p>
            <a:pPr lvl="1">
              <a:buClr>
                <a:srgbClr val="D34817"/>
              </a:buClr>
            </a:pPr>
            <a:r>
              <a:rPr lang="en-GB" dirty="0">
                <a:solidFill>
                  <a:prstClr val="black">
                    <a:lumMod val="75000"/>
                    <a:lumOff val="25000"/>
                  </a:prstClr>
                </a:solidFill>
              </a:rPr>
              <a:t>Hormones</a:t>
            </a:r>
            <a:r>
              <a:rPr lang="en-GB" b="1" dirty="0"/>
              <a:t> </a:t>
            </a:r>
            <a:r>
              <a:rPr lang="en-GB" dirty="0"/>
              <a:t>secreted by the </a:t>
            </a:r>
            <a:r>
              <a:rPr lang="en-GB" b="1" dirty="0"/>
              <a:t>thyroid (thyroxine and triiodothyronine) and the adrenal medullae (epinephrine and norepinephrine)</a:t>
            </a:r>
            <a:r>
              <a:rPr lang="en-GB" dirty="0"/>
              <a:t> are derivatives of tyrosine.</a:t>
            </a:r>
          </a:p>
        </p:txBody>
      </p:sp>
    </p:spTree>
    <p:extLst>
      <p:ext uri="{BB962C8B-B14F-4D97-AF65-F5344CB8AC3E}">
        <p14:creationId xmlns:p14="http://schemas.microsoft.com/office/powerpoint/2010/main" val="2548149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5" y="1"/>
            <a:ext cx="11822415" cy="633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04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Mechanism of Hormone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Hormone </a:t>
            </a:r>
            <a:r>
              <a:rPr lang="en-GB" b="1" dirty="0"/>
              <a:t>does not act directly on target cells.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First it combines with receptor present on the target cells and forms </a:t>
            </a:r>
            <a:r>
              <a:rPr lang="en-GB" b="1" dirty="0"/>
              <a:t>a hormone-receptor complex.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This hormone-receptor complex </a:t>
            </a:r>
            <a:r>
              <a:rPr lang="en-GB" b="1" dirty="0"/>
              <a:t>induces various changes or reactions in the target cells.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Hormone-receptor complex </a:t>
            </a:r>
            <a:r>
              <a:rPr lang="en-GB" b="1" dirty="0"/>
              <a:t>enters the target cell by means of endocytosis and execute the actions.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After this, </a:t>
            </a:r>
            <a:r>
              <a:rPr lang="en-GB" b="1" dirty="0"/>
              <a:t>some receptors are recycled, whereas many of them are degraded and new receptors are formed.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019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782084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These hormone receptors are proteins that are present in the target cells.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These receptors are </a:t>
            </a:r>
            <a:r>
              <a:rPr lang="en-GB" b="1" dirty="0"/>
              <a:t>highly specific in nature.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Without the presence of a </a:t>
            </a:r>
            <a:r>
              <a:rPr lang="en-GB" b="1" dirty="0"/>
              <a:t>specific receptor a hormone cannot act or induce change in the target cell.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These receptors can be found in;</a:t>
            </a:r>
          </a:p>
          <a:p>
            <a:pPr marL="514350" indent="-514350">
              <a:buFont typeface="+mj-lt"/>
              <a:buAutoNum type="romanLcPeriod"/>
            </a:pPr>
            <a:r>
              <a:rPr lang="en-GB" sz="1800" b="1" dirty="0"/>
              <a:t>Cell membrane (e.g. receptors of protein hormones, receptors for hormones of adrenal medulla)</a:t>
            </a:r>
          </a:p>
          <a:p>
            <a:pPr marL="514350" indent="-514350">
              <a:buFont typeface="+mj-lt"/>
              <a:buAutoNum type="romanLcPeriod"/>
            </a:pPr>
            <a:r>
              <a:rPr lang="en-GB" sz="1800" b="1" dirty="0"/>
              <a:t>Cytoplasm (e.g. receptors for steroid hormones)</a:t>
            </a:r>
          </a:p>
          <a:p>
            <a:pPr marL="514350" indent="-514350">
              <a:buFont typeface="+mj-lt"/>
              <a:buAutoNum type="romanLcPeriod"/>
            </a:pPr>
            <a:r>
              <a:rPr lang="en-GB" sz="1800" b="1" dirty="0"/>
              <a:t>Nucleus (e.g. receptors for thyroid hormones)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907" y="1845734"/>
            <a:ext cx="4361773" cy="447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45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Regulation of Hormone Receptors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6710727" cy="402336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600" dirty="0"/>
              <a:t> Receptor proteins are </a:t>
            </a:r>
            <a:r>
              <a:rPr lang="en-GB" sz="2600" b="1" dirty="0"/>
              <a:t>not static components of the cell.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600" dirty="0"/>
              <a:t> Their number </a:t>
            </a:r>
            <a:r>
              <a:rPr lang="en-GB" sz="2600" b="1" dirty="0"/>
              <a:t>increases or decreases in various conditions. </a:t>
            </a:r>
          </a:p>
          <a:p>
            <a:pPr marL="514350" indent="-514350">
              <a:buFont typeface="+mj-lt"/>
              <a:buAutoNum type="romanLcPeriod"/>
            </a:pPr>
            <a:r>
              <a:rPr lang="en-GB" sz="2600" b="1" dirty="0">
                <a:solidFill>
                  <a:schemeClr val="accent1"/>
                </a:solidFill>
              </a:rPr>
              <a:t>Down Regulation</a:t>
            </a:r>
          </a:p>
          <a:p>
            <a:pPr lvl="1"/>
            <a:r>
              <a:rPr lang="en-GB" sz="2600" dirty="0"/>
              <a:t>When a hormone is released in excess, the </a:t>
            </a:r>
            <a:r>
              <a:rPr lang="en-GB" sz="2600" b="1" dirty="0"/>
              <a:t>number of receptors in the target cell decreases </a:t>
            </a:r>
            <a:r>
              <a:rPr lang="en-GB" sz="2600" dirty="0"/>
              <a:t>due to binding of hormone to the receptors. </a:t>
            </a:r>
          </a:p>
          <a:p>
            <a:pPr lvl="1"/>
            <a:r>
              <a:rPr lang="en-GB" sz="2600" dirty="0"/>
              <a:t>This process is known as </a:t>
            </a:r>
            <a:r>
              <a:rPr lang="en-GB" sz="2600" b="1" dirty="0"/>
              <a:t>down regulation.</a:t>
            </a:r>
          </a:p>
          <a:p>
            <a:pPr marL="514350" indent="-514350">
              <a:buFont typeface="+mj-lt"/>
              <a:buAutoNum type="romanLcPeriod" startAt="2"/>
            </a:pPr>
            <a:r>
              <a:rPr lang="en-GB" sz="2600" b="1" dirty="0">
                <a:solidFill>
                  <a:schemeClr val="accent1"/>
                </a:solidFill>
              </a:rPr>
              <a:t>Up Regulation</a:t>
            </a:r>
          </a:p>
          <a:p>
            <a:pPr lvl="1"/>
            <a:r>
              <a:rPr lang="en-GB" sz="2600" dirty="0"/>
              <a:t>When a hormone is deficient, the </a:t>
            </a:r>
            <a:r>
              <a:rPr lang="en-GB" sz="2600" b="1" dirty="0"/>
              <a:t>number of receptors in the target cell increases</a:t>
            </a:r>
            <a:r>
              <a:rPr lang="en-GB" sz="2600" dirty="0"/>
              <a:t>. </a:t>
            </a:r>
          </a:p>
          <a:p>
            <a:pPr lvl="1"/>
            <a:r>
              <a:rPr lang="en-GB" sz="2600" dirty="0"/>
              <a:t>This process is known as </a:t>
            </a:r>
            <a:r>
              <a:rPr lang="en-GB" sz="2600" b="1" dirty="0"/>
              <a:t>up regulation.</a:t>
            </a:r>
          </a:p>
          <a:p>
            <a:r>
              <a:rPr lang="en-GB" sz="2600" dirty="0"/>
              <a:t> 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007" y="1845734"/>
            <a:ext cx="4383993" cy="421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53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A hormone affects its target tissues by first forming </a:t>
            </a:r>
            <a:r>
              <a:rPr lang="en-GB" b="1" dirty="0"/>
              <a:t>a hormone-receptor complex.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Formation of this complex alters the function of the receptor, and </a:t>
            </a:r>
            <a:r>
              <a:rPr lang="en-GB" b="1" dirty="0"/>
              <a:t>the activated receptor initiates the hormonal effects.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hormone-receptor complex execute hormonal action by one of the following mechanisms;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/>
              <a:t>By altering permeability of cell membrane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/>
              <a:t>By activating intracellular enzymes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/>
              <a:t>By acting on genes</a:t>
            </a:r>
          </a:p>
        </p:txBody>
      </p:sp>
    </p:spTree>
    <p:extLst>
      <p:ext uri="{BB962C8B-B14F-4D97-AF65-F5344CB8AC3E}">
        <p14:creationId xmlns:p14="http://schemas.microsoft.com/office/powerpoint/2010/main" val="1192734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/>
            </a:pPr>
            <a:r>
              <a:rPr lang="en-GB" sz="4000" dirty="0">
                <a:latin typeface="Bahnschrift SemiBold SemiConden" panose="020B0502040204020203" pitchFamily="34" charset="0"/>
              </a:rPr>
              <a:t>By Altering Permeability Of Cell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8149269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Neurotransmitters </a:t>
            </a:r>
            <a:r>
              <a:rPr lang="en-GB" dirty="0"/>
              <a:t>in synapse or neuromuscular junction act by </a:t>
            </a:r>
            <a:r>
              <a:rPr lang="en-GB" b="1" dirty="0"/>
              <a:t>changing the permeability of post-synaptic membrane.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For example, in a neuromuscular junction, </a:t>
            </a:r>
            <a:r>
              <a:rPr lang="en-GB" b="1" dirty="0"/>
              <a:t>when an impulse (action potential) reaches the axon terminal of the motor nerve</a:t>
            </a:r>
            <a:r>
              <a:rPr lang="en-GB" dirty="0"/>
              <a:t>, </a:t>
            </a:r>
            <a:r>
              <a:rPr lang="en-GB" b="1" dirty="0"/>
              <a:t>acetylcholine</a:t>
            </a:r>
            <a:r>
              <a:rPr lang="en-GB" dirty="0"/>
              <a:t> is released from the vesicles.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Acetylcholine </a:t>
            </a:r>
            <a:r>
              <a:rPr lang="en-GB" b="1" dirty="0"/>
              <a:t>increases the permeability of the postsynaptic membrane for sodium, </a:t>
            </a:r>
            <a:r>
              <a:rPr lang="en-GB" dirty="0"/>
              <a:t>by opening </a:t>
            </a:r>
            <a:r>
              <a:rPr lang="en-GB" b="1" dirty="0"/>
              <a:t>the ligand-gated sodium channels.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Sodium ions </a:t>
            </a:r>
            <a:r>
              <a:rPr lang="en-GB" dirty="0"/>
              <a:t>enter the neuromuscular junction from ECF through the channels and </a:t>
            </a:r>
            <a:r>
              <a:rPr lang="en-GB" b="1" dirty="0"/>
              <a:t>cause the development of endplate potential.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4917" y="1820096"/>
            <a:ext cx="2672717" cy="446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83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28700" indent="-1028700">
              <a:buFont typeface="+mj-lt"/>
              <a:buAutoNum type="romanLcPeriod" startAt="2"/>
            </a:pPr>
            <a:r>
              <a:rPr lang="en-GB" dirty="0">
                <a:latin typeface="Bahnschrift SemiBold SemiConden" panose="020B0502040204020203" pitchFamily="34" charset="0"/>
              </a:rPr>
              <a:t>By Activating Intracellular Enzymes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Protein hormones and the catecholamines </a:t>
            </a:r>
            <a:r>
              <a:rPr lang="en-GB" dirty="0"/>
              <a:t>act by activating the intracellular enzymes.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 First Messenger (Chemical mediator)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The hormone which act on target cell, is called </a:t>
            </a:r>
            <a:r>
              <a:rPr lang="en-GB" b="1" dirty="0"/>
              <a:t>first messenger or chemical mediator.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It combines with receptor and forms </a:t>
            </a:r>
            <a:r>
              <a:rPr lang="en-GB" b="1" dirty="0"/>
              <a:t>hormone-receptor complex.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 Second messenger (Intracellular hormonal mediator)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Hormone- receptor complex </a:t>
            </a:r>
            <a:r>
              <a:rPr lang="en-GB" dirty="0"/>
              <a:t>activates the enzymes of the cell and causes the </a:t>
            </a:r>
            <a:r>
              <a:rPr lang="en-GB" b="1" dirty="0"/>
              <a:t>formation of other substance, called second messenger or intracellular hormonal mediator.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Second messenger produces the </a:t>
            </a:r>
            <a:r>
              <a:rPr lang="en-GB" b="1" dirty="0"/>
              <a:t>effects of the hormone inside the cells.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Protein hormones </a:t>
            </a:r>
            <a:r>
              <a:rPr lang="en-GB" dirty="0"/>
              <a:t>and the </a:t>
            </a:r>
            <a:r>
              <a:rPr lang="en-GB" b="1" dirty="0"/>
              <a:t>catecholamines</a:t>
            </a:r>
            <a:r>
              <a:rPr lang="en-GB" dirty="0"/>
              <a:t> act through second messenger.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Most common second messenger is </a:t>
            </a:r>
            <a:r>
              <a:rPr lang="en-GB" b="1" dirty="0"/>
              <a:t>cyclic AMP (cyclic adenosine 3’5’-monophosphate). </a:t>
            </a:r>
          </a:p>
        </p:txBody>
      </p:sp>
    </p:spTree>
    <p:extLst>
      <p:ext uri="{BB962C8B-B14F-4D97-AF65-F5344CB8AC3E}">
        <p14:creationId xmlns:p14="http://schemas.microsoft.com/office/powerpoint/2010/main" val="2375789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Formation of cAMP &amp; Role of G-proteins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G proteins (guanosine nucleotide-binding proteins) </a:t>
            </a:r>
            <a:r>
              <a:rPr lang="en-GB" dirty="0"/>
              <a:t>are membrane proteins present on the inner surface of cell membrane.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These proteins play a vital </a:t>
            </a:r>
            <a:r>
              <a:rPr lang="en-GB" b="1" dirty="0"/>
              <a:t>role in the formation of cAMP.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Each </a:t>
            </a:r>
            <a:r>
              <a:rPr lang="en-GB" b="1" dirty="0"/>
              <a:t>G-protein is made up of three subunits </a:t>
            </a:r>
            <a:r>
              <a:rPr lang="en-GB" dirty="0"/>
              <a:t>called </a:t>
            </a:r>
            <a:r>
              <a:rPr lang="el-GR" b="1" dirty="0"/>
              <a:t>α</a:t>
            </a:r>
            <a:r>
              <a:rPr lang="en-GB" b="1" dirty="0"/>
              <a:t> , </a:t>
            </a:r>
            <a:r>
              <a:rPr lang="el-GR" b="1" dirty="0"/>
              <a:t>β</a:t>
            </a:r>
            <a:r>
              <a:rPr lang="en-GB" b="1" dirty="0"/>
              <a:t>, and </a:t>
            </a:r>
            <a:r>
              <a:rPr lang="el-GR" b="1" dirty="0"/>
              <a:t>Ὑ</a:t>
            </a:r>
            <a:r>
              <a:rPr lang="en-GB" b="1" dirty="0"/>
              <a:t> subunits.     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l-GR" dirty="0"/>
              <a:t>α</a:t>
            </a:r>
            <a:r>
              <a:rPr lang="en-GB" dirty="0"/>
              <a:t>- subunit is responsible for most of the biological actions.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It is bound to </a:t>
            </a:r>
            <a:r>
              <a:rPr lang="en-GB" b="1" dirty="0"/>
              <a:t>guanosine diphosphate (GDP)</a:t>
            </a:r>
            <a:r>
              <a:rPr lang="en-GB" dirty="0"/>
              <a:t> and forms </a:t>
            </a:r>
            <a:r>
              <a:rPr lang="el-GR" b="1" dirty="0"/>
              <a:t>α</a:t>
            </a:r>
            <a:r>
              <a:rPr lang="en-GB" b="1" dirty="0"/>
              <a:t>-GDP unit.</a:t>
            </a:r>
            <a:r>
              <a:rPr lang="en-GB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l-GR" dirty="0"/>
              <a:t>α</a:t>
            </a:r>
            <a:r>
              <a:rPr lang="en-GB" dirty="0"/>
              <a:t>-subunit possesses </a:t>
            </a:r>
            <a:r>
              <a:rPr lang="en-GB" b="1" dirty="0"/>
              <a:t>enzymatic activity </a:t>
            </a:r>
            <a:r>
              <a:rPr lang="en-GB" dirty="0"/>
              <a:t>called </a:t>
            </a:r>
            <a:r>
              <a:rPr lang="en-GB" b="1" dirty="0"/>
              <a:t>GTPase activity.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</a:t>
            </a:r>
            <a:r>
              <a:rPr lang="el-GR" dirty="0"/>
              <a:t>β</a:t>
            </a:r>
            <a:r>
              <a:rPr lang="en-GB" dirty="0"/>
              <a:t> and </a:t>
            </a:r>
            <a:r>
              <a:rPr lang="el-GR" dirty="0"/>
              <a:t>Ὑ</a:t>
            </a:r>
            <a:r>
              <a:rPr lang="en-GB" dirty="0"/>
              <a:t> subunits combines to form </a:t>
            </a:r>
            <a:r>
              <a:rPr lang="el-GR" b="1" dirty="0"/>
              <a:t>β</a:t>
            </a:r>
            <a:r>
              <a:rPr lang="en-GB" b="1" dirty="0"/>
              <a:t>-</a:t>
            </a:r>
            <a:r>
              <a:rPr lang="el-GR" b="1" dirty="0"/>
              <a:t>Ὑ</a:t>
            </a:r>
            <a:r>
              <a:rPr lang="en-GB" b="1" dirty="0"/>
              <a:t> dimer.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In the in-activated form both </a:t>
            </a:r>
            <a:r>
              <a:rPr lang="el-GR" b="1" dirty="0"/>
              <a:t>α</a:t>
            </a:r>
            <a:r>
              <a:rPr lang="en-GB" b="1" dirty="0"/>
              <a:t>-GDP unit and  </a:t>
            </a:r>
            <a:r>
              <a:rPr lang="el-GR" b="1" dirty="0"/>
              <a:t>β</a:t>
            </a:r>
            <a:r>
              <a:rPr lang="en-GB" b="1" dirty="0"/>
              <a:t>-</a:t>
            </a:r>
            <a:r>
              <a:rPr lang="el-GR" b="1" dirty="0"/>
              <a:t>Ὑ</a:t>
            </a:r>
            <a:r>
              <a:rPr lang="en-GB" b="1" dirty="0"/>
              <a:t> dimer are united.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2288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Sequence of Events in cAMP Formation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7259795"/>
              </p:ext>
            </p:extLst>
          </p:nvPr>
        </p:nvGraphicFramePr>
        <p:xfrm>
          <a:off x="763676" y="1839572"/>
          <a:ext cx="6534431" cy="4382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2518" y="1839572"/>
            <a:ext cx="3753162" cy="4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cAMP produces one of the following cell responses;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Contraction and relaxation of muscle fibers.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Alterations in cell membrane permeability.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Synthesis of substances inside the cell.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Secretions or release of substances by target cells.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Other physiological activates of target cells.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567" y="1845734"/>
            <a:ext cx="3772114" cy="442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13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28700" indent="-1028700">
              <a:buFont typeface="+mj-lt"/>
              <a:buAutoNum type="romanLcPeriod" startAt="3"/>
            </a:pPr>
            <a:r>
              <a:rPr lang="en-GB" dirty="0">
                <a:latin typeface="Bahnschrift SemiBold SemiConden" panose="020B0502040204020203" pitchFamily="34" charset="0"/>
              </a:rPr>
              <a:t>By Acting on Genes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Thyroid hormones and steroid hormones </a:t>
            </a:r>
            <a:r>
              <a:rPr lang="en-GB" dirty="0"/>
              <a:t>execute their actions by </a:t>
            </a:r>
            <a:r>
              <a:rPr lang="en-GB" b="1" dirty="0"/>
              <a:t>acting on the genes </a:t>
            </a:r>
            <a:r>
              <a:rPr lang="en-GB" dirty="0"/>
              <a:t>in target cells.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Steroid hormones </a:t>
            </a:r>
            <a:r>
              <a:rPr lang="en-GB" dirty="0"/>
              <a:t>binds with </a:t>
            </a:r>
            <a:r>
              <a:rPr lang="en-GB" b="1" dirty="0"/>
              <a:t>receptor in cytoplasm </a:t>
            </a:r>
            <a:r>
              <a:rPr lang="en-GB" dirty="0"/>
              <a:t>while </a:t>
            </a:r>
            <a:r>
              <a:rPr lang="en-GB" b="1" dirty="0"/>
              <a:t>thyroid hormone </a:t>
            </a:r>
            <a:r>
              <a:rPr lang="en-GB" dirty="0"/>
              <a:t>binds with </a:t>
            </a:r>
            <a:r>
              <a:rPr lang="en-GB" b="1" dirty="0"/>
              <a:t>receptor in the nucleus </a:t>
            </a:r>
            <a:r>
              <a:rPr lang="en-GB" dirty="0"/>
              <a:t>and forms </a:t>
            </a:r>
            <a:r>
              <a:rPr lang="en-GB" b="1" dirty="0"/>
              <a:t>hormone-receptor complex.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423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Sequence of Events in Gene Activation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46127979"/>
              </p:ext>
            </p:extLst>
          </p:nvPr>
        </p:nvGraphicFramePr>
        <p:xfrm>
          <a:off x="692205" y="1897166"/>
          <a:ext cx="7024648" cy="4289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9490" y="2481039"/>
            <a:ext cx="4362510" cy="30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97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6600" dirty="0">
                <a:latin typeface="Bahnschrift SemiBold SemiConden" panose="020B05020402040202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9487476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416</TotalTime>
  <Words>1718</Words>
  <Application>Microsoft Office PowerPoint</Application>
  <PresentationFormat>Widescreen</PresentationFormat>
  <Paragraphs>170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Retrospect</vt:lpstr>
      <vt:lpstr>The Endocrine System</vt:lpstr>
      <vt:lpstr>Topic Layout</vt:lpstr>
      <vt:lpstr>Introduction to Endocrine System</vt:lpstr>
      <vt:lpstr>Cell Signaling or Cell Communication</vt:lpstr>
      <vt:lpstr>Receptors</vt:lpstr>
      <vt:lpstr>PowerPoint Presentation</vt:lpstr>
      <vt:lpstr>PowerPoint Presentation</vt:lpstr>
      <vt:lpstr>Chemical Messengers</vt:lpstr>
      <vt:lpstr>Types of Chemical Messengers</vt:lpstr>
      <vt:lpstr>PowerPoint Presentation</vt:lpstr>
      <vt:lpstr>PowerPoint Presentation</vt:lpstr>
      <vt:lpstr>Glands</vt:lpstr>
      <vt:lpstr>PowerPoint Presentation</vt:lpstr>
      <vt:lpstr>Major Endocrine Glands of Human Body</vt:lpstr>
      <vt:lpstr>PowerPoint Presentation</vt:lpstr>
      <vt:lpstr>Hormones</vt:lpstr>
      <vt:lpstr>PowerPoint Presentation</vt:lpstr>
      <vt:lpstr>Mechanism of Hormone Action</vt:lpstr>
      <vt:lpstr>PowerPoint Presentation</vt:lpstr>
      <vt:lpstr>Regulation of Hormone Receptors </vt:lpstr>
      <vt:lpstr>PowerPoint Presentation</vt:lpstr>
      <vt:lpstr>By Altering Permeability Of Cell Membrane</vt:lpstr>
      <vt:lpstr>By Activating Intracellular Enzymes</vt:lpstr>
      <vt:lpstr>Formation of cAMP &amp; Role of G-proteins</vt:lpstr>
      <vt:lpstr>Sequence of Events in cAMP Formation</vt:lpstr>
      <vt:lpstr>PowerPoint Presentation</vt:lpstr>
      <vt:lpstr>By Acting on Genes</vt:lpstr>
      <vt:lpstr>Sequence of Events in Gene Activation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Endocrine System</dc:title>
  <dc:creator>khushalkhan969@outlook.com</dc:creator>
  <cp:lastModifiedBy>923419345889</cp:lastModifiedBy>
  <cp:revision>38</cp:revision>
  <dcterms:created xsi:type="dcterms:W3CDTF">2022-12-08T08:23:31Z</dcterms:created>
  <dcterms:modified xsi:type="dcterms:W3CDTF">2023-02-02T15:54:11Z</dcterms:modified>
  <cp:contentStatus/>
</cp:coreProperties>
</file>