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3" r:id="rId1"/>
  </p:sldMasterIdLst>
  <p:sldIdLst>
    <p:sldId id="256" r:id="rId2"/>
    <p:sldId id="281" r:id="rId3"/>
    <p:sldId id="261" r:id="rId4"/>
    <p:sldId id="278" r:id="rId5"/>
    <p:sldId id="275" r:id="rId6"/>
    <p:sldId id="279" r:id="rId7"/>
    <p:sldId id="276" r:id="rId8"/>
    <p:sldId id="277" r:id="rId9"/>
    <p:sldId id="293" r:id="rId10"/>
    <p:sldId id="263" r:id="rId11"/>
    <p:sldId id="280" r:id="rId12"/>
    <p:sldId id="26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smtClean="0"/>
              <a:t>1/24/2023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8057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smtClean="0"/>
              <a:t>1/24/2023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8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smtClean="0"/>
              <a:t>1/24/2023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687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smtClean="0"/>
              <a:t>1/24/2023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437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smtClean="0"/>
              <a:t>1/24/2023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736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smtClean="0"/>
              <a:t>1/24/2023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233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smtClean="0"/>
              <a:t>1/24/2023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334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smtClean="0"/>
              <a:t>1/24/2023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508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smtClean="0"/>
              <a:t>1/24/2023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914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smtClean="0"/>
              <a:t>1/24/2023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632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smtClean="0"/>
              <a:t>1/24/2023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182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smtClean="0"/>
              <a:t>1/24/2023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9246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 smtClean="0">
                <a:latin typeface="Bahnschrift SemiBold SemiConden" panose="020B0502040204020203" pitchFamily="34" charset="0"/>
              </a:rPr>
              <a:t>Neuromuscular Junction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675213"/>
          </a:xfrm>
        </p:spPr>
        <p:txBody>
          <a:bodyPr>
            <a:normAutofit/>
          </a:bodyPr>
          <a:lstStyle/>
          <a:p>
            <a:pPr lvl="0" algn="r">
              <a:buClr>
                <a:srgbClr val="D34817"/>
              </a:buClr>
            </a:pPr>
            <a:r>
              <a:rPr lang="en-GB" sz="1900" b="1" dirty="0">
                <a:solidFill>
                  <a:srgbClr val="696464"/>
                </a:solidFill>
                <a:latin typeface="Bahnschrift SemiBold SemiConden" panose="020B0502040204020203" pitchFamily="34" charset="0"/>
              </a:rPr>
              <a:t>KHUSHAL KHAN</a:t>
            </a:r>
          </a:p>
          <a:p>
            <a:pPr lvl="0" algn="r">
              <a:buClr>
                <a:srgbClr val="D34817"/>
              </a:buClr>
            </a:pPr>
            <a:r>
              <a:rPr lang="en-GB" sz="1900" b="1" dirty="0">
                <a:solidFill>
                  <a:srgbClr val="696464"/>
                </a:solidFill>
                <a:latin typeface="Bahnschrift SemiBold SemiConden" panose="020B0502040204020203" pitchFamily="34" charset="0"/>
              </a:rPr>
              <a:t>Demonstrator cardiology </a:t>
            </a:r>
          </a:p>
          <a:p>
            <a:pPr lvl="0" algn="r">
              <a:buClr>
                <a:srgbClr val="D34817"/>
              </a:buClr>
            </a:pPr>
            <a:r>
              <a:rPr lang="en-GB" sz="1900" b="1" dirty="0">
                <a:solidFill>
                  <a:srgbClr val="696464"/>
                </a:solidFill>
                <a:latin typeface="Bahnschrift SemiBold SemiConden" panose="020B0502040204020203" pitchFamily="34" charset="0"/>
              </a:rPr>
              <a:t>Khyber medical university – institute of paramedical sciences</a:t>
            </a:r>
          </a:p>
          <a:p>
            <a:pPr lvl="0">
              <a:buClr>
                <a:srgbClr val="D34817"/>
              </a:buClr>
            </a:pPr>
            <a:endParaRPr lang="en-GB" sz="2200" dirty="0">
              <a:solidFill>
                <a:srgbClr val="696464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5841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Topic Layout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Neuromuscular Junction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Physiological Anatomy of Neuromuscular Junction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Synthesis &amp; Degradation of Acetylcholine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Neuromuscular </a:t>
            </a:r>
            <a:r>
              <a:rPr lang="en-GB" b="1" dirty="0" smtClean="0"/>
              <a:t>Blockers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Neuromuscular Stimulants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296462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Neuromuscular Junction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974080" cy="40233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Neuromuscular junction is the </a:t>
            </a:r>
            <a:r>
              <a:rPr lang="en-GB" b="1" dirty="0" smtClean="0"/>
              <a:t>junction between the terminal branch of nerve fiber and muscle fiber.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Skeletal </a:t>
            </a:r>
            <a:r>
              <a:rPr lang="en-GB" dirty="0"/>
              <a:t>muscle fibers are innervated by </a:t>
            </a:r>
            <a:r>
              <a:rPr lang="en-GB" b="1" dirty="0"/>
              <a:t>large myelinated nerve fibers</a:t>
            </a:r>
            <a:r>
              <a:rPr lang="en-GB" dirty="0"/>
              <a:t> that originate from large motor neurons in the </a:t>
            </a:r>
            <a:r>
              <a:rPr lang="en-GB" b="1" dirty="0"/>
              <a:t>anterior horns of the spinal cord. </a:t>
            </a:r>
            <a:endParaRPr lang="en-GB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Each </a:t>
            </a:r>
            <a:r>
              <a:rPr lang="en-GB" dirty="0"/>
              <a:t>nerve fiber, after entering the muscle belly, normally branches and </a:t>
            </a:r>
            <a:r>
              <a:rPr lang="en-GB" b="1" dirty="0"/>
              <a:t>stimulates from three to several hundred skeletal muscle fibers. </a:t>
            </a:r>
            <a:endParaRPr lang="en-GB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Each </a:t>
            </a:r>
            <a:r>
              <a:rPr lang="en-GB" dirty="0"/>
              <a:t>nerve ending makes a junction with the muscle fiber, called the </a:t>
            </a:r>
            <a:r>
              <a:rPr lang="en-GB" b="1" dirty="0"/>
              <a:t>neuromuscular junction</a:t>
            </a:r>
            <a:r>
              <a:rPr lang="en-GB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b="1" dirty="0"/>
              <a:t>action potential</a:t>
            </a:r>
            <a:r>
              <a:rPr lang="en-GB" dirty="0"/>
              <a:t> initiated in the muscle fiber by the nerve signal travels toward the muscle fiber ends.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5834" y="1845734"/>
            <a:ext cx="3001056" cy="20007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2314" y="3954812"/>
            <a:ext cx="4048095" cy="2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080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Physiological Anatomy of NMJ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564777" cy="40233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b="1" dirty="0" smtClean="0"/>
              <a:t> Axon Terminal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Terminal branch</a:t>
            </a:r>
            <a:r>
              <a:rPr lang="en-GB" dirty="0" smtClean="0"/>
              <a:t> of nerve fiber is called </a:t>
            </a:r>
            <a:r>
              <a:rPr lang="en-GB" b="1" dirty="0" smtClean="0"/>
              <a:t>axon terminal.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When axon comes close to muscle fiber, it looses its myelin sheath, in such a way that axis cylinder is exposed.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This portion of axis cylinder is expanded like a bulb and is known as </a:t>
            </a:r>
            <a:r>
              <a:rPr lang="en-GB" b="1" dirty="0" smtClean="0"/>
              <a:t>motor end plate.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Axon terminals contain </a:t>
            </a:r>
            <a:r>
              <a:rPr lang="en-GB" b="1" dirty="0" smtClean="0"/>
              <a:t>mitochondria and synaptic vesicles.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Synaptic vesicles contains neurotransmitter </a:t>
            </a:r>
            <a:r>
              <a:rPr lang="en-GB" b="1" dirty="0" smtClean="0"/>
              <a:t>– Acetylcholine.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Ach is </a:t>
            </a:r>
            <a:r>
              <a:rPr lang="en-GB" b="1" dirty="0" smtClean="0"/>
              <a:t>synthesized by mitochondria </a:t>
            </a:r>
            <a:r>
              <a:rPr lang="en-GB" dirty="0" smtClean="0"/>
              <a:t>of axon terminals and is </a:t>
            </a:r>
            <a:r>
              <a:rPr lang="en-GB" b="1" dirty="0" smtClean="0"/>
              <a:t>stored in synaptic vesicles.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Mitochondria contains </a:t>
            </a:r>
            <a:r>
              <a:rPr lang="en-GB" b="1" dirty="0" smtClean="0"/>
              <a:t>ATP – source of energy for Ach synthesis.</a:t>
            </a:r>
            <a:endParaRPr lang="en-GB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0106" b="4237"/>
          <a:stretch/>
        </p:blipFill>
        <p:spPr>
          <a:xfrm>
            <a:off x="6662057" y="2363893"/>
            <a:ext cx="5255207" cy="298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61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6535646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b="1" dirty="0" smtClean="0"/>
              <a:t> Motor </a:t>
            </a:r>
            <a:r>
              <a:rPr lang="en-GB" b="1" dirty="0"/>
              <a:t>End Plate</a:t>
            </a:r>
            <a:endParaRPr lang="en-GB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The </a:t>
            </a:r>
            <a:r>
              <a:rPr lang="en-GB" b="1" dirty="0"/>
              <a:t>nerve fiber forms a complex of branching nerve terminals</a:t>
            </a:r>
            <a:r>
              <a:rPr lang="en-GB" dirty="0"/>
              <a:t> that </a:t>
            </a:r>
            <a:r>
              <a:rPr lang="en-GB" b="1" dirty="0"/>
              <a:t>invaginate into the surface of the muscle fiber </a:t>
            </a:r>
            <a:r>
              <a:rPr lang="en-GB" dirty="0"/>
              <a:t>but lie outside the muscle fiber plasma membrane.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The entire structure is called the </a:t>
            </a:r>
            <a:r>
              <a:rPr lang="en-GB" b="1" dirty="0"/>
              <a:t>motor end plate.</a:t>
            </a:r>
            <a:r>
              <a:rPr lang="en-GB" dirty="0"/>
              <a:t> </a:t>
            </a:r>
            <a:endParaRPr lang="en-GB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It </a:t>
            </a:r>
            <a:r>
              <a:rPr lang="en-GB" dirty="0"/>
              <a:t>is covered by </a:t>
            </a:r>
            <a:r>
              <a:rPr lang="en-GB" b="1" dirty="0"/>
              <a:t>one or more Schwann cells</a:t>
            </a:r>
            <a:r>
              <a:rPr lang="en-GB" dirty="0"/>
              <a:t> that </a:t>
            </a:r>
            <a:r>
              <a:rPr lang="en-GB" b="1" dirty="0"/>
              <a:t>insulate it from the surrounding fluids. </a:t>
            </a:r>
            <a:endParaRPr lang="en-GB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 smtClean="0"/>
              <a:t> Synaptic </a:t>
            </a:r>
            <a:r>
              <a:rPr lang="en-GB" b="1" dirty="0"/>
              <a:t>Gutter / Synaptic Trough</a:t>
            </a:r>
            <a:endParaRPr lang="en-GB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The </a:t>
            </a:r>
            <a:r>
              <a:rPr lang="en-GB" b="1" dirty="0"/>
              <a:t>invaginated membrane</a:t>
            </a:r>
            <a:r>
              <a:rPr lang="en-GB" dirty="0"/>
              <a:t> is called the </a:t>
            </a:r>
            <a:r>
              <a:rPr lang="en-GB" b="1" dirty="0"/>
              <a:t>synaptic gutter or synaptic trough.</a:t>
            </a:r>
            <a:endParaRPr lang="en-GB" dirty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2926" y="2687364"/>
            <a:ext cx="4270874" cy="234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095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6365966" cy="4433146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b="1" dirty="0"/>
              <a:t> Synaptic Cleft</a:t>
            </a:r>
            <a:endParaRPr lang="en-GB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The space between the terminal and the fiber membrane is called the </a:t>
            </a:r>
            <a:r>
              <a:rPr lang="en-GB" b="1" dirty="0"/>
              <a:t>synaptic space or synaptic cleft</a:t>
            </a:r>
            <a:r>
              <a:rPr lang="en-GB" dirty="0"/>
              <a:t>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It is </a:t>
            </a:r>
            <a:r>
              <a:rPr lang="en-GB" b="1" dirty="0"/>
              <a:t>20 to 30 nanometers wide.</a:t>
            </a:r>
            <a:r>
              <a:rPr lang="en-GB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 smtClean="0"/>
              <a:t> Pre-synaptic Membrane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Membrane of nerve ending </a:t>
            </a:r>
            <a:r>
              <a:rPr lang="en-GB" dirty="0" smtClean="0"/>
              <a:t>is called presynaptic membrane.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 smtClean="0"/>
              <a:t> Post-synaptic Membrane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Membrane of muscle fiber </a:t>
            </a:r>
            <a:r>
              <a:rPr lang="en-GB" dirty="0" smtClean="0"/>
              <a:t>is called postsynaptic membrane.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 smtClean="0"/>
              <a:t> Basal Lamina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It is a thin layer of </a:t>
            </a:r>
            <a:r>
              <a:rPr lang="en-GB" b="1" dirty="0" smtClean="0"/>
              <a:t>spongy reticular matrix, through which ECF  diffuses.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It is present in </a:t>
            </a:r>
            <a:r>
              <a:rPr lang="en-GB" b="1" dirty="0" smtClean="0"/>
              <a:t>synaptic cleft.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An enzyme </a:t>
            </a:r>
            <a:r>
              <a:rPr lang="en-GB" b="1" dirty="0" smtClean="0"/>
              <a:t>Acetylcholinesterase is present in large quantities </a:t>
            </a:r>
            <a:r>
              <a:rPr lang="en-GB" dirty="0" smtClean="0"/>
              <a:t>in the matrix of basal lamina.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773" y="2620478"/>
            <a:ext cx="4066384" cy="288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977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845734"/>
            <a:ext cx="6017623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 b="1" dirty="0" smtClean="0"/>
              <a:t> Subneural </a:t>
            </a:r>
            <a:r>
              <a:rPr lang="en-GB" b="1" dirty="0"/>
              <a:t>Clefts</a:t>
            </a:r>
            <a:endParaRPr lang="en-GB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At the bottom of the gutter are numerous smaller folds of the </a:t>
            </a:r>
            <a:r>
              <a:rPr lang="en-GB" b="1" dirty="0"/>
              <a:t>muscle </a:t>
            </a:r>
            <a:r>
              <a:rPr lang="en-GB" b="1" dirty="0" smtClean="0"/>
              <a:t>membrane (postsynaptic membrane) </a:t>
            </a:r>
            <a:r>
              <a:rPr lang="en-GB" dirty="0"/>
              <a:t>called </a:t>
            </a:r>
            <a:r>
              <a:rPr lang="en-GB" b="1" dirty="0"/>
              <a:t>subneural clefts,</a:t>
            </a:r>
            <a:r>
              <a:rPr lang="en-GB" dirty="0"/>
              <a:t> which greatly increase the surface area at which the </a:t>
            </a:r>
            <a:r>
              <a:rPr lang="en-GB" b="1" dirty="0"/>
              <a:t>synaptic transmitter can act. </a:t>
            </a:r>
            <a:endParaRPr lang="en-GB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In </a:t>
            </a:r>
            <a:r>
              <a:rPr lang="en-GB" dirty="0"/>
              <a:t>the axon terminal are many mitochondria that </a:t>
            </a:r>
            <a:r>
              <a:rPr lang="en-GB" b="1" dirty="0"/>
              <a:t>supply adenosine triphosphate (ATP</a:t>
            </a:r>
            <a:r>
              <a:rPr lang="en-GB" b="1" dirty="0" smtClean="0"/>
              <a:t>).</a:t>
            </a:r>
            <a:endParaRPr lang="en-GB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ATP </a:t>
            </a:r>
            <a:r>
              <a:rPr lang="en-GB" dirty="0" smtClean="0"/>
              <a:t>is the </a:t>
            </a:r>
            <a:r>
              <a:rPr lang="en-GB" dirty="0"/>
              <a:t>energy source used for </a:t>
            </a:r>
            <a:r>
              <a:rPr lang="en-GB" b="1" dirty="0"/>
              <a:t>synthesis of a transmitter, acetylcholine</a:t>
            </a:r>
            <a:r>
              <a:rPr lang="en-GB" dirty="0"/>
              <a:t>, which excites the muscle fiber </a:t>
            </a:r>
            <a:r>
              <a:rPr lang="en-GB" dirty="0" smtClean="0"/>
              <a:t>membrane.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Postsynaptic membrane contains receptors called – </a:t>
            </a:r>
            <a:r>
              <a:rPr lang="en-GB" b="1" dirty="0" smtClean="0"/>
              <a:t>Nicotinic Acetylcholine Receptors.</a:t>
            </a:r>
            <a:endParaRPr lang="en-GB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4902" y="2415585"/>
            <a:ext cx="4066384" cy="288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336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b="1" dirty="0" smtClean="0"/>
              <a:t> Acetylcholine (Ach)</a:t>
            </a:r>
            <a:endParaRPr lang="en-GB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Acetylcholine </a:t>
            </a:r>
            <a:r>
              <a:rPr lang="en-GB" dirty="0"/>
              <a:t>is used at the neuromuscular junctions, </a:t>
            </a:r>
            <a:r>
              <a:rPr lang="en-GB" b="1" dirty="0"/>
              <a:t>triggering the firing of motor neurons and affecting voluntary movements</a:t>
            </a:r>
            <a:r>
              <a:rPr lang="en-GB" dirty="0" smtClean="0"/>
              <a:t>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Acetylcholine </a:t>
            </a:r>
            <a:r>
              <a:rPr lang="en-GB" dirty="0"/>
              <a:t>is synthesized in the </a:t>
            </a:r>
            <a:r>
              <a:rPr lang="en-GB" b="1" dirty="0"/>
              <a:t>cytoplasm of the </a:t>
            </a:r>
            <a:r>
              <a:rPr lang="en-GB" b="1" dirty="0" smtClean="0"/>
              <a:t>terminal</a:t>
            </a:r>
            <a:r>
              <a:rPr lang="en-GB" dirty="0" smtClean="0"/>
              <a:t>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It </a:t>
            </a:r>
            <a:r>
              <a:rPr lang="en-GB" dirty="0"/>
              <a:t>is absorbed rapidly into many </a:t>
            </a:r>
            <a:r>
              <a:rPr lang="en-GB" b="1" dirty="0"/>
              <a:t>small synaptic </a:t>
            </a:r>
            <a:r>
              <a:rPr lang="en-GB" b="1" dirty="0" smtClean="0"/>
              <a:t>vesicles.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There </a:t>
            </a:r>
            <a:r>
              <a:rPr lang="en-GB" dirty="0"/>
              <a:t>are about </a:t>
            </a:r>
            <a:r>
              <a:rPr lang="en-GB" b="1" dirty="0"/>
              <a:t>300,000</a:t>
            </a:r>
            <a:r>
              <a:rPr lang="en-GB" dirty="0"/>
              <a:t> of synaptic vesicles present normally </a:t>
            </a:r>
            <a:r>
              <a:rPr lang="en-GB" b="1" dirty="0"/>
              <a:t>in the terminals of a single end plate.</a:t>
            </a:r>
            <a:r>
              <a:rPr lang="en-GB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 smtClean="0"/>
              <a:t> Acetylcholinesterase (AchE)</a:t>
            </a:r>
            <a:endParaRPr lang="en-GB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Acetylcholinesterase, </a:t>
            </a:r>
            <a:r>
              <a:rPr lang="en-GB" dirty="0"/>
              <a:t>also known as </a:t>
            </a:r>
            <a:r>
              <a:rPr lang="en-GB" b="1" dirty="0" smtClean="0"/>
              <a:t>acetyl-hydrolase,</a:t>
            </a:r>
            <a:r>
              <a:rPr lang="en-GB" dirty="0" smtClean="0"/>
              <a:t> </a:t>
            </a:r>
            <a:r>
              <a:rPr lang="en-GB" dirty="0"/>
              <a:t>is the primary cholinesterase in the body. </a:t>
            </a:r>
            <a:endParaRPr lang="en-GB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It </a:t>
            </a:r>
            <a:r>
              <a:rPr lang="en-GB" dirty="0"/>
              <a:t>is an enzyme </a:t>
            </a:r>
            <a:r>
              <a:rPr lang="en-GB" b="1" dirty="0"/>
              <a:t>that catalyzes the breakdown of acetylcholine </a:t>
            </a:r>
            <a:r>
              <a:rPr lang="en-GB" dirty="0"/>
              <a:t>and some other choline esters that function as </a:t>
            </a:r>
            <a:r>
              <a:rPr lang="en-GB" dirty="0" smtClean="0"/>
              <a:t>neurotransmitters.</a:t>
            </a:r>
            <a:endParaRPr lang="en-GB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It is found at </a:t>
            </a:r>
            <a:r>
              <a:rPr lang="en-GB" b="1" dirty="0"/>
              <a:t>mainly neuromuscular junctions </a:t>
            </a:r>
            <a:r>
              <a:rPr lang="en-GB" dirty="0"/>
              <a:t>and in chemical synapses of the cholinergic type, where its activity serves to terminate synaptic transmission</a:t>
            </a:r>
            <a:r>
              <a:rPr lang="en-GB" dirty="0" smtClean="0"/>
              <a:t>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896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Synthesis &amp; Degradation of Acetylcholine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Acetylcholine </a:t>
            </a:r>
            <a:r>
              <a:rPr lang="en-GB" dirty="0"/>
              <a:t>is synthesized in nerve terminals </a:t>
            </a:r>
            <a:r>
              <a:rPr lang="en-GB" b="1" dirty="0"/>
              <a:t>from acetyl coenzyme A (acetyl CoA, which is synthesized from glucose) and choline, in a reaction </a:t>
            </a:r>
            <a:r>
              <a:rPr lang="en-GB" b="1" dirty="0" smtClean="0"/>
              <a:t>catalysed </a:t>
            </a:r>
            <a:r>
              <a:rPr lang="en-GB" b="1" dirty="0"/>
              <a:t>by choline acetyltransferase (CAT</a:t>
            </a:r>
            <a:r>
              <a:rPr lang="en-GB" b="1" dirty="0" smtClean="0"/>
              <a:t>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In </a:t>
            </a:r>
            <a:r>
              <a:rPr lang="en-GB" dirty="0"/>
              <a:t>the </a:t>
            </a:r>
            <a:r>
              <a:rPr lang="en-GB" b="1" dirty="0"/>
              <a:t>synaptic </a:t>
            </a:r>
            <a:r>
              <a:rPr lang="en-GB" b="1" dirty="0" smtClean="0"/>
              <a:t>space or synaptic cleft </a:t>
            </a:r>
            <a:r>
              <a:rPr lang="en-GB" dirty="0"/>
              <a:t>are large quantities of the enzyme </a:t>
            </a:r>
            <a:r>
              <a:rPr lang="en-GB" b="1" dirty="0" smtClean="0"/>
              <a:t>acetylcholinesterase (AchE), </a:t>
            </a:r>
            <a:r>
              <a:rPr lang="en-GB" b="1" dirty="0"/>
              <a:t>which destroys acetylcholine a few milliseconds after it has been released from the synaptic vesicles.</a:t>
            </a:r>
            <a:endParaRPr lang="en-GB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07491" y="1845734"/>
            <a:ext cx="4248189" cy="447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407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Neuromuscular Blockers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Neuromuscular blockers are drugs which </a:t>
            </a:r>
            <a:r>
              <a:rPr lang="en-GB" b="1" dirty="0" smtClean="0"/>
              <a:t>prevent transmission of impulses </a:t>
            </a:r>
            <a:r>
              <a:rPr lang="en-GB" dirty="0" smtClean="0"/>
              <a:t>from nerve fiber to the muscle fiber through NMJ.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Neuromuscular blockers are </a:t>
            </a:r>
            <a:r>
              <a:rPr lang="en-GB" b="1" dirty="0" smtClean="0"/>
              <a:t>used in anaesthesia during surgery </a:t>
            </a:r>
            <a:r>
              <a:rPr lang="en-GB" dirty="0" smtClean="0"/>
              <a:t>to </a:t>
            </a:r>
            <a:r>
              <a:rPr lang="en-GB" b="1" dirty="0" smtClean="0"/>
              <a:t>relax skeletal muscles and cause paralysis</a:t>
            </a:r>
            <a:r>
              <a:rPr lang="en-GB" dirty="0" smtClean="0"/>
              <a:t> for proper performance of a surgical procedure.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They are;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Curare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Bungarotoxin (snake’s venom)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Succinylcholine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Carbamylcholine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Botulinum Toxin </a:t>
            </a:r>
            <a:r>
              <a:rPr lang="en-GB" b="1" i="1" dirty="0" smtClean="0"/>
              <a:t>(Clostridium botulinum)</a:t>
            </a:r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144440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Neuromuscular Stimulants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Some drugs cause </a:t>
            </a:r>
            <a:r>
              <a:rPr lang="en-GB" b="1" dirty="0" smtClean="0"/>
              <a:t>stimulation of NMJ.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They </a:t>
            </a:r>
            <a:r>
              <a:rPr lang="en-GB" b="1" dirty="0" smtClean="0"/>
              <a:t>inhibit acetylcholinesterase </a:t>
            </a:r>
            <a:r>
              <a:rPr lang="en-GB" dirty="0" smtClean="0"/>
              <a:t>so that </a:t>
            </a:r>
            <a:r>
              <a:rPr lang="en-GB" b="1" dirty="0" smtClean="0"/>
              <a:t>acetylcholine is not hydrolysed.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It leads to </a:t>
            </a:r>
            <a:r>
              <a:rPr lang="en-GB" b="1" dirty="0" smtClean="0"/>
              <a:t>repeated stimulation of continuous contraction of muscles.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They are;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Neostigmine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Physostigmine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Di-</a:t>
            </a:r>
            <a:r>
              <a:rPr lang="en-GB" b="1" dirty="0" err="1" smtClean="0"/>
              <a:t>iso</a:t>
            </a:r>
            <a:r>
              <a:rPr lang="en-GB" b="1" dirty="0" smtClean="0"/>
              <a:t>-propyl-</a:t>
            </a:r>
            <a:r>
              <a:rPr lang="en-GB" b="1" dirty="0" err="1" smtClean="0"/>
              <a:t>fluro</a:t>
            </a:r>
            <a:r>
              <a:rPr lang="en-GB" b="1" dirty="0" smtClean="0"/>
              <a:t>-phosphate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0543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16600" dirty="0" smtClean="0">
                <a:latin typeface="Bahnschrift SemiBold SemiConden" panose="020B0502040204020203" pitchFamily="34" charset="0"/>
              </a:rPr>
              <a:t>THANK YOU</a:t>
            </a:r>
            <a:endParaRPr lang="en-GB" sz="16600" dirty="0"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68387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156</TotalTime>
  <Words>628</Words>
  <Application>Microsoft Office PowerPoint</Application>
  <PresentationFormat>Widescreen</PresentationFormat>
  <Paragraphs>77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Bahnschrift SemiBold SemiConden</vt:lpstr>
      <vt:lpstr>Calibri</vt:lpstr>
      <vt:lpstr>Calibri Light</vt:lpstr>
      <vt:lpstr>Wingdings</vt:lpstr>
      <vt:lpstr>Retrospect</vt:lpstr>
      <vt:lpstr>Neuromuscular Junction</vt:lpstr>
      <vt:lpstr>Topic Layout</vt:lpstr>
      <vt:lpstr>Neuromuscular Junction</vt:lpstr>
      <vt:lpstr>Physiological Anatomy of NMJ</vt:lpstr>
      <vt:lpstr>PowerPoint Presentation</vt:lpstr>
      <vt:lpstr>PowerPoint Presentation</vt:lpstr>
      <vt:lpstr>PowerPoint Presentation</vt:lpstr>
      <vt:lpstr>PowerPoint Presentation</vt:lpstr>
      <vt:lpstr>Synthesis &amp; Degradation of Acetylcholine</vt:lpstr>
      <vt:lpstr>Neuromuscular Blockers</vt:lpstr>
      <vt:lpstr>Neuromuscular Stimulants</vt:lpstr>
      <vt:lpstr>THANK YOU</vt:lpstr>
    </vt:vector>
  </TitlesOfParts>
  <Company>MRT www.Win2Farsi.com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Neuromuscular Junction</dc:title>
  <dc:creator>Moorche</dc:creator>
  <cp:lastModifiedBy>Microsoft account</cp:lastModifiedBy>
  <cp:revision>24</cp:revision>
  <dcterms:created xsi:type="dcterms:W3CDTF">2022-12-01T04:46:13Z</dcterms:created>
  <dcterms:modified xsi:type="dcterms:W3CDTF">2023-01-24T10:05:13Z</dcterms:modified>
</cp:coreProperties>
</file>