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3" r:id="rId1"/>
  </p:sldMasterIdLst>
  <p:sldIdLst>
    <p:sldId id="256" r:id="rId2"/>
    <p:sldId id="277" r:id="rId3"/>
    <p:sldId id="257" r:id="rId4"/>
    <p:sldId id="278" r:id="rId5"/>
    <p:sldId id="258" r:id="rId6"/>
    <p:sldId id="260" r:id="rId7"/>
    <p:sldId id="261" r:id="rId8"/>
    <p:sldId id="295" r:id="rId9"/>
    <p:sldId id="294" r:id="rId10"/>
    <p:sldId id="281" r:id="rId11"/>
    <p:sldId id="262" r:id="rId12"/>
    <p:sldId id="291" r:id="rId13"/>
    <p:sldId id="292" r:id="rId14"/>
    <p:sldId id="263" r:id="rId15"/>
    <p:sldId id="290" r:id="rId16"/>
    <p:sldId id="264" r:id="rId17"/>
    <p:sldId id="265" r:id="rId18"/>
    <p:sldId id="282" r:id="rId19"/>
    <p:sldId id="296" r:id="rId20"/>
    <p:sldId id="266" r:id="rId21"/>
    <p:sldId id="268" r:id="rId22"/>
    <p:sldId id="287" r:id="rId23"/>
    <p:sldId id="269" r:id="rId24"/>
    <p:sldId id="286" r:id="rId25"/>
    <p:sldId id="298" r:id="rId26"/>
    <p:sldId id="299" r:id="rId27"/>
    <p:sldId id="302" r:id="rId28"/>
    <p:sldId id="300" r:id="rId29"/>
    <p:sldId id="271" r:id="rId30"/>
    <p:sldId id="283" r:id="rId31"/>
    <p:sldId id="272" r:id="rId32"/>
    <p:sldId id="284" r:id="rId33"/>
    <p:sldId id="285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60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462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467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622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81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993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855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568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503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108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616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8293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 smtClean="0">
                <a:latin typeface="Bahnschrift SemiBold SemiConden" panose="020B0502040204020203" pitchFamily="34" charset="0"/>
              </a:rPr>
              <a:t>The Skin and </a:t>
            </a:r>
            <a:br>
              <a:rPr lang="en-GB" dirty="0" smtClean="0">
                <a:latin typeface="Bahnschrift SemiBold SemiConden" panose="020B0502040204020203" pitchFamily="34" charset="0"/>
              </a:rPr>
            </a:br>
            <a:r>
              <a:rPr lang="en-GB" dirty="0" smtClean="0">
                <a:latin typeface="Bahnschrift SemiBold SemiConden" panose="020B0502040204020203" pitchFamily="34" charset="0"/>
              </a:rPr>
              <a:t>Integumentary System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lvl="0" algn="r">
              <a:buClr>
                <a:srgbClr val="D34817"/>
              </a:buClr>
            </a:pPr>
            <a:r>
              <a:rPr lang="en-GB" sz="2000" b="1" dirty="0">
                <a:solidFill>
                  <a:srgbClr val="696464"/>
                </a:solidFill>
                <a:latin typeface="Bahnschrift SemiBold SemiConden" panose="020B0502040204020203" pitchFamily="34" charset="0"/>
              </a:rPr>
              <a:t>KHUSHAL KHAN</a:t>
            </a:r>
          </a:p>
          <a:p>
            <a:pPr lvl="0" algn="r">
              <a:buClr>
                <a:srgbClr val="D34817"/>
              </a:buClr>
            </a:pPr>
            <a:r>
              <a:rPr lang="en-GB" sz="2000" b="1" dirty="0">
                <a:solidFill>
                  <a:srgbClr val="696464"/>
                </a:solidFill>
                <a:latin typeface="Bahnschrift SemiBold SemiConden" panose="020B0502040204020203" pitchFamily="34" charset="0"/>
              </a:rPr>
              <a:t>Demonstrator cardiology </a:t>
            </a:r>
          </a:p>
          <a:p>
            <a:pPr lvl="0" algn="r">
              <a:buClr>
                <a:srgbClr val="D34817"/>
              </a:buClr>
            </a:pPr>
            <a:r>
              <a:rPr lang="en-GB" sz="2000" b="1" dirty="0">
                <a:solidFill>
                  <a:srgbClr val="696464"/>
                </a:solidFill>
                <a:latin typeface="Bahnschrift SemiBold SemiConden" panose="020B0502040204020203" pitchFamily="34" charset="0"/>
              </a:rPr>
              <a:t>Khyber medical university – institute of paramedical sciences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9996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Integumentary System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661329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 The integumentary </a:t>
            </a:r>
            <a:r>
              <a:rPr lang="en-GB" dirty="0"/>
              <a:t>system is </a:t>
            </a:r>
            <a:r>
              <a:rPr lang="en-GB" b="1" dirty="0" smtClean="0"/>
              <a:t>the </a:t>
            </a:r>
            <a:r>
              <a:rPr lang="en-GB" b="1" dirty="0"/>
              <a:t>body’s outer layer.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 It’s </a:t>
            </a:r>
            <a:r>
              <a:rPr lang="en-GB" dirty="0"/>
              <a:t>made up </a:t>
            </a:r>
            <a:r>
              <a:rPr lang="en-GB" dirty="0" smtClean="0"/>
              <a:t>of </a:t>
            </a:r>
            <a:r>
              <a:rPr lang="en-GB" b="1" dirty="0"/>
              <a:t>skin, nails, hair and the glands and nerves </a:t>
            </a:r>
            <a:r>
              <a:rPr lang="en-GB" dirty="0"/>
              <a:t>on </a:t>
            </a:r>
            <a:r>
              <a:rPr lang="en-GB" dirty="0" smtClean="0"/>
              <a:t>the </a:t>
            </a:r>
            <a:r>
              <a:rPr lang="en-GB" dirty="0"/>
              <a:t>skin.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 The </a:t>
            </a:r>
            <a:r>
              <a:rPr lang="en-GB" dirty="0"/>
              <a:t>integumentary system acts as a physical barrier — </a:t>
            </a:r>
            <a:r>
              <a:rPr lang="en-GB" b="1" dirty="0"/>
              <a:t>protecting </a:t>
            </a:r>
            <a:r>
              <a:rPr lang="en-GB" b="1" dirty="0" smtClean="0"/>
              <a:t>the body </a:t>
            </a:r>
            <a:r>
              <a:rPr lang="en-GB" b="1" dirty="0"/>
              <a:t>from bacteria, infection, injury and sunlight.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 It </a:t>
            </a:r>
            <a:r>
              <a:rPr lang="en-GB" dirty="0"/>
              <a:t>also </a:t>
            </a:r>
            <a:r>
              <a:rPr lang="en-GB" b="1" dirty="0"/>
              <a:t>helps regulate your body temperature </a:t>
            </a:r>
            <a:r>
              <a:rPr lang="en-GB" dirty="0"/>
              <a:t>and </a:t>
            </a:r>
            <a:r>
              <a:rPr lang="en-GB" dirty="0" smtClean="0"/>
              <a:t>allows </a:t>
            </a:r>
            <a:r>
              <a:rPr lang="en-GB" dirty="0"/>
              <a:t>to feel skin sensations like </a:t>
            </a:r>
            <a:r>
              <a:rPr lang="en-GB" b="1" dirty="0"/>
              <a:t>hot and cold.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1666" y="1845734"/>
            <a:ext cx="3664014" cy="402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561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Structure of the skin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skin is the </a:t>
            </a:r>
            <a:r>
              <a:rPr lang="en-GB" b="1" dirty="0"/>
              <a:t>largest organ in the </a:t>
            </a:r>
            <a:r>
              <a:rPr lang="en-GB" b="1" dirty="0" smtClean="0"/>
              <a:t>body.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Skin has </a:t>
            </a:r>
            <a:r>
              <a:rPr lang="en-GB" dirty="0"/>
              <a:t>a surface area of </a:t>
            </a:r>
            <a:r>
              <a:rPr lang="en-GB" b="1" dirty="0"/>
              <a:t>about 1.5 to 2 </a:t>
            </a:r>
            <a:r>
              <a:rPr lang="en-GB" b="1" dirty="0" smtClean="0"/>
              <a:t>square. Meter </a:t>
            </a:r>
            <a:r>
              <a:rPr lang="en-GB" b="1" dirty="0"/>
              <a:t>in </a:t>
            </a:r>
            <a:r>
              <a:rPr lang="en-GB" b="1" dirty="0" smtClean="0"/>
              <a:t>adults. </a:t>
            </a:r>
            <a:endParaRPr lang="en-GB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It </a:t>
            </a:r>
            <a:r>
              <a:rPr lang="en-GB" dirty="0"/>
              <a:t>includes </a:t>
            </a:r>
            <a:r>
              <a:rPr lang="en-GB" b="1" dirty="0"/>
              <a:t>glands, hair and nails</a:t>
            </a:r>
            <a:r>
              <a:rPr lang="en-GB" dirty="0"/>
              <a:t>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There </a:t>
            </a:r>
            <a:r>
              <a:rPr lang="en-GB" dirty="0"/>
              <a:t>are </a:t>
            </a:r>
            <a:r>
              <a:rPr lang="en-GB" b="1" dirty="0" smtClean="0"/>
              <a:t>three main </a:t>
            </a:r>
            <a:r>
              <a:rPr lang="en-GB" b="1" dirty="0"/>
              <a:t>layers: </a:t>
            </a:r>
            <a:endParaRPr lang="en-GB" b="1" dirty="0" smtClean="0"/>
          </a:p>
          <a:p>
            <a:pPr marL="457200" indent="-457200">
              <a:buFont typeface="+mj-lt"/>
              <a:buAutoNum type="alphaUcPeriod"/>
            </a:pPr>
            <a:r>
              <a:rPr lang="en-GB" dirty="0" smtClean="0"/>
              <a:t>The </a:t>
            </a:r>
            <a:r>
              <a:rPr lang="en-GB" b="1" dirty="0" smtClean="0"/>
              <a:t>Epidermis</a:t>
            </a:r>
            <a:r>
              <a:rPr lang="en-GB" dirty="0" smtClean="0"/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en-GB" dirty="0" smtClean="0"/>
              <a:t>The </a:t>
            </a:r>
            <a:r>
              <a:rPr lang="en-GB" b="1" dirty="0" smtClean="0"/>
              <a:t>Dermis</a:t>
            </a:r>
          </a:p>
          <a:p>
            <a:pPr marL="457200" indent="-457200">
              <a:buFont typeface="+mj-lt"/>
              <a:buAutoNum type="alphaUcPeriod"/>
            </a:pPr>
            <a:r>
              <a:rPr lang="en-GB" dirty="0" smtClean="0"/>
              <a:t>The</a:t>
            </a:r>
            <a:r>
              <a:rPr lang="en-GB" b="1" dirty="0" smtClean="0"/>
              <a:t> Hypodermis (subcutaneous layer)</a:t>
            </a:r>
          </a:p>
        </p:txBody>
      </p:sp>
    </p:spTree>
    <p:extLst>
      <p:ext uri="{BB962C8B-B14F-4D97-AF65-F5344CB8AC3E}">
        <p14:creationId xmlns:p14="http://schemas.microsoft.com/office/powerpoint/2010/main" val="491247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Bahnschrift SemiBold SemiConden" panose="020B0502040204020203" pitchFamily="34" charset="0"/>
              </a:rPr>
              <a:t>A- Epidermis 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6233473" cy="4023360"/>
          </a:xfrm>
        </p:spPr>
        <p:txBody>
          <a:bodyPr>
            <a:normAutofit/>
          </a:bodyPr>
          <a:lstStyle/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sz="19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The </a:t>
            </a:r>
            <a:r>
              <a:rPr lang="en-GB" sz="19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epidermis is the </a:t>
            </a:r>
            <a:r>
              <a:rPr lang="en-GB" sz="19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most superficial layer of the </a:t>
            </a:r>
            <a:r>
              <a:rPr lang="en-GB" sz="1900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skin.</a:t>
            </a: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sz="19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GB" sz="19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It is composed </a:t>
            </a:r>
            <a:r>
              <a:rPr lang="en-GB" sz="19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of </a:t>
            </a:r>
            <a:r>
              <a:rPr lang="en-GB" sz="19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stratified keratinised squamous </a:t>
            </a:r>
            <a:r>
              <a:rPr lang="en-GB" sz="1900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epithelium, </a:t>
            </a:r>
            <a:r>
              <a:rPr lang="en-GB" sz="19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which </a:t>
            </a:r>
            <a:r>
              <a:rPr lang="en-GB" sz="19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varies in thickness in different parts of the body. </a:t>
            </a:r>
            <a:endParaRPr lang="en-GB" sz="1900" dirty="0" smtClean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sz="19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It </a:t>
            </a:r>
            <a:r>
              <a:rPr lang="en-GB" sz="19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is </a:t>
            </a:r>
            <a:r>
              <a:rPr lang="en-GB" sz="19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thickest on the palms of the hands </a:t>
            </a:r>
            <a:r>
              <a:rPr lang="en-GB" sz="19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and </a:t>
            </a:r>
            <a:r>
              <a:rPr lang="en-GB" sz="19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soles of the feet. </a:t>
            </a:r>
            <a:endParaRPr lang="en-GB" sz="1900" b="1" dirty="0" smtClean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sz="19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There </a:t>
            </a:r>
            <a:r>
              <a:rPr lang="en-GB" sz="19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are </a:t>
            </a:r>
            <a:r>
              <a:rPr lang="en-GB" sz="19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no blood vessels or nerve endings </a:t>
            </a:r>
            <a:r>
              <a:rPr lang="en-GB" sz="19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in the epidermis, but its deeper layers are bathed in </a:t>
            </a:r>
            <a:r>
              <a:rPr lang="en-GB" sz="19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interstitial fluid from the dermis,</a:t>
            </a:r>
            <a:r>
              <a:rPr lang="en-GB" sz="19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which provides oxygen and nutrients, and drains away as </a:t>
            </a:r>
            <a:r>
              <a:rPr lang="en-GB" sz="19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lymph</a:t>
            </a:r>
            <a:r>
              <a:rPr lang="en-GB" sz="1900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0753" y="2456625"/>
            <a:ext cx="4352986" cy="301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2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97280" y="1845734"/>
            <a:ext cx="6730430" cy="4023360"/>
          </a:xfrm>
        </p:spPr>
        <p:txBody>
          <a:bodyPr>
            <a:normAutofit/>
          </a:bodyPr>
          <a:lstStyle/>
          <a:p>
            <a:pPr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/>
              <a:t> There are </a:t>
            </a:r>
            <a:r>
              <a:rPr lang="en-GB" b="1" dirty="0"/>
              <a:t>several layers (strata) of cells in the epidermis </a:t>
            </a:r>
            <a:r>
              <a:rPr lang="en-GB" dirty="0"/>
              <a:t>which extend from the </a:t>
            </a:r>
            <a:r>
              <a:rPr lang="en-GB" b="1" dirty="0"/>
              <a:t>deepest germinative layer (stratum basale) to the most superficial (stratum corneum).  </a:t>
            </a:r>
            <a:r>
              <a:rPr lang="en-GB" sz="24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GB" dirty="0" smtClean="0"/>
              <a:t> </a:t>
            </a:r>
          </a:p>
          <a:p>
            <a:pPr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cells on the surface are </a:t>
            </a:r>
            <a:r>
              <a:rPr lang="en-GB" b="1" dirty="0"/>
              <a:t>flat, thin, non-nucleated, dead cells, or squamous, </a:t>
            </a:r>
            <a:r>
              <a:rPr lang="en-GB" dirty="0"/>
              <a:t>in which the cytoplasm has been replaced by the </a:t>
            </a:r>
            <a:r>
              <a:rPr lang="en-GB" b="1" dirty="0"/>
              <a:t>fibrous protein keratin. </a:t>
            </a:r>
          </a:p>
          <a:p>
            <a:pPr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 These </a:t>
            </a:r>
            <a:r>
              <a:rPr lang="en-GB" dirty="0"/>
              <a:t>cells are constantly being </a:t>
            </a:r>
            <a:r>
              <a:rPr lang="en-GB" b="1" dirty="0"/>
              <a:t>rubbed off and replaced by cells that originated in the germinative layer </a:t>
            </a:r>
            <a:r>
              <a:rPr lang="en-GB" dirty="0"/>
              <a:t>and have </a:t>
            </a:r>
            <a:r>
              <a:rPr lang="en-GB" b="1" dirty="0"/>
              <a:t>undergone gradual change as they progressed towards the surface. </a:t>
            </a:r>
          </a:p>
          <a:p>
            <a:pPr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b="1" dirty="0" smtClean="0"/>
              <a:t> Complete </a:t>
            </a:r>
            <a:r>
              <a:rPr lang="en-GB" b="1" dirty="0"/>
              <a:t>replacement </a:t>
            </a:r>
            <a:r>
              <a:rPr lang="en-GB" dirty="0"/>
              <a:t>of the epidermis takes </a:t>
            </a:r>
            <a:r>
              <a:rPr lang="en-GB" b="1" dirty="0"/>
              <a:t>about a month. </a:t>
            </a:r>
          </a:p>
          <a:p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7710" y="1842511"/>
            <a:ext cx="4023709" cy="402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710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6277556" cy="40233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Melanin</a:t>
            </a:r>
            <a:r>
              <a:rPr lang="en-GB" b="1" dirty="0"/>
              <a:t>, </a:t>
            </a:r>
            <a:r>
              <a:rPr lang="en-GB" dirty="0"/>
              <a:t>a dark pigment </a:t>
            </a:r>
            <a:r>
              <a:rPr lang="en-GB" b="1" dirty="0"/>
              <a:t>derived from the amino acid tyrosine </a:t>
            </a:r>
            <a:r>
              <a:rPr lang="en-GB" dirty="0"/>
              <a:t>and secreted by </a:t>
            </a:r>
            <a:r>
              <a:rPr lang="en-GB" b="1" dirty="0"/>
              <a:t>melanocytes in the deep germinative layer, is absorbed by surrounding epithelial cells. </a:t>
            </a:r>
            <a:endParaRPr lang="en-GB" b="1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 It </a:t>
            </a:r>
            <a:r>
              <a:rPr lang="en-GB" b="1" dirty="0"/>
              <a:t>protects the skin </a:t>
            </a:r>
            <a:r>
              <a:rPr lang="en-GB" dirty="0"/>
              <a:t>from the </a:t>
            </a:r>
            <a:r>
              <a:rPr lang="en-GB" b="1" dirty="0"/>
              <a:t>harmful effects of sunlight. </a:t>
            </a:r>
            <a:endParaRPr lang="en-GB" b="1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 Exposure </a:t>
            </a:r>
            <a:r>
              <a:rPr lang="en-GB" b="1" dirty="0"/>
              <a:t>to sunlight </a:t>
            </a:r>
            <a:r>
              <a:rPr lang="en-GB" dirty="0"/>
              <a:t>promotes </a:t>
            </a:r>
            <a:r>
              <a:rPr lang="en-GB" b="1" dirty="0"/>
              <a:t>synthesis of melanin.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Normal </a:t>
            </a:r>
            <a:r>
              <a:rPr lang="en-GB" b="1" dirty="0"/>
              <a:t>saturation of </a:t>
            </a:r>
            <a:r>
              <a:rPr lang="en-GB" b="1" dirty="0" smtClean="0"/>
              <a:t>haemoglobin </a:t>
            </a:r>
            <a:r>
              <a:rPr lang="en-GB" dirty="0"/>
              <a:t>and </a:t>
            </a:r>
            <a:r>
              <a:rPr lang="en-GB" b="1" dirty="0"/>
              <a:t>the amount of blood circulating in </a:t>
            </a:r>
            <a:r>
              <a:rPr lang="en-GB" dirty="0"/>
              <a:t>the dermis give </a:t>
            </a:r>
            <a:r>
              <a:rPr lang="en-GB" b="1" dirty="0"/>
              <a:t>white skin its pink colour.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Excessive </a:t>
            </a:r>
            <a:r>
              <a:rPr lang="en-GB" b="1" dirty="0"/>
              <a:t>levels of bile pigments in blood </a:t>
            </a:r>
            <a:r>
              <a:rPr lang="en-GB" dirty="0"/>
              <a:t>and </a:t>
            </a:r>
            <a:r>
              <a:rPr lang="en-GB" b="1" dirty="0"/>
              <a:t>carotenes in subcutaneous fat </a:t>
            </a:r>
            <a:r>
              <a:rPr lang="en-GB" dirty="0"/>
              <a:t>give the skin a </a:t>
            </a:r>
            <a:r>
              <a:rPr lang="en-GB" b="1" dirty="0"/>
              <a:t>yellowish colour</a:t>
            </a:r>
            <a:r>
              <a:rPr lang="en-GB" b="1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</a:t>
            </a:r>
            <a:r>
              <a:rPr lang="en-GB" b="1" dirty="0" smtClean="0"/>
              <a:t>Langerhans Cells – </a:t>
            </a:r>
            <a:r>
              <a:rPr lang="en-GB" dirty="0" smtClean="0"/>
              <a:t>Tissue Macrophages – they play a key role in immunity.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4836" y="1970221"/>
            <a:ext cx="4704002" cy="377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852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B- Dermis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7122381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b="1" dirty="0"/>
              <a:t>dermis </a:t>
            </a:r>
            <a:r>
              <a:rPr lang="en-GB" b="1" dirty="0" smtClean="0"/>
              <a:t>lies underneath epidermis</a:t>
            </a:r>
            <a:r>
              <a:rPr lang="en-GB" dirty="0" smtClean="0"/>
              <a:t> and is </a:t>
            </a:r>
            <a:r>
              <a:rPr lang="en-GB" b="1" dirty="0"/>
              <a:t>tough and elastic.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It </a:t>
            </a:r>
            <a:r>
              <a:rPr lang="en-GB" dirty="0"/>
              <a:t>is formed from </a:t>
            </a:r>
            <a:r>
              <a:rPr lang="en-GB" b="1" dirty="0"/>
              <a:t>connective tissue </a:t>
            </a:r>
            <a:r>
              <a:rPr lang="en-GB" dirty="0"/>
              <a:t>and the matrix contains </a:t>
            </a:r>
            <a:r>
              <a:rPr lang="en-GB" b="1" dirty="0"/>
              <a:t>collagen </a:t>
            </a:r>
            <a:r>
              <a:rPr lang="en-GB" b="1" dirty="0" smtClean="0"/>
              <a:t>fibres interlaced </a:t>
            </a:r>
            <a:r>
              <a:rPr lang="en-GB" b="1" dirty="0"/>
              <a:t>with elastic fibres.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Rupture </a:t>
            </a:r>
            <a:r>
              <a:rPr lang="en-GB" dirty="0"/>
              <a:t>of elastic fibres occurs when the skin is overstretched, resulting in </a:t>
            </a:r>
            <a:r>
              <a:rPr lang="en-GB" b="1" dirty="0"/>
              <a:t>permanent striae, or stretch marks, </a:t>
            </a:r>
            <a:r>
              <a:rPr lang="en-GB" dirty="0"/>
              <a:t>that may be found in </a:t>
            </a:r>
            <a:r>
              <a:rPr lang="en-GB" b="1" dirty="0"/>
              <a:t>pregnancy and obesity.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Collagen </a:t>
            </a:r>
            <a:r>
              <a:rPr lang="en-GB" b="1" dirty="0"/>
              <a:t>fibres bind water </a:t>
            </a:r>
            <a:r>
              <a:rPr lang="en-GB" dirty="0"/>
              <a:t>and give the skin its </a:t>
            </a:r>
            <a:r>
              <a:rPr lang="en-GB" b="1" dirty="0"/>
              <a:t>tensile strength, </a:t>
            </a:r>
            <a:r>
              <a:rPr lang="en-GB" dirty="0"/>
              <a:t>but as </a:t>
            </a:r>
            <a:r>
              <a:rPr lang="en-GB" b="1" dirty="0"/>
              <a:t>this ability declines with age, wrinkles develop.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Fibroblasts, macrophages </a:t>
            </a:r>
            <a:r>
              <a:rPr lang="en-GB" b="1" dirty="0"/>
              <a:t>and mast cells </a:t>
            </a:r>
            <a:r>
              <a:rPr lang="en-GB" dirty="0"/>
              <a:t>are the main cells found in the dermis. </a:t>
            </a:r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9661" y="3567643"/>
            <a:ext cx="3648075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29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04302" y="884637"/>
            <a:ext cx="6052451" cy="49265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4119"/>
          <a:stretch/>
        </p:blipFill>
        <p:spPr>
          <a:xfrm>
            <a:off x="6470839" y="1457205"/>
            <a:ext cx="5566587" cy="442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686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305969" y="1935767"/>
            <a:ext cx="7886031" cy="39219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89" y="2220296"/>
            <a:ext cx="4145280" cy="335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420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structures in the dermis are: </a:t>
            </a:r>
          </a:p>
          <a:p>
            <a:pPr marL="514350" indent="-514350">
              <a:buFont typeface="+mj-lt"/>
              <a:buAutoNum type="romanLcPeriod"/>
            </a:pPr>
            <a:r>
              <a:rPr lang="en-GB" b="1" dirty="0" smtClean="0"/>
              <a:t>Blood vessels </a:t>
            </a:r>
          </a:p>
          <a:p>
            <a:pPr marL="514350" indent="-514350">
              <a:buFont typeface="+mj-lt"/>
              <a:buAutoNum type="romanLcPeriod"/>
            </a:pPr>
            <a:r>
              <a:rPr lang="en-GB" b="1" dirty="0" smtClean="0"/>
              <a:t>Lymph vessels </a:t>
            </a:r>
          </a:p>
          <a:p>
            <a:pPr marL="514350" indent="-514350">
              <a:buFont typeface="+mj-lt"/>
              <a:buAutoNum type="romanLcPeriod"/>
            </a:pPr>
            <a:r>
              <a:rPr lang="en-GB" b="1" dirty="0" smtClean="0"/>
              <a:t>Sensory (somatic) nerve endings </a:t>
            </a:r>
          </a:p>
          <a:p>
            <a:pPr marL="514350" indent="-514350">
              <a:buFont typeface="+mj-lt"/>
              <a:buAutoNum type="romanLcPeriod"/>
            </a:pPr>
            <a:r>
              <a:rPr lang="en-GB" b="1" dirty="0" smtClean="0"/>
              <a:t>Sweat glands and their ducts </a:t>
            </a:r>
          </a:p>
          <a:p>
            <a:pPr marL="514350" indent="-514350">
              <a:buFont typeface="+mj-lt"/>
              <a:buAutoNum type="romanLcPeriod"/>
            </a:pPr>
            <a:r>
              <a:rPr lang="en-GB" b="1" dirty="0" smtClean="0"/>
              <a:t>Hairs</a:t>
            </a:r>
          </a:p>
          <a:p>
            <a:pPr marL="514350" indent="-514350">
              <a:buFont typeface="+mj-lt"/>
              <a:buAutoNum type="romanLcPeriod"/>
            </a:pPr>
            <a:r>
              <a:rPr lang="en-GB" b="1" dirty="0"/>
              <a:t>A</a:t>
            </a:r>
            <a:r>
              <a:rPr lang="en-GB" b="1" dirty="0" smtClean="0"/>
              <a:t>rrector </a:t>
            </a:r>
            <a:r>
              <a:rPr lang="en-GB" b="1" dirty="0" err="1" smtClean="0"/>
              <a:t>pili</a:t>
            </a:r>
            <a:r>
              <a:rPr lang="en-GB" b="1" dirty="0" smtClean="0"/>
              <a:t> muscles </a:t>
            </a:r>
          </a:p>
          <a:p>
            <a:pPr marL="514350" indent="-514350">
              <a:buFont typeface="+mj-lt"/>
              <a:buAutoNum type="romanLcPeriod"/>
            </a:pPr>
            <a:r>
              <a:rPr lang="en-GB" b="1" dirty="0" smtClean="0"/>
              <a:t>Sebaceous glands.</a:t>
            </a:r>
          </a:p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5384"/>
          <a:stretch/>
        </p:blipFill>
        <p:spPr>
          <a:xfrm>
            <a:off x="6126480" y="1758648"/>
            <a:ext cx="5252497" cy="442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740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Blood and lymph vessels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 Arterioles </a:t>
            </a:r>
            <a:r>
              <a:rPr lang="en-GB" dirty="0"/>
              <a:t>form a fine network with </a:t>
            </a:r>
            <a:r>
              <a:rPr lang="en-GB" b="1" dirty="0"/>
              <a:t>capillary branches supplying sweat glands, sebaceous glands, hair follicles and the dermis.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 Lymph </a:t>
            </a:r>
            <a:r>
              <a:rPr lang="en-GB" b="1" dirty="0"/>
              <a:t>vessels </a:t>
            </a:r>
            <a:r>
              <a:rPr lang="en-GB" dirty="0"/>
              <a:t>form a </a:t>
            </a:r>
            <a:r>
              <a:rPr lang="en-GB" b="1" dirty="0"/>
              <a:t>network throughout the dermis. </a:t>
            </a:r>
            <a:endParaRPr lang="en-GB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093" y="2347362"/>
            <a:ext cx="4145588" cy="36843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076" y="3092462"/>
            <a:ext cx="4514491" cy="293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86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Bahnschrift SemiBold SemiConden" panose="020B0502040204020203" pitchFamily="34" charset="0"/>
              </a:rPr>
              <a:t>Sensory (Somatic) Nerve Endings 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561937" cy="4023360"/>
          </a:xfrm>
        </p:spPr>
        <p:txBody>
          <a:bodyPr>
            <a:normAutofit/>
          </a:bodyPr>
          <a:lstStyle/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Sensory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receptors (specialised nerve endings) sensitive to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touch, temperature, pressure and pain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 are widely distributed in the dermis. </a:t>
            </a:r>
            <a:endParaRPr lang="en-GB" dirty="0" smtClean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Incoming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stimuli activate different types of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sensory </a:t>
            </a:r>
            <a:r>
              <a:rPr lang="en-GB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receptors.</a:t>
            </a: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The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skin is an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important sensory organ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through which individuals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receive information about their environment.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 Nerve impulses, generated in the sensory receptors in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the dermis,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are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conveyed to the spinal cord by sensory nerves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, then to the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sensory area of the cerebrum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where the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sensations are perceived.</a:t>
            </a:r>
            <a:endParaRPr lang="en-GB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217" y="2073894"/>
            <a:ext cx="5235975" cy="356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822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44146" y="2109417"/>
            <a:ext cx="11646860" cy="21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05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Sweat Glands 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691146" cy="40233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These </a:t>
            </a:r>
            <a:r>
              <a:rPr lang="en-GB" dirty="0"/>
              <a:t>are widely distributed throughout the skin and </a:t>
            </a:r>
            <a:r>
              <a:rPr lang="en-GB" b="1" dirty="0"/>
              <a:t>are most numerous in the palms of the hands, soles of the feet, axillae and groins.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They </a:t>
            </a:r>
            <a:r>
              <a:rPr lang="en-GB" dirty="0"/>
              <a:t>are formed from </a:t>
            </a:r>
            <a:r>
              <a:rPr lang="en-GB" b="1" dirty="0"/>
              <a:t>epithelial cells.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bodies of the glands </a:t>
            </a:r>
            <a:r>
              <a:rPr lang="en-GB" b="1" dirty="0"/>
              <a:t>lie coiled in the subcutaneous tissue.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</a:t>
            </a:r>
            <a:r>
              <a:rPr lang="en-GB" dirty="0" smtClean="0"/>
              <a:t>The </a:t>
            </a:r>
            <a:r>
              <a:rPr lang="en-GB" b="1" dirty="0"/>
              <a:t>most important function of sweat </a:t>
            </a:r>
            <a:r>
              <a:rPr lang="en-GB" dirty="0"/>
              <a:t>is in the </a:t>
            </a:r>
            <a:r>
              <a:rPr lang="en-GB" b="1" dirty="0"/>
              <a:t>regulation of body temperature.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Excessive sweating may lead to dehydration </a:t>
            </a:r>
            <a:r>
              <a:rPr lang="en-GB" dirty="0"/>
              <a:t>and serious </a:t>
            </a:r>
            <a:r>
              <a:rPr lang="en-GB" b="1" dirty="0"/>
              <a:t>depletion of sodium chloride </a:t>
            </a:r>
            <a:r>
              <a:rPr lang="en-GB" dirty="0"/>
              <a:t>unless intake of water and salt is appropriately increased.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</a:t>
            </a:r>
            <a:r>
              <a:rPr lang="en-GB" dirty="0"/>
              <a:t>T</a:t>
            </a:r>
            <a:r>
              <a:rPr lang="en-GB" dirty="0" smtClean="0"/>
              <a:t>here are </a:t>
            </a:r>
            <a:r>
              <a:rPr lang="en-GB" b="1" dirty="0" smtClean="0"/>
              <a:t>two types </a:t>
            </a:r>
            <a:r>
              <a:rPr lang="en-GB" dirty="0" smtClean="0"/>
              <a:t>of sweat glands. They are;</a:t>
            </a:r>
            <a:endParaRPr lang="en-GB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4693" y="2010148"/>
            <a:ext cx="4208769" cy="414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670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Types of Sweat Glands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400" dirty="0" smtClean="0">
                <a:latin typeface="Bahnschrift SemiBold SemiConden" panose="020B0502040204020203" pitchFamily="34" charset="0"/>
              </a:rPr>
              <a:t>1- Eccrine Sweat Glands:</a:t>
            </a:r>
            <a:endParaRPr lang="en-GB" sz="2400" dirty="0">
              <a:latin typeface="Bahnschrift SemiBold SemiConden" panose="020B05020402040202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b="1" dirty="0"/>
              <a:t>commonest type </a:t>
            </a:r>
            <a:r>
              <a:rPr lang="en-GB" b="1" dirty="0" smtClean="0"/>
              <a:t>of sweat glands </a:t>
            </a:r>
            <a:r>
              <a:rPr lang="en-GB" dirty="0" smtClean="0"/>
              <a:t>and  </a:t>
            </a:r>
            <a:r>
              <a:rPr lang="en-GB" dirty="0"/>
              <a:t>are distributed almost all over the human body, in varying densities, with </a:t>
            </a:r>
            <a:r>
              <a:rPr lang="en-GB" b="1" dirty="0"/>
              <a:t>the highest density in palms and soles,</a:t>
            </a:r>
            <a:r>
              <a:rPr lang="en-GB" dirty="0"/>
              <a:t> then on the head, </a:t>
            </a:r>
            <a:r>
              <a:rPr lang="en-GB" b="1" dirty="0"/>
              <a:t>but much less on the trunk and the extremities.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They opens </a:t>
            </a:r>
            <a:r>
              <a:rPr lang="en-GB" dirty="0"/>
              <a:t>onto the skin surface through </a:t>
            </a:r>
            <a:r>
              <a:rPr lang="en-GB" b="1" dirty="0"/>
              <a:t>tiny </a:t>
            </a:r>
            <a:r>
              <a:rPr lang="en-GB" b="1" dirty="0" smtClean="0"/>
              <a:t>pores.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sweat produced </a:t>
            </a:r>
            <a:r>
              <a:rPr lang="en-GB" dirty="0" smtClean="0"/>
              <a:t>is </a:t>
            </a:r>
            <a:r>
              <a:rPr lang="en-GB" dirty="0"/>
              <a:t>a </a:t>
            </a:r>
            <a:r>
              <a:rPr lang="en-GB" b="1" dirty="0"/>
              <a:t>clear, watery </a:t>
            </a:r>
            <a:r>
              <a:rPr lang="en-GB" b="1" dirty="0" smtClean="0"/>
              <a:t>fluid.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It is important </a:t>
            </a:r>
            <a:r>
              <a:rPr lang="en-GB" dirty="0"/>
              <a:t>in </a:t>
            </a:r>
            <a:r>
              <a:rPr lang="en-GB" b="1" dirty="0"/>
              <a:t>regulating body temperature</a:t>
            </a:r>
            <a:r>
              <a:rPr lang="en-GB" dirty="0"/>
              <a:t>.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400" dirty="0" smtClean="0">
                <a:latin typeface="Bahnschrift SemiBold SemiConden" panose="020B0502040204020203" pitchFamily="34" charset="0"/>
              </a:rPr>
              <a:t>2- Apocrine Sweat Glands: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second type </a:t>
            </a:r>
            <a:r>
              <a:rPr lang="en-GB" dirty="0" smtClean="0"/>
              <a:t>is apocrine sweat glands.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They opens </a:t>
            </a:r>
            <a:r>
              <a:rPr lang="en-GB" dirty="0"/>
              <a:t>into </a:t>
            </a:r>
            <a:r>
              <a:rPr lang="en-GB" b="1" dirty="0"/>
              <a:t>hair </a:t>
            </a:r>
            <a:r>
              <a:rPr lang="en-GB" b="1" dirty="0" smtClean="0"/>
              <a:t>follicles.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They are found in </a:t>
            </a:r>
            <a:r>
              <a:rPr lang="en-GB" dirty="0"/>
              <a:t>the </a:t>
            </a:r>
            <a:r>
              <a:rPr lang="en-GB" b="1" dirty="0" smtClean="0"/>
              <a:t>axilla and perineal areas </a:t>
            </a:r>
            <a:r>
              <a:rPr lang="en-GB" dirty="0" smtClean="0"/>
              <a:t>in humans.</a:t>
            </a:r>
            <a:endParaRPr lang="en-GB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They </a:t>
            </a:r>
            <a:r>
              <a:rPr lang="en-GB" dirty="0"/>
              <a:t>are </a:t>
            </a:r>
            <a:r>
              <a:rPr lang="en-GB" b="1" dirty="0"/>
              <a:t>not significant for cooling in </a:t>
            </a:r>
            <a:r>
              <a:rPr lang="en-GB" b="1" dirty="0" smtClean="0"/>
              <a:t>humans.</a:t>
            </a:r>
            <a:endParaRPr lang="en-GB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</a:t>
            </a:r>
            <a:r>
              <a:rPr lang="en-GB" b="1" dirty="0" smtClean="0"/>
              <a:t>Bacterial </a:t>
            </a:r>
            <a:r>
              <a:rPr lang="en-GB" b="1" dirty="0"/>
              <a:t>decomposition </a:t>
            </a:r>
            <a:r>
              <a:rPr lang="en-GB" dirty="0"/>
              <a:t>of these secretions causes an </a:t>
            </a:r>
            <a:r>
              <a:rPr lang="en-GB" b="1" dirty="0"/>
              <a:t>unpleasant odour.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</a:t>
            </a:r>
            <a:r>
              <a:rPr lang="en-GB" dirty="0" smtClean="0"/>
              <a:t>Specialised </a:t>
            </a:r>
            <a:r>
              <a:rPr lang="en-GB" dirty="0"/>
              <a:t>examples of this type of gland </a:t>
            </a:r>
            <a:r>
              <a:rPr lang="en-GB" dirty="0" smtClean="0"/>
              <a:t>are; </a:t>
            </a:r>
            <a:r>
              <a:rPr lang="en-GB" b="1" dirty="0" smtClean="0"/>
              <a:t>Ceruminous </a:t>
            </a:r>
            <a:r>
              <a:rPr lang="en-GB" b="1" dirty="0"/>
              <a:t>glands</a:t>
            </a:r>
            <a:r>
              <a:rPr lang="en-GB" dirty="0"/>
              <a:t> (which produce </a:t>
            </a:r>
            <a:r>
              <a:rPr lang="en-GB" b="1" dirty="0"/>
              <a:t>ear wax</a:t>
            </a:r>
            <a:r>
              <a:rPr lang="en-GB" b="1" dirty="0" smtClean="0"/>
              <a:t>), Ciliary </a:t>
            </a:r>
            <a:r>
              <a:rPr lang="en-GB" b="1" dirty="0"/>
              <a:t>glands </a:t>
            </a:r>
            <a:r>
              <a:rPr lang="en-GB" dirty="0"/>
              <a:t>in the eyelids are </a:t>
            </a:r>
            <a:r>
              <a:rPr lang="en-GB" b="1" dirty="0"/>
              <a:t>modified apocrine sweat glands.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6754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Hairs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6396824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These </a:t>
            </a:r>
            <a:r>
              <a:rPr lang="en-GB" dirty="0"/>
              <a:t>are formed by a </a:t>
            </a:r>
            <a:r>
              <a:rPr lang="en-GB" b="1" dirty="0" smtClean="0"/>
              <a:t>down growth </a:t>
            </a:r>
            <a:r>
              <a:rPr lang="en-GB" b="1" dirty="0"/>
              <a:t>of epidermal cells into the dermis or subcutaneous tissue, </a:t>
            </a:r>
            <a:r>
              <a:rPr lang="en-GB" dirty="0"/>
              <a:t>called </a:t>
            </a:r>
            <a:r>
              <a:rPr lang="en-GB" b="1" dirty="0"/>
              <a:t>hair follicles.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At </a:t>
            </a:r>
            <a:r>
              <a:rPr lang="en-GB" dirty="0"/>
              <a:t>the base of the follicle is a cluster of cells called the </a:t>
            </a:r>
            <a:r>
              <a:rPr lang="en-GB" b="1" dirty="0"/>
              <a:t>papilla or bulb.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hair is formed by </a:t>
            </a:r>
            <a:r>
              <a:rPr lang="en-GB" b="1" dirty="0"/>
              <a:t>multiplication of cells of the bulb</a:t>
            </a:r>
            <a:r>
              <a:rPr lang="en-GB" dirty="0"/>
              <a:t> and as they are pushed upwards, away from their source of nutrition, </a:t>
            </a:r>
            <a:r>
              <a:rPr lang="en-GB" b="1" dirty="0"/>
              <a:t>the cells die and become keratinised.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part of the hair above the skin is the </a:t>
            </a:r>
            <a:r>
              <a:rPr lang="en-GB" b="1" dirty="0"/>
              <a:t>shaft</a:t>
            </a:r>
            <a:r>
              <a:rPr lang="en-GB" dirty="0"/>
              <a:t> and the remainder, </a:t>
            </a:r>
            <a:r>
              <a:rPr lang="en-GB" b="1" dirty="0"/>
              <a:t>the </a:t>
            </a:r>
            <a:r>
              <a:rPr lang="en-GB" b="1" dirty="0" smtClean="0"/>
              <a:t>root. </a:t>
            </a:r>
            <a:r>
              <a:rPr lang="en-GB" dirty="0" smtClean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Desquamation</a:t>
            </a:r>
            <a:r>
              <a:rPr lang="en-GB" dirty="0" smtClean="0"/>
              <a:t> </a:t>
            </a:r>
            <a:r>
              <a:rPr lang="en-GB" dirty="0"/>
              <a:t>at the surface provides a haven for micro-organisms.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104" y="1845734"/>
            <a:ext cx="4376365" cy="437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621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Arrector P</a:t>
            </a:r>
            <a:r>
              <a:rPr lang="en-GB" dirty="0" smtClean="0">
                <a:latin typeface="Bahnschrift SemiBold SemiConden" panose="020B0502040204020203" pitchFamily="34" charset="0"/>
              </a:rPr>
              <a:t>ili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124616" cy="40233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These </a:t>
            </a:r>
            <a:r>
              <a:rPr lang="en-GB" dirty="0"/>
              <a:t>are </a:t>
            </a:r>
            <a:r>
              <a:rPr lang="en-GB" b="1" dirty="0"/>
              <a:t>little bundles of smooth muscle fibres attached to the hair follicles.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</a:t>
            </a:r>
            <a:r>
              <a:rPr lang="en-GB" b="1" dirty="0" smtClean="0"/>
              <a:t>Contraction </a:t>
            </a:r>
            <a:r>
              <a:rPr lang="en-GB" b="1" dirty="0"/>
              <a:t>makes the hair stand erect </a:t>
            </a:r>
            <a:r>
              <a:rPr lang="en-GB" dirty="0"/>
              <a:t>and raises the skin around the hair, causing </a:t>
            </a:r>
            <a:r>
              <a:rPr lang="en-GB" b="1" dirty="0"/>
              <a:t>‘goose flesh’.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muscles are stimulated by </a:t>
            </a:r>
            <a:r>
              <a:rPr lang="en-GB" b="1" dirty="0"/>
              <a:t>sympathetic nerve fibres </a:t>
            </a:r>
            <a:r>
              <a:rPr lang="en-GB" dirty="0"/>
              <a:t>in response to </a:t>
            </a:r>
            <a:r>
              <a:rPr lang="en-GB" b="1" dirty="0"/>
              <a:t>fear and cold.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Erect </a:t>
            </a:r>
            <a:r>
              <a:rPr lang="en-GB" b="1" dirty="0"/>
              <a:t>hairs trap air, which acts as an insulating layer.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This </a:t>
            </a:r>
            <a:r>
              <a:rPr lang="en-GB" dirty="0"/>
              <a:t>is an efficient warming mechanism, especially when accompanied by shivering, i.e. </a:t>
            </a:r>
            <a:r>
              <a:rPr lang="en-GB" b="1" dirty="0"/>
              <a:t>involuntary contraction of skeletal muscles. </a:t>
            </a:r>
            <a:endParaRPr lang="en-GB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896" y="1982894"/>
            <a:ext cx="58293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011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Sebaceous </a:t>
            </a:r>
            <a:r>
              <a:rPr lang="en-GB" dirty="0" smtClean="0">
                <a:latin typeface="Bahnschrift SemiBold SemiConden" panose="020B0502040204020203" pitchFamily="34" charset="0"/>
              </a:rPr>
              <a:t>Glands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7887694" cy="402336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These </a:t>
            </a:r>
            <a:r>
              <a:rPr lang="en-GB" dirty="0"/>
              <a:t>consist of </a:t>
            </a:r>
            <a:r>
              <a:rPr lang="en-GB" b="1" dirty="0"/>
              <a:t>secretory epithelial cells </a:t>
            </a:r>
            <a:r>
              <a:rPr lang="en-GB" dirty="0"/>
              <a:t>derived from the same tissue as the hair follicles.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They </a:t>
            </a:r>
            <a:r>
              <a:rPr lang="en-GB" b="1" dirty="0"/>
              <a:t>secrete an oily </a:t>
            </a:r>
            <a:r>
              <a:rPr lang="en-GB" b="1" dirty="0" smtClean="0"/>
              <a:t>substance </a:t>
            </a:r>
            <a:r>
              <a:rPr lang="en-GB" dirty="0" smtClean="0"/>
              <a:t>called </a:t>
            </a:r>
            <a:r>
              <a:rPr lang="en-GB" b="1" dirty="0" smtClean="0"/>
              <a:t>sebum</a:t>
            </a:r>
            <a:r>
              <a:rPr lang="en-GB" b="1" dirty="0"/>
              <a:t>, into the hair </a:t>
            </a:r>
            <a:r>
              <a:rPr lang="en-GB" b="1" dirty="0" smtClean="0"/>
              <a:t>follicles.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They are </a:t>
            </a:r>
            <a:r>
              <a:rPr lang="en-GB" dirty="0"/>
              <a:t>present in the skin of all parts of the body </a:t>
            </a:r>
            <a:r>
              <a:rPr lang="en-GB" b="1" dirty="0"/>
              <a:t>except the palms of the hands and the soles of the feet.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They </a:t>
            </a:r>
            <a:r>
              <a:rPr lang="en-GB" dirty="0"/>
              <a:t>are </a:t>
            </a:r>
            <a:r>
              <a:rPr lang="en-GB" b="1" dirty="0"/>
              <a:t>most numerous</a:t>
            </a:r>
            <a:r>
              <a:rPr lang="en-GB" dirty="0"/>
              <a:t> in the </a:t>
            </a:r>
            <a:r>
              <a:rPr lang="en-GB" b="1" dirty="0"/>
              <a:t>skin of the scalp, face, axillae and groins.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Sebum </a:t>
            </a:r>
            <a:r>
              <a:rPr lang="en-GB" dirty="0"/>
              <a:t>keeps the </a:t>
            </a:r>
            <a:r>
              <a:rPr lang="en-GB" b="1" dirty="0"/>
              <a:t>hair soft and pliable and gives it a shiny appearance.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On </a:t>
            </a:r>
            <a:r>
              <a:rPr lang="en-GB" b="1" dirty="0"/>
              <a:t>the skin it provides some waterproofing </a:t>
            </a:r>
            <a:r>
              <a:rPr lang="en-GB" dirty="0"/>
              <a:t>and acts as a </a:t>
            </a:r>
            <a:r>
              <a:rPr lang="en-GB" b="1" dirty="0"/>
              <a:t>bactericidal and fungicidal agent, preventing infection.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It </a:t>
            </a:r>
            <a:r>
              <a:rPr lang="en-GB" dirty="0"/>
              <a:t>also </a:t>
            </a:r>
            <a:r>
              <a:rPr lang="en-GB" b="1" dirty="0"/>
              <a:t>prevents drying and cracking of skin, </a:t>
            </a:r>
            <a:r>
              <a:rPr lang="en-GB" dirty="0"/>
              <a:t>especially </a:t>
            </a:r>
            <a:r>
              <a:rPr lang="en-GB" b="1" dirty="0"/>
              <a:t>on exposure to heat and sunshine.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b="1" dirty="0"/>
              <a:t>activity of these glands increases at puberty </a:t>
            </a:r>
            <a:r>
              <a:rPr lang="en-GB" dirty="0"/>
              <a:t>and is </a:t>
            </a:r>
            <a:r>
              <a:rPr lang="en-GB" b="1" dirty="0"/>
              <a:t>less at the extremes of </a:t>
            </a:r>
            <a:r>
              <a:rPr lang="en-GB" b="1" dirty="0" smtClean="0"/>
              <a:t>age.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5717" y="1845734"/>
            <a:ext cx="2721028" cy="18149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676807" y="3672748"/>
            <a:ext cx="1638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Macerated Skin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6776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Bahnschrift SemiBold SemiConden" panose="020B0502040204020203" pitchFamily="34" charset="0"/>
              </a:rPr>
              <a:t>C- Hypodermis </a:t>
            </a:r>
            <a:r>
              <a:rPr lang="en-GB" b="1" dirty="0">
                <a:latin typeface="Bahnschrift SemiBold SemiConden" panose="020B0502040204020203" pitchFamily="34" charset="0"/>
              </a:rPr>
              <a:t>(subcutaneous layer</a:t>
            </a:r>
            <a:r>
              <a:rPr lang="en-GB" b="1" dirty="0" smtClean="0">
                <a:latin typeface="Bahnschrift SemiBold SemiConden" panose="020B0502040204020203" pitchFamily="34" charset="0"/>
              </a:rPr>
              <a:t>)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064981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 Between </a:t>
            </a:r>
            <a:r>
              <a:rPr lang="en-GB" dirty="0"/>
              <a:t>the skin and underlying structures is </a:t>
            </a:r>
            <a:r>
              <a:rPr lang="en-GB" b="1" dirty="0"/>
              <a:t>the subcutaneous layer </a:t>
            </a:r>
            <a:r>
              <a:rPr lang="en-GB" dirty="0"/>
              <a:t>composed of </a:t>
            </a:r>
            <a:r>
              <a:rPr lang="en-GB" b="1" dirty="0"/>
              <a:t>areolar tissue and adipose (fat) tissue. 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-913" t="9900" r="913" b="20335"/>
          <a:stretch/>
        </p:blipFill>
        <p:spPr>
          <a:xfrm>
            <a:off x="6420678" y="2252641"/>
            <a:ext cx="5257800" cy="32095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904" y="2802834"/>
            <a:ext cx="4542183" cy="340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362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Nails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6744694" cy="40233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Human </a:t>
            </a:r>
            <a:r>
              <a:rPr lang="en-GB" dirty="0"/>
              <a:t>nails are </a:t>
            </a:r>
            <a:r>
              <a:rPr lang="en-GB" b="1" dirty="0"/>
              <a:t>equivalent to the claws, horns and hoofs of animals.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They </a:t>
            </a:r>
            <a:r>
              <a:rPr lang="en-GB" dirty="0"/>
              <a:t>are derived from the same cells as epidermis and hair and </a:t>
            </a:r>
            <a:r>
              <a:rPr lang="en-GB" b="1" dirty="0"/>
              <a:t>consist of hard</a:t>
            </a:r>
            <a:r>
              <a:rPr lang="en-GB" b="1" dirty="0" smtClean="0"/>
              <a:t>, </a:t>
            </a:r>
            <a:r>
              <a:rPr lang="en-GB" b="1" dirty="0"/>
              <a:t>keratin plates.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They </a:t>
            </a:r>
            <a:r>
              <a:rPr lang="en-GB" b="1" dirty="0"/>
              <a:t>protect </a:t>
            </a:r>
            <a:r>
              <a:rPr lang="en-GB" dirty="0"/>
              <a:t>the </a:t>
            </a:r>
            <a:r>
              <a:rPr lang="en-GB" b="1" dirty="0"/>
              <a:t>tips of the fingers and toes.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b="1" dirty="0"/>
              <a:t>root of the nail is embedded in the skin </a:t>
            </a:r>
            <a:r>
              <a:rPr lang="en-GB" dirty="0"/>
              <a:t>and </a:t>
            </a:r>
            <a:r>
              <a:rPr lang="en-GB" b="1" dirty="0"/>
              <a:t>covered by the cuticle</a:t>
            </a:r>
            <a:r>
              <a:rPr lang="en-GB" dirty="0"/>
              <a:t>, which forms the </a:t>
            </a:r>
            <a:r>
              <a:rPr lang="en-GB" b="1" dirty="0"/>
              <a:t>hemispherical pale area called the lunula.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b="1" dirty="0"/>
              <a:t>nail plate is the exposed part </a:t>
            </a:r>
            <a:r>
              <a:rPr lang="en-GB" dirty="0"/>
              <a:t>that has grown out from the </a:t>
            </a:r>
            <a:r>
              <a:rPr lang="en-GB" b="1" dirty="0"/>
              <a:t>germinative zone of the epidermis </a:t>
            </a:r>
            <a:r>
              <a:rPr lang="en-GB" dirty="0"/>
              <a:t>called the </a:t>
            </a:r>
            <a:r>
              <a:rPr lang="en-GB" b="1" dirty="0"/>
              <a:t>nail bed.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Finger </a:t>
            </a:r>
            <a:r>
              <a:rPr lang="en-GB" b="1" dirty="0"/>
              <a:t>nails grow more quickly than toe nails </a:t>
            </a:r>
            <a:r>
              <a:rPr lang="en-GB" dirty="0"/>
              <a:t>and </a:t>
            </a:r>
            <a:r>
              <a:rPr lang="en-GB" b="1" dirty="0"/>
              <a:t>growth is quicker when the environmental temperature is high.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505" y="1967947"/>
            <a:ext cx="292417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933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Functions of the skin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3200" dirty="0" smtClean="0">
                <a:latin typeface="Bahnschrift SemiBold SemiConden" panose="020B0502040204020203" pitchFamily="34" charset="0"/>
              </a:rPr>
              <a:t>Protection</a:t>
            </a:r>
            <a:r>
              <a:rPr lang="en-GB" dirty="0" smtClean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skin forms a relatively </a:t>
            </a:r>
            <a:r>
              <a:rPr lang="en-GB" b="1" dirty="0"/>
              <a:t>waterproof layer, </a:t>
            </a:r>
            <a:r>
              <a:rPr lang="en-GB" dirty="0"/>
              <a:t>provided mainly by </a:t>
            </a:r>
            <a:r>
              <a:rPr lang="en-GB" b="1" dirty="0"/>
              <a:t>its keratinised epithelium, </a:t>
            </a:r>
            <a:r>
              <a:rPr lang="en-GB" dirty="0"/>
              <a:t>which protects the deeper and more delicate structures.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As </a:t>
            </a:r>
            <a:r>
              <a:rPr lang="en-GB" dirty="0"/>
              <a:t>an important </a:t>
            </a:r>
            <a:r>
              <a:rPr lang="en-GB" b="1" dirty="0"/>
              <a:t>non-specific defence mechanism </a:t>
            </a:r>
            <a:r>
              <a:rPr lang="en-GB" dirty="0"/>
              <a:t>it acts as a </a:t>
            </a:r>
            <a:r>
              <a:rPr lang="en-GB" b="1" dirty="0"/>
              <a:t>barrier against</a:t>
            </a:r>
            <a:r>
              <a:rPr lang="en-GB" dirty="0"/>
              <a:t>: </a:t>
            </a:r>
            <a:endParaRPr lang="en-GB" dirty="0" smtClean="0"/>
          </a:p>
          <a:p>
            <a:pPr lvl="1"/>
            <a:r>
              <a:rPr lang="en-GB" sz="2000" b="1" dirty="0"/>
              <a:t>I</a:t>
            </a:r>
            <a:r>
              <a:rPr lang="en-GB" sz="2000" b="1" dirty="0" smtClean="0"/>
              <a:t>nvasion </a:t>
            </a:r>
            <a:r>
              <a:rPr lang="en-GB" sz="2000" b="1" dirty="0"/>
              <a:t>by </a:t>
            </a:r>
            <a:r>
              <a:rPr lang="en-GB" sz="2000" b="1" dirty="0" smtClean="0"/>
              <a:t>micro-organisms, chemicals, </a:t>
            </a:r>
            <a:r>
              <a:rPr lang="en-GB" sz="2000" b="1" dirty="0"/>
              <a:t>physical agents, </a:t>
            </a:r>
            <a:r>
              <a:rPr lang="en-GB" sz="2000" dirty="0"/>
              <a:t>e.g. mild trauma, ultraviolet light </a:t>
            </a:r>
            <a:r>
              <a:rPr lang="en-GB" sz="2000" dirty="0" smtClean="0"/>
              <a:t>dehydration.</a:t>
            </a:r>
          </a:p>
          <a:p>
            <a:pPr lvl="1"/>
            <a:r>
              <a:rPr lang="en-GB" sz="2000" dirty="0" smtClean="0"/>
              <a:t>The </a:t>
            </a:r>
            <a:r>
              <a:rPr lang="en-GB" sz="2000" dirty="0"/>
              <a:t>epidermis contains specialised immune cells called </a:t>
            </a:r>
            <a:r>
              <a:rPr lang="en-GB" sz="2000" b="1" dirty="0"/>
              <a:t>Langerhans cells, </a:t>
            </a:r>
            <a:r>
              <a:rPr lang="en-GB" sz="2000" dirty="0"/>
              <a:t>which are a type of microphage. </a:t>
            </a:r>
            <a:r>
              <a:rPr lang="en-GB" sz="2000" b="1" dirty="0"/>
              <a:t>They phagocytose intruding antigens and travel to lymphoid tissue, where they present antigen to T-lymphocytes, thus stimulating an immune </a:t>
            </a:r>
            <a:r>
              <a:rPr lang="en-GB" sz="2000" b="1" dirty="0" smtClean="0"/>
              <a:t>response. </a:t>
            </a:r>
          </a:p>
        </p:txBody>
      </p:sp>
    </p:spTree>
    <p:extLst>
      <p:ext uri="{BB962C8B-B14F-4D97-AF65-F5344CB8AC3E}">
        <p14:creationId xmlns:p14="http://schemas.microsoft.com/office/powerpoint/2010/main" val="25832375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4836381" cy="4023360"/>
          </a:xfrm>
        </p:spPr>
        <p:txBody>
          <a:bodyPr/>
          <a:lstStyle/>
          <a:p>
            <a:pPr lvl="1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Due to the presence of the </a:t>
            </a:r>
            <a:r>
              <a:rPr lang="en-GB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sensory nerve endings in the skin </a:t>
            </a:r>
            <a:r>
              <a:rPr lang="en-GB" sz="2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the body reacts by </a:t>
            </a:r>
            <a:r>
              <a:rPr lang="en-GB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reflex action (withdrawal) to unpleasant or painful stimuli, protecting it from further injury.</a:t>
            </a:r>
          </a:p>
          <a:p>
            <a:pPr lvl="1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The pigment </a:t>
            </a:r>
            <a:r>
              <a:rPr lang="en-GB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melanin </a:t>
            </a:r>
            <a:r>
              <a:rPr lang="en-GB" sz="2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affords some </a:t>
            </a:r>
            <a:r>
              <a:rPr lang="en-GB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protection against harmful ultraviolet rays in sunlight.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512" y="1968123"/>
            <a:ext cx="5727958" cy="37785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2605" y="4175099"/>
            <a:ext cx="2821056" cy="205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2411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2- Regulation of Body Temperature 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Body </a:t>
            </a:r>
            <a:r>
              <a:rPr lang="en-GB" dirty="0"/>
              <a:t>temperature remains fairly constant at about </a:t>
            </a:r>
            <a:r>
              <a:rPr lang="en-GB" b="1" dirty="0"/>
              <a:t>36.8°C </a:t>
            </a:r>
            <a:r>
              <a:rPr lang="en-GB" dirty="0"/>
              <a:t>across a wide range of environmental temperatures ensuring that </a:t>
            </a:r>
            <a:r>
              <a:rPr lang="en-GB" b="1" dirty="0"/>
              <a:t>the optimal range for enzyme activity required for metabolism is maintained.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In </a:t>
            </a:r>
            <a:r>
              <a:rPr lang="en-GB" dirty="0"/>
              <a:t>health, </a:t>
            </a:r>
            <a:r>
              <a:rPr lang="en-GB" b="1" dirty="0"/>
              <a:t>variations </a:t>
            </a:r>
            <a:r>
              <a:rPr lang="en-GB" b="1" dirty="0" smtClean="0"/>
              <a:t>in temperature are </a:t>
            </a:r>
            <a:r>
              <a:rPr lang="en-GB" b="1" dirty="0"/>
              <a:t>usually limited to between 0.5 and </a:t>
            </a:r>
            <a:r>
              <a:rPr lang="en-GB" b="1" dirty="0" smtClean="0"/>
              <a:t>0.75°C.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it </a:t>
            </a:r>
            <a:r>
              <a:rPr lang="en-GB" b="1" dirty="0"/>
              <a:t>rises slightly in the evening, during exercise and in women just after ovulation.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 To </a:t>
            </a:r>
            <a:r>
              <a:rPr lang="en-GB" dirty="0"/>
              <a:t>ensure this constant temperature, a negative feedback system </a:t>
            </a:r>
            <a:r>
              <a:rPr lang="en-GB" b="1" dirty="0"/>
              <a:t>maintains the balance between heat produced in the body and heat lost to the environment.</a:t>
            </a:r>
          </a:p>
        </p:txBody>
      </p:sp>
    </p:spTree>
    <p:extLst>
      <p:ext uri="{BB962C8B-B14F-4D97-AF65-F5344CB8AC3E}">
        <p14:creationId xmlns:p14="http://schemas.microsoft.com/office/powerpoint/2010/main" val="16431520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 SemiBold SemiConden" panose="020B0502040204020203" pitchFamily="34" charset="0"/>
              </a:rPr>
              <a:t>Heat </a:t>
            </a:r>
            <a:r>
              <a:rPr lang="en-GB" dirty="0" smtClean="0">
                <a:latin typeface="Bahnschrift SemiBold SemiConden" panose="020B0502040204020203" pitchFamily="34" charset="0"/>
              </a:rPr>
              <a:t>Loss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sz="1800" dirty="0" smtClean="0"/>
              <a:t> </a:t>
            </a:r>
            <a:r>
              <a:rPr lang="en-GB" sz="1800" b="1" dirty="0" smtClean="0"/>
              <a:t>Most </a:t>
            </a:r>
            <a:r>
              <a:rPr lang="en-GB" sz="1800" b="1" dirty="0"/>
              <a:t>heat loss </a:t>
            </a:r>
            <a:r>
              <a:rPr lang="en-GB" sz="1800" dirty="0"/>
              <a:t>from the body </a:t>
            </a:r>
            <a:r>
              <a:rPr lang="en-GB" sz="1800" b="1" dirty="0"/>
              <a:t>occurs through the skin. </a:t>
            </a:r>
            <a:endParaRPr lang="en-GB" sz="1800" b="1" dirty="0" smtClean="0"/>
          </a:p>
          <a:p>
            <a:pPr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sz="1800" dirty="0" smtClean="0"/>
              <a:t> </a:t>
            </a:r>
            <a:r>
              <a:rPr lang="en-GB" sz="1800" b="1" dirty="0" smtClean="0"/>
              <a:t>Small </a:t>
            </a:r>
            <a:r>
              <a:rPr lang="en-GB" sz="1800" b="1" dirty="0"/>
              <a:t>amounts </a:t>
            </a:r>
            <a:r>
              <a:rPr lang="en-GB" sz="1800" dirty="0"/>
              <a:t>are lost in </a:t>
            </a:r>
            <a:r>
              <a:rPr lang="en-GB" sz="1800" b="1" dirty="0"/>
              <a:t>expired air, urine and faeces. </a:t>
            </a:r>
            <a:endParaRPr lang="en-GB" sz="1800" b="1" dirty="0" smtClean="0"/>
          </a:p>
          <a:p>
            <a:pPr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sz="1800" b="1" dirty="0" smtClean="0"/>
              <a:t> Only </a:t>
            </a:r>
            <a:r>
              <a:rPr lang="en-GB" sz="1800" b="1" dirty="0"/>
              <a:t>heat loss through the skin can be regulated; </a:t>
            </a:r>
            <a:r>
              <a:rPr lang="en-GB" sz="1800" dirty="0"/>
              <a:t>heat lost by the other routes cannot be controlled. </a:t>
            </a: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sz="18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Heat </a:t>
            </a:r>
            <a:r>
              <a:rPr lang="en-GB" sz="1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loss through the skin is affected by the </a:t>
            </a:r>
            <a:r>
              <a:rPr lang="en-GB" sz="18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difference between body and environmental temperatures, </a:t>
            </a:r>
            <a:r>
              <a:rPr lang="en-GB" sz="1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the </a:t>
            </a:r>
            <a:r>
              <a:rPr lang="en-GB" sz="18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amount of the body surface exposed </a:t>
            </a:r>
            <a:r>
              <a:rPr lang="en-GB" sz="1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and </a:t>
            </a:r>
            <a:r>
              <a:rPr lang="en-GB" sz="18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the type of clothes worn. </a:t>
            </a:r>
            <a:endParaRPr lang="en-GB" sz="1800" b="1" dirty="0" smtClean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sz="1800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Air </a:t>
            </a:r>
            <a:r>
              <a:rPr lang="en-GB" sz="18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insulates against heat loss when trapped in layers of clothing </a:t>
            </a:r>
            <a:r>
              <a:rPr lang="en-GB" sz="1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and </a:t>
            </a:r>
            <a:r>
              <a:rPr lang="en-GB" sz="18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between the skin and clothing. </a:t>
            </a:r>
            <a:endParaRPr lang="en-GB" sz="1800" b="1" dirty="0" smtClean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sz="18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For this reason </a:t>
            </a:r>
            <a:r>
              <a:rPr lang="en-GB" sz="1800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several layers of lightweight clothes provide more effective insulation </a:t>
            </a:r>
            <a:r>
              <a:rPr lang="en-GB" sz="18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against </a:t>
            </a:r>
            <a:r>
              <a:rPr lang="en-GB" sz="1800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low environmental temperatures than one heavy garment.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4264410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  <a:latin typeface="Bahnschrift SemiBold SemiConden" panose="020B0502040204020203" pitchFamily="34" charset="0"/>
              </a:rPr>
              <a:t>Mechanisms of heat loss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Evaporation</a:t>
            </a:r>
          </a:p>
          <a:p>
            <a:pPr lvl="1">
              <a:buClr>
                <a:srgbClr val="6F6F74"/>
              </a:buClr>
            </a:pP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In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evaporation, the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body is cooled as heat converts the water in sweat to water vapour. </a:t>
            </a:r>
            <a:endParaRPr lang="en-GB" b="1" dirty="0" smtClean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Radiation</a:t>
            </a:r>
          </a:p>
          <a:p>
            <a:pPr lvl="1">
              <a:buClr>
                <a:srgbClr val="6F6F74"/>
              </a:buClr>
            </a:pP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In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radiation,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exposed parts of the body radiate heat away from the body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. </a:t>
            </a:r>
            <a:endParaRPr lang="en-GB" dirty="0" smtClean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Conduction</a:t>
            </a:r>
          </a:p>
          <a:p>
            <a:pPr lvl="1">
              <a:buClr>
                <a:srgbClr val="6F6F74"/>
              </a:buClr>
            </a:pP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In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conduction,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clothes and other objects in direct contact with the skin take up heat.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endParaRPr lang="en-GB" dirty="0" smtClean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Convection</a:t>
            </a:r>
          </a:p>
          <a:p>
            <a:pPr lvl="1">
              <a:buClr>
                <a:srgbClr val="6F6F74"/>
              </a:buClr>
            </a:pP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In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convection,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air passing over the exposed parts of the body is heated and rises, cool air replaces it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and convection currents are set up. </a:t>
            </a:r>
            <a:endParaRPr lang="en-GB" dirty="0" smtClean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26148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  <a:latin typeface="Bahnschrift SemiBold SemiConden" panose="020B0502040204020203" pitchFamily="34" charset="0"/>
              </a:rPr>
              <a:t>Control of body temperature 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The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temperature regulating centre in the hypothalamus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 is sensitive to the temperature of circulating blood. </a:t>
            </a:r>
            <a:endParaRPr lang="en-GB" dirty="0" smtClean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This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centre responds to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decreasing temperature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by sending nerve impulses to: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arterioles in the dermis, which constrict decreasing blood flow to the </a:t>
            </a:r>
            <a:r>
              <a:rPr lang="en-GB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skin and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skeletal muscles stimulating shivering. </a:t>
            </a:r>
            <a:endParaRPr lang="en-GB" b="1" dirty="0" smtClean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As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heat is conserved,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body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temperature rises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and when it returns to the normal range again the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negative feedback mechanism is switched </a:t>
            </a:r>
            <a:r>
              <a:rPr lang="en-GB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off.</a:t>
            </a: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Conversely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when body temperature rises,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heat loss is increased by dilation of arterioles in the dermis,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increasing blood flow to the skin, and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stimulation of the sweat glands causing sweating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, until it falls into the normal range again when the negative feedback mechanism is switched off. </a:t>
            </a:r>
            <a:endParaRPr lang="en-GB" dirty="0" smtClean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4421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2303"/>
          <a:stretch/>
        </p:blipFill>
        <p:spPr>
          <a:xfrm>
            <a:off x="2220685" y="104503"/>
            <a:ext cx="8403771" cy="616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294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  <a:latin typeface="Bahnschrift SemiBold SemiConden" panose="020B0502040204020203" pitchFamily="34" charset="0"/>
              </a:rPr>
              <a:t>Activity of the sweat glands 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When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body temperature is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increased by 0.25 to 0.5°C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the sweat glands secrete sweat onto the skin surface. </a:t>
            </a: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Evaporation</a:t>
            </a: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of sweat cools the body,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but is slower in humid conditions. </a:t>
            </a: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Loss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of heat from the body by evaporation of water through the skin and expired air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still occurs even when the environmental temperature is low. </a:t>
            </a: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This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is called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insensible water loss (around 500 ml per day)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 and is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accompanied by insensible heat loss.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24402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3- Formation </a:t>
            </a:r>
            <a:r>
              <a:rPr lang="en-GB" dirty="0">
                <a:latin typeface="Bahnschrift SemiBold SemiConden" panose="020B0502040204020203" pitchFamily="34" charset="0"/>
              </a:rPr>
              <a:t>of vitamin 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025224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7-dehydrocholesterol</a:t>
            </a:r>
            <a:r>
              <a:rPr lang="en-GB" dirty="0" smtClean="0"/>
              <a:t> </a:t>
            </a:r>
            <a:r>
              <a:rPr lang="en-GB" dirty="0"/>
              <a:t>is a </a:t>
            </a:r>
            <a:r>
              <a:rPr lang="en-GB" b="1" dirty="0"/>
              <a:t>lipid-based substance in the skin</a:t>
            </a:r>
            <a:r>
              <a:rPr lang="en-GB" dirty="0"/>
              <a:t>, and </a:t>
            </a:r>
            <a:r>
              <a:rPr lang="en-GB" b="1" dirty="0"/>
              <a:t>ultraviolet rays in sunlight convert it to vitamin D.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This </a:t>
            </a:r>
            <a:r>
              <a:rPr lang="en-GB" dirty="0"/>
              <a:t>circulates in the blood and is used, </a:t>
            </a:r>
            <a:r>
              <a:rPr lang="en-GB" b="1" dirty="0"/>
              <a:t>with calcium and phosphate, </a:t>
            </a:r>
            <a:r>
              <a:rPr lang="en-GB" dirty="0"/>
              <a:t>in the </a:t>
            </a:r>
            <a:r>
              <a:rPr lang="en-GB" b="1" dirty="0"/>
              <a:t>formation and maintenance of bone. </a:t>
            </a:r>
            <a:endParaRPr lang="en-GB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6357" y="1845734"/>
            <a:ext cx="4029323" cy="437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720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Bahnschrift SemiBold SemiConden" panose="020B0502040204020203" pitchFamily="34" charset="0"/>
              </a:rPr>
              <a:t>4- Cutaneous Sensation 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015285" cy="4023360"/>
          </a:xfrm>
        </p:spPr>
        <p:txBody>
          <a:bodyPr/>
          <a:lstStyle/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Sensory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receptors are nerve endings in the dermis that are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sensitive to touch, pressure, temperature or pain. </a:t>
            </a: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Stimulation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generates nerve impulses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in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sensory nerves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that are transmitted to the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cerebral </a:t>
            </a:r>
            <a:r>
              <a:rPr lang="en-GB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cortex.</a:t>
            </a: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Some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areas have more sensory receptors than others causing them to be especially sensitive, e.g. the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lips and fingertips.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6358" y="1914314"/>
            <a:ext cx="51435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019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5- Absorption 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711024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This </a:t>
            </a:r>
            <a:r>
              <a:rPr lang="en-GB" b="1" dirty="0"/>
              <a:t>property is limited but substances that can be absorbed </a:t>
            </a:r>
            <a:r>
              <a:rPr lang="en-GB" dirty="0"/>
              <a:t>include</a:t>
            </a:r>
            <a:r>
              <a:rPr lang="en-GB" b="1" dirty="0"/>
              <a:t>:  </a:t>
            </a:r>
            <a:r>
              <a:rPr lang="en-GB" b="1" dirty="0" smtClean="0"/>
              <a:t>some </a:t>
            </a:r>
            <a:r>
              <a:rPr lang="en-GB" b="1" dirty="0"/>
              <a:t>drugs, in transdermal </a:t>
            </a:r>
            <a:r>
              <a:rPr lang="en-GB" b="1" dirty="0" smtClean="0"/>
              <a:t>patches. E.g.;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Hormone replacement therapy </a:t>
            </a:r>
            <a:r>
              <a:rPr lang="en-GB" dirty="0" smtClean="0"/>
              <a:t>during </a:t>
            </a:r>
            <a:r>
              <a:rPr lang="en-GB" smtClean="0"/>
              <a:t>the menopause.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Nicotine</a:t>
            </a:r>
            <a:r>
              <a:rPr lang="en-GB" dirty="0" smtClean="0"/>
              <a:t> as an aid to stopping smoking some toxic chemicals, e.g. </a:t>
            </a:r>
            <a:r>
              <a:rPr lang="en-GB" b="1" dirty="0" smtClean="0"/>
              <a:t>Mercury.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6715" y="1845734"/>
            <a:ext cx="3810000" cy="21050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715" y="4059133"/>
            <a:ext cx="3810000" cy="18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0161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Bahnschrift SemiBold SemiConden" panose="020B0502040204020203" pitchFamily="34" charset="0"/>
              </a:rPr>
              <a:t>6-Excretion</a:t>
            </a: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5323398" cy="4336405"/>
          </a:xfrm>
        </p:spPr>
        <p:txBody>
          <a:bodyPr/>
          <a:lstStyle/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The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skin is </a:t>
            </a: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a minor excretory organ </a:t>
            </a:r>
            <a:r>
              <a:rPr lang="en-GB" dirty="0">
                <a:solidFill>
                  <a:srgbClr val="000000">
                    <a:lumMod val="75000"/>
                    <a:lumOff val="25000"/>
                  </a:srgbClr>
                </a:solidFill>
              </a:rPr>
              <a:t>for some substances including: </a:t>
            </a:r>
            <a:endParaRPr lang="en-GB" dirty="0" smtClean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GB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Sodium chloride </a:t>
            </a: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in sweat</a:t>
            </a:r>
          </a:p>
          <a:p>
            <a:pPr lvl="1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Excess sweating may lead to </a:t>
            </a:r>
            <a:r>
              <a:rPr lang="en-GB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low blood sodium levels (hyponatraemia) </a:t>
            </a: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Urea </a:t>
            </a: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-  when kidney function is impaired </a:t>
            </a:r>
          </a:p>
          <a:p>
            <a:pPr lvl="0">
              <a:buClr>
                <a:srgbClr val="6F6F74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GB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Aromatic substances, </a:t>
            </a:r>
            <a:r>
              <a:rPr lang="en-GB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e.g. </a:t>
            </a:r>
            <a:r>
              <a:rPr lang="en-GB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Garlic and other spices. 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7088" y="2751044"/>
            <a:ext cx="5721836" cy="252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8685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13800" dirty="0" smtClean="0">
                <a:latin typeface="Bahnschrift SemiBold SemiConden" panose="020B0502040204020203" pitchFamily="34" charset="0"/>
              </a:rPr>
              <a:t>THANK YOU</a:t>
            </a:r>
            <a:endParaRPr lang="en-GB" sz="13800" dirty="0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77755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358</TotalTime>
  <Words>2331</Words>
  <Application>Microsoft Office PowerPoint</Application>
  <PresentationFormat>Widescreen</PresentationFormat>
  <Paragraphs>162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Bahnschrift SemiBold SemiConden</vt:lpstr>
      <vt:lpstr>Calibri</vt:lpstr>
      <vt:lpstr>Calibri Light</vt:lpstr>
      <vt:lpstr>Wingdings</vt:lpstr>
      <vt:lpstr>Retrospect</vt:lpstr>
      <vt:lpstr>The Skin and  Integumentary System</vt:lpstr>
      <vt:lpstr>Integumentary System</vt:lpstr>
      <vt:lpstr>Structure of the skin</vt:lpstr>
      <vt:lpstr>A- Epidermis </vt:lpstr>
      <vt:lpstr>PowerPoint Presentation</vt:lpstr>
      <vt:lpstr>PowerPoint Presentation</vt:lpstr>
      <vt:lpstr>B- Dermis</vt:lpstr>
      <vt:lpstr>PowerPoint Presentation</vt:lpstr>
      <vt:lpstr>PowerPoint Presentation</vt:lpstr>
      <vt:lpstr>PowerPoint Presentation</vt:lpstr>
      <vt:lpstr>Blood and lymph vessels </vt:lpstr>
      <vt:lpstr>Sensory (Somatic) Nerve Endings </vt:lpstr>
      <vt:lpstr>PowerPoint Presentation</vt:lpstr>
      <vt:lpstr>Sweat Glands </vt:lpstr>
      <vt:lpstr>Types of Sweat Glands</vt:lpstr>
      <vt:lpstr>Hairs </vt:lpstr>
      <vt:lpstr>Arrector Pili</vt:lpstr>
      <vt:lpstr>Sebaceous Glands</vt:lpstr>
      <vt:lpstr>C- Hypodermis (subcutaneous layer)</vt:lpstr>
      <vt:lpstr>Nails</vt:lpstr>
      <vt:lpstr>Functions of the skin</vt:lpstr>
      <vt:lpstr>PowerPoint Presentation</vt:lpstr>
      <vt:lpstr>2- Regulation of Body Temperature </vt:lpstr>
      <vt:lpstr>Heat Loss</vt:lpstr>
      <vt:lpstr>Mechanisms of heat loss</vt:lpstr>
      <vt:lpstr>Control of body temperature </vt:lpstr>
      <vt:lpstr>PowerPoint Presentation</vt:lpstr>
      <vt:lpstr>Activity of the sweat glands </vt:lpstr>
      <vt:lpstr>3- Formation of vitamin D </vt:lpstr>
      <vt:lpstr>4- Cutaneous Sensation </vt:lpstr>
      <vt:lpstr>5- Absorption </vt:lpstr>
      <vt:lpstr>6-Excretion </vt:lpstr>
      <vt:lpstr>THANK YOU</vt:lpstr>
    </vt:vector>
  </TitlesOfParts>
  <Company>MRT www.Win2Farsi.com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Skin</dc:title>
  <dc:creator>Moorche</dc:creator>
  <cp:lastModifiedBy>Microsoft account</cp:lastModifiedBy>
  <cp:revision>45</cp:revision>
  <dcterms:created xsi:type="dcterms:W3CDTF">2022-11-28T18:23:54Z</dcterms:created>
  <dcterms:modified xsi:type="dcterms:W3CDTF">2023-01-18T14:36:12Z</dcterms:modified>
</cp:coreProperties>
</file>