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9" r:id="rId5"/>
    <p:sldId id="259" r:id="rId6"/>
    <p:sldId id="260" r:id="rId7"/>
    <p:sldId id="261" r:id="rId8"/>
    <p:sldId id="262" r:id="rId9"/>
    <p:sldId id="263" r:id="rId10"/>
    <p:sldId id="264" r:id="rId11"/>
    <p:sldId id="265" r:id="rId12"/>
    <p:sldId id="266" r:id="rId13"/>
    <p:sldId id="267" r:id="rId14"/>
    <p:sldId id="268" r:id="rId15"/>
    <p:sldId id="276" r:id="rId16"/>
    <p:sldId id="280" r:id="rId17"/>
    <p:sldId id="270" r:id="rId18"/>
    <p:sldId id="281" r:id="rId19"/>
    <p:sldId id="282" r:id="rId20"/>
    <p:sldId id="283" r:id="rId21"/>
    <p:sldId id="271" r:id="rId22"/>
    <p:sldId id="275" r:id="rId23"/>
    <p:sldId id="284" r:id="rId24"/>
    <p:sldId id="285" r:id="rId25"/>
    <p:sldId id="286" r:id="rId26"/>
    <p:sldId id="287" r:id="rId27"/>
    <p:sldId id="288" r:id="rId28"/>
    <p:sldId id="289" r:id="rId29"/>
    <p:sldId id="272" r:id="rId30"/>
    <p:sldId id="290" r:id="rId31"/>
    <p:sldId id="291" r:id="rId32"/>
    <p:sldId id="292" r:id="rId33"/>
    <p:sldId id="293" r:id="rId34"/>
    <p:sldId id="294" r:id="rId35"/>
    <p:sldId id="278" r:id="rId36"/>
    <p:sldId id="295" r:id="rId37"/>
    <p:sldId id="296" r:id="rId38"/>
    <p:sldId id="273" r:id="rId39"/>
    <p:sldId id="274"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3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1/11/2023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1/11/2023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1/11/2023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1/11/2023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latin typeface="Bahnschrift SemiBold SemiConden" panose="020B0502040204020203" pitchFamily="34" charset="0"/>
              </a:rPr>
              <a:t>Cell Cycle</a:t>
            </a:r>
            <a:endParaRPr lang="en-GB" dirty="0">
              <a:latin typeface="Bahnschrift SemiBold SemiConden" panose="020B0502040204020203" pitchFamily="34" charset="0"/>
            </a:endParaRPr>
          </a:p>
        </p:txBody>
      </p:sp>
      <p:sp>
        <p:nvSpPr>
          <p:cNvPr id="3" name="Subtitle 2"/>
          <p:cNvSpPr>
            <a:spLocks noGrp="1"/>
          </p:cNvSpPr>
          <p:nvPr>
            <p:ph type="subTitle" idx="1"/>
          </p:nvPr>
        </p:nvSpPr>
        <p:spPr>
          <a:xfrm>
            <a:off x="1100051" y="4455620"/>
            <a:ext cx="10058400" cy="1831969"/>
          </a:xfrm>
        </p:spPr>
        <p:txBody>
          <a:bodyPr>
            <a:normAutofit/>
          </a:bodyPr>
          <a:lstStyle/>
          <a:p>
            <a:pPr lvl="0" algn="r">
              <a:buClr>
                <a:srgbClr val="D34817"/>
              </a:buClr>
            </a:pPr>
            <a:r>
              <a:rPr lang="en-GB" sz="2000" b="1" dirty="0">
                <a:solidFill>
                  <a:srgbClr val="696464"/>
                </a:solidFill>
                <a:latin typeface="Bahnschrift SemiBold SemiConden" panose="020B0502040204020203" pitchFamily="34" charset="0"/>
              </a:rPr>
              <a:t>KHUSHAL KHAN</a:t>
            </a:r>
          </a:p>
          <a:p>
            <a:pPr lvl="0" algn="r">
              <a:buClr>
                <a:srgbClr val="D34817"/>
              </a:buClr>
            </a:pPr>
            <a:r>
              <a:rPr lang="en-GB" sz="2000" b="1" dirty="0">
                <a:solidFill>
                  <a:srgbClr val="696464"/>
                </a:solidFill>
                <a:latin typeface="Bahnschrift SemiBold SemiConden" panose="020B0502040204020203" pitchFamily="34" charset="0"/>
              </a:rPr>
              <a:t>Demonstrator cardiology </a:t>
            </a:r>
          </a:p>
          <a:p>
            <a:pPr lvl="0" algn="r">
              <a:buClr>
                <a:srgbClr val="D34817"/>
              </a:buClr>
            </a:pPr>
            <a:r>
              <a:rPr lang="en-GB" sz="2000" b="1" dirty="0">
                <a:solidFill>
                  <a:srgbClr val="696464"/>
                </a:solidFill>
                <a:latin typeface="Bahnschrift SemiBold SemiConden" panose="020B0502040204020203" pitchFamily="34" charset="0"/>
              </a:rPr>
              <a:t>Khyber medical university – institute of paramedical sciences</a:t>
            </a:r>
          </a:p>
          <a:p>
            <a:endParaRPr lang="en-GB" sz="2800" dirty="0"/>
          </a:p>
        </p:txBody>
      </p:sp>
    </p:spTree>
    <p:extLst>
      <p:ext uri="{BB962C8B-B14F-4D97-AF65-F5344CB8AC3E}">
        <p14:creationId xmlns:p14="http://schemas.microsoft.com/office/powerpoint/2010/main" val="3472634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Topic Layout</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Cell cycle</a:t>
            </a:r>
          </a:p>
          <a:p>
            <a:pPr>
              <a:buFont typeface="Wingdings" panose="05000000000000000000" pitchFamily="2" charset="2"/>
              <a:buChar char="§"/>
            </a:pPr>
            <a:r>
              <a:rPr lang="en-GB" dirty="0" smtClean="0"/>
              <a:t> Stages of cell cycle</a:t>
            </a:r>
          </a:p>
          <a:p>
            <a:pPr>
              <a:buFont typeface="Wingdings" panose="05000000000000000000" pitchFamily="2" charset="2"/>
              <a:buChar char="§"/>
            </a:pPr>
            <a:r>
              <a:rPr lang="en-GB" dirty="0" smtClean="0"/>
              <a:t> Mitosis and its phases</a:t>
            </a:r>
          </a:p>
          <a:p>
            <a:pPr>
              <a:buFont typeface="Wingdings" panose="05000000000000000000" pitchFamily="2" charset="2"/>
              <a:buChar char="§"/>
            </a:pPr>
            <a:r>
              <a:rPr lang="en-GB" dirty="0" smtClean="0"/>
              <a:t> Meiosis </a:t>
            </a:r>
            <a:r>
              <a:rPr lang="en-GB" dirty="0"/>
              <a:t>and its </a:t>
            </a:r>
            <a:r>
              <a:rPr lang="en-GB" dirty="0" smtClean="0"/>
              <a:t>phases</a:t>
            </a:r>
          </a:p>
          <a:p>
            <a:pPr>
              <a:buFont typeface="Wingdings" panose="05000000000000000000" pitchFamily="2" charset="2"/>
              <a:buChar char="§"/>
            </a:pPr>
            <a:r>
              <a:rPr lang="en-GB" dirty="0"/>
              <a:t> </a:t>
            </a:r>
            <a:r>
              <a:rPr lang="en-GB" dirty="0" smtClean="0"/>
              <a:t>Differences </a:t>
            </a:r>
            <a:r>
              <a:rPr lang="en-GB" dirty="0"/>
              <a:t>between </a:t>
            </a:r>
            <a:r>
              <a:rPr lang="en-GB" dirty="0" smtClean="0"/>
              <a:t>meiosis I and meiosis II</a:t>
            </a:r>
          </a:p>
          <a:p>
            <a:pPr>
              <a:buFont typeface="Wingdings" panose="05000000000000000000" pitchFamily="2" charset="2"/>
              <a:buChar char="§"/>
            </a:pPr>
            <a:r>
              <a:rPr lang="en-GB" dirty="0"/>
              <a:t> </a:t>
            </a:r>
            <a:r>
              <a:rPr lang="en-GB" dirty="0" smtClean="0"/>
              <a:t>Purpose of Meiosis</a:t>
            </a:r>
          </a:p>
          <a:p>
            <a:pPr>
              <a:buFont typeface="Wingdings" panose="05000000000000000000" pitchFamily="2" charset="2"/>
              <a:buChar char="§"/>
            </a:pPr>
            <a:r>
              <a:rPr lang="en-GB" dirty="0" smtClean="0"/>
              <a:t> Differences between mitosis and meiosis</a:t>
            </a:r>
            <a:endParaRPr lang="en-GB" dirty="0"/>
          </a:p>
        </p:txBody>
      </p:sp>
    </p:spTree>
    <p:extLst>
      <p:ext uri="{BB962C8B-B14F-4D97-AF65-F5344CB8AC3E}">
        <p14:creationId xmlns:p14="http://schemas.microsoft.com/office/powerpoint/2010/main" val="417334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Bahnschrift SemiBold SemiConden" panose="020B0502040204020203" pitchFamily="34" charset="0"/>
              </a:rPr>
              <a:t>Cell </a:t>
            </a:r>
            <a:r>
              <a:rPr lang="en-GB" dirty="0" smtClean="0">
                <a:latin typeface="Bahnschrift SemiBold SemiConden" panose="020B0502040204020203" pitchFamily="34" charset="0"/>
              </a:rPr>
              <a:t>cycle</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GB" dirty="0" smtClean="0"/>
              <a:t> A </a:t>
            </a:r>
            <a:r>
              <a:rPr lang="en-GB" dirty="0"/>
              <a:t>cell cycle is </a:t>
            </a:r>
            <a:r>
              <a:rPr lang="en-GB" b="1" dirty="0"/>
              <a:t>a series of events that takes place in a cell</a:t>
            </a:r>
            <a:r>
              <a:rPr lang="en-GB" dirty="0"/>
              <a:t> as it </a:t>
            </a:r>
            <a:r>
              <a:rPr lang="en-GB" b="1" dirty="0"/>
              <a:t>grows and divides. </a:t>
            </a:r>
          </a:p>
          <a:p>
            <a:pPr>
              <a:buFont typeface="Wingdings" panose="05000000000000000000" pitchFamily="2" charset="2"/>
              <a:buChar char="§"/>
            </a:pPr>
            <a:r>
              <a:rPr lang="en-GB" dirty="0" smtClean="0"/>
              <a:t> Cell </a:t>
            </a:r>
            <a:r>
              <a:rPr lang="en-GB" dirty="0"/>
              <a:t>cycle is </a:t>
            </a:r>
            <a:r>
              <a:rPr lang="en-GB" b="1" dirty="0"/>
              <a:t>the </a:t>
            </a:r>
            <a:r>
              <a:rPr lang="en-GB" b="1" dirty="0" smtClean="0"/>
              <a:t>process </a:t>
            </a:r>
            <a:r>
              <a:rPr lang="en-GB" b="1" dirty="0"/>
              <a:t>through which cells replicate and make two new cells. </a:t>
            </a:r>
          </a:p>
          <a:p>
            <a:pPr>
              <a:buFont typeface="Wingdings" panose="05000000000000000000" pitchFamily="2" charset="2"/>
              <a:buChar char="§"/>
            </a:pPr>
            <a:r>
              <a:rPr lang="en-GB" dirty="0" smtClean="0"/>
              <a:t> Many </a:t>
            </a:r>
            <a:r>
              <a:rPr lang="en-GB" b="1" dirty="0"/>
              <a:t>damaged, dead, and worn out cells </a:t>
            </a:r>
            <a:r>
              <a:rPr lang="en-GB" dirty="0"/>
              <a:t>can be </a:t>
            </a:r>
            <a:r>
              <a:rPr lang="en-GB" b="1" dirty="0"/>
              <a:t>replaced by growth and division </a:t>
            </a:r>
            <a:r>
              <a:rPr lang="en-GB" dirty="0"/>
              <a:t>of other similar cells. </a:t>
            </a:r>
            <a:endParaRPr lang="en-GB" dirty="0" smtClean="0"/>
          </a:p>
          <a:p>
            <a:pPr>
              <a:buFont typeface="Wingdings" panose="05000000000000000000" pitchFamily="2" charset="2"/>
              <a:buChar char="§"/>
            </a:pPr>
            <a:r>
              <a:rPr lang="en-GB" dirty="0" smtClean="0"/>
              <a:t> Most </a:t>
            </a:r>
            <a:r>
              <a:rPr lang="en-GB" dirty="0"/>
              <a:t>body cells have </a:t>
            </a:r>
            <a:r>
              <a:rPr lang="en-GB" b="1" dirty="0"/>
              <a:t>46 chromosomes and divide by mitosis, </a:t>
            </a:r>
            <a:r>
              <a:rPr lang="en-GB" dirty="0"/>
              <a:t>a process that results in </a:t>
            </a:r>
            <a:r>
              <a:rPr lang="en-GB" b="1" dirty="0"/>
              <a:t>two new genetically identical daughter cells. </a:t>
            </a:r>
            <a:endParaRPr lang="en-GB" b="1" dirty="0" smtClean="0"/>
          </a:p>
          <a:p>
            <a:pPr>
              <a:buFont typeface="Wingdings" panose="05000000000000000000" pitchFamily="2" charset="2"/>
              <a:buChar char="§"/>
            </a:pPr>
            <a:r>
              <a:rPr lang="en-GB" dirty="0" smtClean="0"/>
              <a:t> The </a:t>
            </a:r>
            <a:r>
              <a:rPr lang="en-GB" b="1" dirty="0"/>
              <a:t>only exception </a:t>
            </a:r>
            <a:r>
              <a:rPr lang="en-GB" dirty="0"/>
              <a:t>to this is </a:t>
            </a:r>
            <a:r>
              <a:rPr lang="en-GB" b="1" dirty="0"/>
              <a:t>the formation of gametes (sex cells), </a:t>
            </a:r>
            <a:r>
              <a:rPr lang="en-GB" dirty="0"/>
              <a:t>i.e. </a:t>
            </a:r>
            <a:r>
              <a:rPr lang="en-GB" b="1" dirty="0"/>
              <a:t>ova and spermatozoa, </a:t>
            </a:r>
            <a:r>
              <a:rPr lang="en-GB" dirty="0"/>
              <a:t>which takes place by </a:t>
            </a:r>
            <a:r>
              <a:rPr lang="en-GB" b="1" dirty="0" smtClean="0"/>
              <a:t>meiosis. </a:t>
            </a:r>
          </a:p>
          <a:p>
            <a:pPr>
              <a:buFont typeface="Wingdings" panose="05000000000000000000" pitchFamily="2" charset="2"/>
              <a:buChar char="§"/>
            </a:pPr>
            <a:r>
              <a:rPr lang="en-GB" b="1" dirty="0" smtClean="0"/>
              <a:t> The </a:t>
            </a:r>
            <a:r>
              <a:rPr lang="en-GB" b="1" dirty="0"/>
              <a:t>period between two cell divisions is known as the cell </a:t>
            </a:r>
            <a:r>
              <a:rPr lang="en-GB" b="1" dirty="0" smtClean="0"/>
              <a:t>cycle, </a:t>
            </a:r>
            <a:r>
              <a:rPr lang="en-GB" dirty="0" smtClean="0"/>
              <a:t>which has </a:t>
            </a:r>
            <a:r>
              <a:rPr lang="en-GB" b="1" dirty="0" smtClean="0"/>
              <a:t>two phases </a:t>
            </a:r>
            <a:r>
              <a:rPr lang="en-GB" dirty="0" smtClean="0"/>
              <a:t>that can be seen on light microscopy: </a:t>
            </a:r>
          </a:p>
          <a:p>
            <a:pPr lvl="1"/>
            <a:r>
              <a:rPr lang="en-GB" b="1" dirty="0" smtClean="0"/>
              <a:t>Interphase </a:t>
            </a:r>
          </a:p>
          <a:p>
            <a:pPr lvl="1"/>
            <a:r>
              <a:rPr lang="en-GB" b="1" dirty="0" smtClean="0"/>
              <a:t>Mitosis (M phase)</a:t>
            </a:r>
            <a:endParaRPr lang="en-GB" b="1" dirty="0"/>
          </a:p>
        </p:txBody>
      </p:sp>
    </p:spTree>
    <p:extLst>
      <p:ext uri="{BB962C8B-B14F-4D97-AF65-F5344CB8AC3E}">
        <p14:creationId xmlns:p14="http://schemas.microsoft.com/office/powerpoint/2010/main" val="3762796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b="3457"/>
          <a:stretch/>
        </p:blipFill>
        <p:spPr>
          <a:xfrm>
            <a:off x="3064031" y="0"/>
            <a:ext cx="5959442" cy="6331131"/>
          </a:xfrm>
          <a:prstGeom prst="rect">
            <a:avLst/>
          </a:prstGeom>
        </p:spPr>
      </p:pic>
    </p:spTree>
    <p:extLst>
      <p:ext uri="{BB962C8B-B14F-4D97-AF65-F5344CB8AC3E}">
        <p14:creationId xmlns:p14="http://schemas.microsoft.com/office/powerpoint/2010/main" val="530188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Bahnschrift SemiBold SemiConden" panose="020B0502040204020203" pitchFamily="34" charset="0"/>
              </a:rPr>
              <a:t>Interphase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A </a:t>
            </a:r>
            <a:r>
              <a:rPr lang="en-GB" dirty="0"/>
              <a:t>cell spends most of its time </a:t>
            </a:r>
            <a:r>
              <a:rPr lang="en-GB" dirty="0" smtClean="0"/>
              <a:t>in </a:t>
            </a:r>
            <a:r>
              <a:rPr lang="en-GB" b="1" dirty="0" smtClean="0"/>
              <a:t>interphase</a:t>
            </a:r>
            <a:r>
              <a:rPr lang="en-GB" b="1" dirty="0"/>
              <a:t>, </a:t>
            </a:r>
            <a:r>
              <a:rPr lang="en-GB" dirty="0"/>
              <a:t>and during this time </a:t>
            </a:r>
            <a:r>
              <a:rPr lang="en-GB" b="1" dirty="0"/>
              <a:t>it grows, replicates its chromosomes, and prepares for cell division. </a:t>
            </a:r>
          </a:p>
          <a:p>
            <a:pPr>
              <a:buFont typeface="Wingdings" panose="05000000000000000000" pitchFamily="2" charset="2"/>
              <a:buChar char="§"/>
            </a:pPr>
            <a:r>
              <a:rPr lang="en-GB" dirty="0" smtClean="0"/>
              <a:t> The </a:t>
            </a:r>
            <a:r>
              <a:rPr lang="en-GB" dirty="0"/>
              <a:t>cell then </a:t>
            </a:r>
            <a:r>
              <a:rPr lang="en-GB" b="1" dirty="0"/>
              <a:t>leaves interphase, undergoes mitosis, and completes its division. </a:t>
            </a:r>
          </a:p>
          <a:p>
            <a:pPr>
              <a:buFont typeface="Wingdings" panose="05000000000000000000" pitchFamily="2" charset="2"/>
              <a:buChar char="§"/>
            </a:pPr>
            <a:r>
              <a:rPr lang="en-GB" dirty="0" smtClean="0"/>
              <a:t> The </a:t>
            </a:r>
            <a:r>
              <a:rPr lang="en-GB" dirty="0"/>
              <a:t>resulting cells, known as </a:t>
            </a:r>
            <a:r>
              <a:rPr lang="en-GB" b="1" dirty="0"/>
              <a:t>daughter cells, </a:t>
            </a:r>
            <a:r>
              <a:rPr lang="en-GB" dirty="0"/>
              <a:t>each </a:t>
            </a:r>
            <a:r>
              <a:rPr lang="en-GB" b="1" dirty="0"/>
              <a:t>enter their own interphase </a:t>
            </a:r>
            <a:r>
              <a:rPr lang="en-GB" dirty="0"/>
              <a:t>and </a:t>
            </a:r>
            <a:r>
              <a:rPr lang="en-GB" b="1" dirty="0"/>
              <a:t>begin a new round of the cell cycle</a:t>
            </a:r>
            <a:r>
              <a:rPr lang="en-GB" b="1" dirty="0" smtClean="0"/>
              <a:t>.</a:t>
            </a:r>
          </a:p>
          <a:p>
            <a:pPr>
              <a:buFont typeface="Wingdings" panose="05000000000000000000" pitchFamily="2" charset="2"/>
              <a:buChar char="§"/>
            </a:pPr>
            <a:r>
              <a:rPr lang="en-GB" dirty="0" smtClean="0"/>
              <a:t> This </a:t>
            </a:r>
            <a:r>
              <a:rPr lang="en-GB" dirty="0"/>
              <a:t>is the </a:t>
            </a:r>
            <a:r>
              <a:rPr lang="en-GB" b="1" dirty="0"/>
              <a:t>longer phase </a:t>
            </a:r>
            <a:r>
              <a:rPr lang="en-GB" dirty="0"/>
              <a:t>and </a:t>
            </a:r>
            <a:r>
              <a:rPr lang="en-GB" b="1" dirty="0"/>
              <a:t>three separate stages </a:t>
            </a:r>
            <a:r>
              <a:rPr lang="en-GB" dirty="0"/>
              <a:t>are recognised: </a:t>
            </a:r>
          </a:p>
          <a:p>
            <a:pPr marL="457200" indent="-457200">
              <a:buFont typeface="+mj-lt"/>
              <a:buAutoNum type="arabicParenR"/>
            </a:pPr>
            <a:r>
              <a:rPr lang="en-GB" b="1" dirty="0"/>
              <a:t>First gap phase (G1</a:t>
            </a:r>
            <a:r>
              <a:rPr lang="en-GB" b="1" dirty="0" smtClean="0"/>
              <a:t>)</a:t>
            </a:r>
          </a:p>
          <a:p>
            <a:pPr marL="457200" indent="-457200">
              <a:buFont typeface="+mj-lt"/>
              <a:buAutoNum type="arabicParenR"/>
            </a:pPr>
            <a:r>
              <a:rPr lang="en-GB" b="1" dirty="0"/>
              <a:t>Synthesis of DNA (S phase</a:t>
            </a:r>
            <a:r>
              <a:rPr lang="en-GB" b="1" dirty="0" smtClean="0"/>
              <a:t>)</a:t>
            </a:r>
          </a:p>
          <a:p>
            <a:pPr marL="457200" indent="-457200">
              <a:buFont typeface="+mj-lt"/>
              <a:buAutoNum type="arabicParenR"/>
            </a:pPr>
            <a:r>
              <a:rPr lang="en-GB" b="1" dirty="0"/>
              <a:t>Second gap phase – (G2) </a:t>
            </a:r>
            <a:endParaRPr lang="en-GB" dirty="0"/>
          </a:p>
          <a:p>
            <a:endParaRPr lang="en-GB" dirty="0"/>
          </a:p>
        </p:txBody>
      </p:sp>
    </p:spTree>
    <p:extLst>
      <p:ext uri="{BB962C8B-B14F-4D97-AF65-F5344CB8AC3E}">
        <p14:creationId xmlns:p14="http://schemas.microsoft.com/office/powerpoint/2010/main" val="1459558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First Gap Phase (G1)</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The cell </a:t>
            </a:r>
            <a:r>
              <a:rPr lang="en-GB" b="1" dirty="0" smtClean="0"/>
              <a:t>grows in size and volume. </a:t>
            </a:r>
          </a:p>
          <a:p>
            <a:pPr>
              <a:buFont typeface="Wingdings" panose="05000000000000000000" pitchFamily="2" charset="2"/>
              <a:buChar char="§"/>
            </a:pPr>
            <a:r>
              <a:rPr lang="en-GB" dirty="0" smtClean="0"/>
              <a:t> This is usually </a:t>
            </a:r>
            <a:r>
              <a:rPr lang="en-GB" b="1" dirty="0" smtClean="0"/>
              <a:t>the longest phase </a:t>
            </a:r>
            <a:r>
              <a:rPr lang="en-GB" dirty="0" smtClean="0"/>
              <a:t>and </a:t>
            </a:r>
            <a:r>
              <a:rPr lang="en-GB" b="1" dirty="0" smtClean="0"/>
              <a:t>most variable in length. </a:t>
            </a:r>
          </a:p>
          <a:p>
            <a:pPr>
              <a:buFont typeface="Wingdings" panose="05000000000000000000" pitchFamily="2" charset="2"/>
              <a:buChar char="§"/>
            </a:pPr>
            <a:r>
              <a:rPr lang="en-GB" b="1" dirty="0" smtClean="0"/>
              <a:t> Sometimes </a:t>
            </a:r>
            <a:r>
              <a:rPr lang="en-GB" dirty="0" smtClean="0"/>
              <a:t>cells </a:t>
            </a:r>
            <a:r>
              <a:rPr lang="en-GB" b="1" dirty="0" smtClean="0"/>
              <a:t>do not continue </a:t>
            </a:r>
            <a:r>
              <a:rPr lang="en-GB" dirty="0" smtClean="0"/>
              <a:t>the cell cycle but </a:t>
            </a:r>
            <a:r>
              <a:rPr lang="en-GB" b="1" dirty="0" smtClean="0"/>
              <a:t>enter a resting phase instead (g0). </a:t>
            </a:r>
          </a:p>
          <a:p>
            <a:endParaRPr lang="en-GB" dirty="0"/>
          </a:p>
        </p:txBody>
      </p:sp>
    </p:spTree>
    <p:extLst>
      <p:ext uri="{BB962C8B-B14F-4D97-AF65-F5344CB8AC3E}">
        <p14:creationId xmlns:p14="http://schemas.microsoft.com/office/powerpoint/2010/main" val="358128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Synthesis Of DNA (S Phase)</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The </a:t>
            </a:r>
            <a:r>
              <a:rPr lang="en-GB" b="1" dirty="0"/>
              <a:t>chromosomes replicate </a:t>
            </a:r>
            <a:r>
              <a:rPr lang="en-GB" dirty="0"/>
              <a:t>forming </a:t>
            </a:r>
            <a:r>
              <a:rPr lang="en-GB" b="1" dirty="0"/>
              <a:t>two identical copies of </a:t>
            </a:r>
            <a:r>
              <a:rPr lang="en-GB" b="1" dirty="0" smtClean="0"/>
              <a:t>DNA</a:t>
            </a:r>
            <a:r>
              <a:rPr lang="en-GB" dirty="0" smtClean="0"/>
              <a:t>. </a:t>
            </a:r>
            <a:endParaRPr lang="en-GB" dirty="0"/>
          </a:p>
          <a:p>
            <a:pPr>
              <a:buFont typeface="Wingdings" panose="05000000000000000000" pitchFamily="2" charset="2"/>
              <a:buChar char="§"/>
            </a:pPr>
            <a:r>
              <a:rPr lang="en-GB" dirty="0" smtClean="0"/>
              <a:t> Therefore</a:t>
            </a:r>
            <a:r>
              <a:rPr lang="en-GB" dirty="0"/>
              <a:t>, </a:t>
            </a:r>
            <a:r>
              <a:rPr lang="en-GB" b="1" dirty="0" smtClean="0"/>
              <a:t>after </a:t>
            </a:r>
            <a:r>
              <a:rPr lang="en-GB" b="1" dirty="0"/>
              <a:t>the S phase, </a:t>
            </a:r>
            <a:r>
              <a:rPr lang="en-GB" dirty="0"/>
              <a:t>the cell now has </a:t>
            </a:r>
            <a:r>
              <a:rPr lang="en-GB" b="1" dirty="0"/>
              <a:t>92 </a:t>
            </a:r>
            <a:r>
              <a:rPr lang="en-GB" b="1" dirty="0" smtClean="0"/>
              <a:t>chromosomes</a:t>
            </a:r>
            <a:r>
              <a:rPr lang="en-GB" dirty="0" smtClean="0"/>
              <a:t>;</a:t>
            </a:r>
          </a:p>
          <a:p>
            <a:pPr marL="0" indent="0">
              <a:buNone/>
            </a:pPr>
            <a:r>
              <a:rPr lang="en-GB" dirty="0" smtClean="0"/>
              <a:t>	i.e</a:t>
            </a:r>
            <a:r>
              <a:rPr lang="en-GB" dirty="0"/>
              <a:t>. </a:t>
            </a:r>
            <a:r>
              <a:rPr lang="en-GB" b="1" dirty="0"/>
              <a:t>enough DNA for two cells </a:t>
            </a:r>
            <a:r>
              <a:rPr lang="en-GB" dirty="0"/>
              <a:t>and is </a:t>
            </a:r>
            <a:r>
              <a:rPr lang="en-GB" b="1" dirty="0"/>
              <a:t>nearly ready to divide by mitosis. </a:t>
            </a:r>
          </a:p>
          <a:p>
            <a:endParaRPr lang="en-GB" dirty="0"/>
          </a:p>
        </p:txBody>
      </p:sp>
    </p:spTree>
    <p:extLst>
      <p:ext uri="{BB962C8B-B14F-4D97-AF65-F5344CB8AC3E}">
        <p14:creationId xmlns:p14="http://schemas.microsoft.com/office/powerpoint/2010/main" val="587937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Second Gap Phase – (G2) </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After S phase the </a:t>
            </a:r>
            <a:r>
              <a:rPr lang="en-GB" b="1" dirty="0" smtClean="0"/>
              <a:t>cell enters G2 phase. </a:t>
            </a:r>
          </a:p>
          <a:p>
            <a:pPr>
              <a:buFont typeface="Wingdings" panose="05000000000000000000" pitchFamily="2" charset="2"/>
              <a:buChar char="§"/>
            </a:pPr>
            <a:r>
              <a:rPr lang="en-GB" dirty="0" smtClean="0"/>
              <a:t> There </a:t>
            </a:r>
            <a:r>
              <a:rPr lang="en-GB" dirty="0"/>
              <a:t>is </a:t>
            </a:r>
            <a:r>
              <a:rPr lang="en-GB" b="1" dirty="0"/>
              <a:t>further growth</a:t>
            </a:r>
            <a:r>
              <a:rPr lang="en-GB" dirty="0"/>
              <a:t> and </a:t>
            </a:r>
            <a:r>
              <a:rPr lang="en-GB" b="1" dirty="0"/>
              <a:t>preparation for cell </a:t>
            </a:r>
            <a:r>
              <a:rPr lang="en-GB" b="1" dirty="0" smtClean="0"/>
              <a:t>division</a:t>
            </a:r>
            <a:r>
              <a:rPr lang="en-GB" b="1" dirty="0"/>
              <a:t> </a:t>
            </a:r>
            <a:r>
              <a:rPr lang="en-GB" dirty="0" smtClean="0"/>
              <a:t>in G2 phase.</a:t>
            </a:r>
            <a:endParaRPr lang="en-GB" dirty="0"/>
          </a:p>
          <a:p>
            <a:endParaRPr lang="en-GB" dirty="0"/>
          </a:p>
        </p:txBody>
      </p:sp>
    </p:spTree>
    <p:extLst>
      <p:ext uri="{BB962C8B-B14F-4D97-AF65-F5344CB8AC3E}">
        <p14:creationId xmlns:p14="http://schemas.microsoft.com/office/powerpoint/2010/main" val="601776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Mitosis</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After G2 phase the </a:t>
            </a:r>
            <a:r>
              <a:rPr lang="en-GB" b="1" dirty="0" smtClean="0"/>
              <a:t>cell is ready to be divided </a:t>
            </a:r>
            <a:r>
              <a:rPr lang="en-GB" dirty="0" smtClean="0"/>
              <a:t>and the </a:t>
            </a:r>
            <a:r>
              <a:rPr lang="en-GB" b="1" dirty="0" smtClean="0"/>
              <a:t>mitosis begins. </a:t>
            </a:r>
          </a:p>
          <a:p>
            <a:pPr>
              <a:buFont typeface="Wingdings" panose="05000000000000000000" pitchFamily="2" charset="2"/>
              <a:buChar char="§"/>
            </a:pPr>
            <a:r>
              <a:rPr lang="en-GB" dirty="0" smtClean="0"/>
              <a:t> </a:t>
            </a:r>
            <a:r>
              <a:rPr lang="en-GB" b="1" dirty="0" smtClean="0"/>
              <a:t>Mitosis is a continuous process </a:t>
            </a:r>
            <a:r>
              <a:rPr lang="en-GB" dirty="0" smtClean="0"/>
              <a:t>involving </a:t>
            </a:r>
            <a:r>
              <a:rPr lang="en-GB" b="1" dirty="0" smtClean="0"/>
              <a:t>four distinct stages </a:t>
            </a:r>
            <a:r>
              <a:rPr lang="en-GB" dirty="0" smtClean="0"/>
              <a:t>and can be seen by </a:t>
            </a:r>
            <a:r>
              <a:rPr lang="en-GB" b="1" dirty="0" smtClean="0"/>
              <a:t>light microscopy only.</a:t>
            </a:r>
          </a:p>
          <a:p>
            <a:pPr marL="457200" indent="-457200">
              <a:buFont typeface="+mj-lt"/>
              <a:buAutoNum type="arabicParenR"/>
            </a:pPr>
            <a:r>
              <a:rPr lang="en-GB" b="1" dirty="0" smtClean="0"/>
              <a:t>Prophase</a:t>
            </a:r>
          </a:p>
          <a:p>
            <a:pPr marL="457200" indent="-457200">
              <a:buFont typeface="+mj-lt"/>
              <a:buAutoNum type="arabicParenR"/>
            </a:pPr>
            <a:r>
              <a:rPr lang="en-GB" b="1" dirty="0" smtClean="0"/>
              <a:t>Metaphase</a:t>
            </a:r>
          </a:p>
          <a:p>
            <a:pPr marL="457200" indent="-457200">
              <a:buFont typeface="+mj-lt"/>
              <a:buAutoNum type="arabicParenR"/>
            </a:pPr>
            <a:r>
              <a:rPr lang="en-GB" b="1" dirty="0" smtClean="0"/>
              <a:t>Anaphase</a:t>
            </a:r>
          </a:p>
          <a:p>
            <a:pPr marL="457200" indent="-457200">
              <a:buFont typeface="+mj-lt"/>
              <a:buAutoNum type="arabicParenR"/>
            </a:pPr>
            <a:r>
              <a:rPr lang="en-GB" b="1" dirty="0" smtClean="0"/>
              <a:t>Telophase</a:t>
            </a:r>
          </a:p>
          <a:p>
            <a:endParaRPr lang="en-GB" dirty="0"/>
          </a:p>
        </p:txBody>
      </p:sp>
    </p:spTree>
    <p:extLst>
      <p:ext uri="{BB962C8B-B14F-4D97-AF65-F5344CB8AC3E}">
        <p14:creationId xmlns:p14="http://schemas.microsoft.com/office/powerpoint/2010/main" val="429597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1- Prophase</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79" y="1845734"/>
            <a:ext cx="5824813" cy="4023360"/>
          </a:xfrm>
        </p:spPr>
        <p:txBody>
          <a:bodyPr>
            <a:normAutofit lnSpcReduction="10000"/>
          </a:bodyPr>
          <a:lstStyle/>
          <a:p>
            <a:pPr>
              <a:buFont typeface="Wingdings" panose="05000000000000000000" pitchFamily="2" charset="2"/>
              <a:buChar char="§"/>
            </a:pPr>
            <a:r>
              <a:rPr lang="en-GB" dirty="0" smtClean="0"/>
              <a:t> During </a:t>
            </a:r>
            <a:r>
              <a:rPr lang="en-GB" dirty="0"/>
              <a:t>this stage the </a:t>
            </a:r>
            <a:r>
              <a:rPr lang="en-GB" b="1" dirty="0"/>
              <a:t>replicated chromatin becomes tightly coiled </a:t>
            </a:r>
            <a:r>
              <a:rPr lang="en-GB" dirty="0"/>
              <a:t>and easier to see under the microscope. </a:t>
            </a:r>
          </a:p>
          <a:p>
            <a:pPr>
              <a:buFont typeface="Wingdings" panose="05000000000000000000" pitchFamily="2" charset="2"/>
              <a:buChar char="§"/>
            </a:pPr>
            <a:r>
              <a:rPr lang="en-GB" dirty="0" smtClean="0"/>
              <a:t> Each </a:t>
            </a:r>
            <a:r>
              <a:rPr lang="en-GB" dirty="0"/>
              <a:t>of the original </a:t>
            </a:r>
            <a:r>
              <a:rPr lang="en-GB" b="1" dirty="0"/>
              <a:t>46 chromosomes (called a chromatid at this stage) is paired with its copy in a double chromosome unit. </a:t>
            </a:r>
          </a:p>
          <a:p>
            <a:pPr>
              <a:buFont typeface="Wingdings" panose="05000000000000000000" pitchFamily="2" charset="2"/>
              <a:buChar char="§"/>
            </a:pPr>
            <a:r>
              <a:rPr lang="en-GB" dirty="0" smtClean="0"/>
              <a:t> The </a:t>
            </a:r>
            <a:r>
              <a:rPr lang="en-GB" dirty="0"/>
              <a:t>two chromatids are joined to each other at the </a:t>
            </a:r>
            <a:r>
              <a:rPr lang="en-GB" b="1" dirty="0" smtClean="0"/>
              <a:t>centromere</a:t>
            </a:r>
            <a:r>
              <a:rPr lang="en-GB" dirty="0" smtClean="0"/>
              <a:t>. </a:t>
            </a:r>
            <a:endParaRPr lang="en-GB" dirty="0"/>
          </a:p>
          <a:p>
            <a:pPr>
              <a:buFont typeface="Wingdings" panose="05000000000000000000" pitchFamily="2" charset="2"/>
              <a:buChar char="§"/>
            </a:pPr>
            <a:r>
              <a:rPr lang="en-GB" dirty="0" smtClean="0"/>
              <a:t> The</a:t>
            </a:r>
            <a:r>
              <a:rPr lang="en-GB" b="1" dirty="0" smtClean="0"/>
              <a:t> </a:t>
            </a:r>
            <a:r>
              <a:rPr lang="en-GB" b="1" dirty="0"/>
              <a:t>mitotic apparatus </a:t>
            </a:r>
            <a:r>
              <a:rPr lang="en-GB" dirty="0"/>
              <a:t>appears; this consists of </a:t>
            </a:r>
            <a:r>
              <a:rPr lang="en-GB" b="1" dirty="0"/>
              <a:t>two centrioles separated by the mitotic spindle, </a:t>
            </a:r>
            <a:r>
              <a:rPr lang="en-GB" dirty="0"/>
              <a:t>which is </a:t>
            </a:r>
            <a:r>
              <a:rPr lang="en-GB" b="1" dirty="0"/>
              <a:t>formed from microtubules. </a:t>
            </a:r>
          </a:p>
          <a:p>
            <a:pPr>
              <a:buFont typeface="Wingdings" panose="05000000000000000000" pitchFamily="2" charset="2"/>
              <a:buChar char="§"/>
            </a:pPr>
            <a:r>
              <a:rPr lang="en-GB" dirty="0" smtClean="0"/>
              <a:t> The </a:t>
            </a:r>
            <a:r>
              <a:rPr lang="en-GB" b="1" dirty="0"/>
              <a:t>centrioles migrate, one to each end of the cell, </a:t>
            </a:r>
            <a:r>
              <a:rPr lang="en-GB" dirty="0"/>
              <a:t>and the </a:t>
            </a:r>
            <a:r>
              <a:rPr lang="en-GB" b="1" dirty="0"/>
              <a:t>nuclear envelope disappears. </a:t>
            </a:r>
          </a:p>
          <a:p>
            <a:endParaRPr lang="en-GB" dirty="0"/>
          </a:p>
        </p:txBody>
      </p:sp>
      <p:pic>
        <p:nvPicPr>
          <p:cNvPr id="4" name="Picture 3"/>
          <p:cNvPicPr>
            <a:picLocks noChangeAspect="1"/>
          </p:cNvPicPr>
          <p:nvPr/>
        </p:nvPicPr>
        <p:blipFill>
          <a:blip r:embed="rId2"/>
          <a:stretch>
            <a:fillRect/>
          </a:stretch>
        </p:blipFill>
        <p:spPr>
          <a:xfrm>
            <a:off x="7104983" y="2004484"/>
            <a:ext cx="4805005" cy="3705860"/>
          </a:xfrm>
          <a:prstGeom prst="rect">
            <a:avLst/>
          </a:prstGeom>
        </p:spPr>
      </p:pic>
    </p:spTree>
    <p:extLst>
      <p:ext uri="{BB962C8B-B14F-4D97-AF65-F5344CB8AC3E}">
        <p14:creationId xmlns:p14="http://schemas.microsoft.com/office/powerpoint/2010/main" val="1113072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2-Metaphase </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4812137" cy="4023360"/>
          </a:xfrm>
        </p:spPr>
        <p:txBody>
          <a:bodyPr/>
          <a:lstStyle/>
          <a:p>
            <a:pPr>
              <a:buFont typeface="Wingdings" panose="05000000000000000000" pitchFamily="2" charset="2"/>
              <a:buChar char="§"/>
            </a:pPr>
            <a:r>
              <a:rPr lang="en-GB" dirty="0" smtClean="0"/>
              <a:t> The </a:t>
            </a:r>
            <a:r>
              <a:rPr lang="en-GB" b="1" dirty="0"/>
              <a:t>chromatids align on the centre of the spindle</a:t>
            </a:r>
            <a:r>
              <a:rPr lang="en-GB" dirty="0"/>
              <a:t>, attached by their </a:t>
            </a:r>
            <a:r>
              <a:rPr lang="en-GB" b="1" dirty="0"/>
              <a:t>centromeres. </a:t>
            </a:r>
          </a:p>
          <a:p>
            <a:endParaRPr lang="en-GB" dirty="0"/>
          </a:p>
        </p:txBody>
      </p:sp>
      <p:pic>
        <p:nvPicPr>
          <p:cNvPr id="4" name="Picture 3"/>
          <p:cNvPicPr>
            <a:picLocks noChangeAspect="1"/>
          </p:cNvPicPr>
          <p:nvPr/>
        </p:nvPicPr>
        <p:blipFill>
          <a:blip r:embed="rId2"/>
          <a:stretch>
            <a:fillRect/>
          </a:stretch>
        </p:blipFill>
        <p:spPr>
          <a:xfrm>
            <a:off x="5827377" y="1845734"/>
            <a:ext cx="5413761" cy="4175363"/>
          </a:xfrm>
          <a:prstGeom prst="rect">
            <a:avLst/>
          </a:prstGeom>
        </p:spPr>
      </p:pic>
    </p:spTree>
    <p:extLst>
      <p:ext uri="{BB962C8B-B14F-4D97-AF65-F5344CB8AC3E}">
        <p14:creationId xmlns:p14="http://schemas.microsoft.com/office/powerpoint/2010/main" val="1461668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3-Anaphase </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4944597" cy="4023360"/>
          </a:xfrm>
        </p:spPr>
        <p:txBody>
          <a:bodyPr/>
          <a:lstStyle/>
          <a:p>
            <a:pPr>
              <a:buFont typeface="Wingdings" panose="05000000000000000000" pitchFamily="2" charset="2"/>
              <a:buChar char="§"/>
            </a:pPr>
            <a:r>
              <a:rPr lang="en-GB" dirty="0" smtClean="0"/>
              <a:t> The </a:t>
            </a:r>
            <a:r>
              <a:rPr lang="en-GB" b="1" dirty="0"/>
              <a:t>centromeres separate, </a:t>
            </a:r>
            <a:r>
              <a:rPr lang="en-GB" dirty="0"/>
              <a:t>and </a:t>
            </a:r>
            <a:r>
              <a:rPr lang="en-GB" b="1" dirty="0"/>
              <a:t>one of each pair of sister chromatids (now called chromosomes again) </a:t>
            </a:r>
            <a:r>
              <a:rPr lang="en-GB" dirty="0"/>
              <a:t>migrates to each end of the spindle as </a:t>
            </a:r>
            <a:r>
              <a:rPr lang="en-GB" b="1" dirty="0"/>
              <a:t>the microtubules that form the mitotic spindle contract. </a:t>
            </a:r>
          </a:p>
          <a:p>
            <a:endParaRPr lang="en-GB" dirty="0"/>
          </a:p>
        </p:txBody>
      </p:sp>
      <p:pic>
        <p:nvPicPr>
          <p:cNvPr id="4" name="Picture 3"/>
          <p:cNvPicPr>
            <a:picLocks noChangeAspect="1"/>
          </p:cNvPicPr>
          <p:nvPr/>
        </p:nvPicPr>
        <p:blipFill>
          <a:blip r:embed="rId2"/>
          <a:stretch>
            <a:fillRect/>
          </a:stretch>
        </p:blipFill>
        <p:spPr>
          <a:xfrm>
            <a:off x="6238430" y="1845734"/>
            <a:ext cx="4917250" cy="4364059"/>
          </a:xfrm>
          <a:prstGeom prst="rect">
            <a:avLst/>
          </a:prstGeom>
        </p:spPr>
      </p:pic>
    </p:spTree>
    <p:extLst>
      <p:ext uri="{BB962C8B-B14F-4D97-AF65-F5344CB8AC3E}">
        <p14:creationId xmlns:p14="http://schemas.microsoft.com/office/powerpoint/2010/main" val="793985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4-Telophase </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3"/>
            <a:ext cx="4739498" cy="4023360"/>
          </a:xfrm>
        </p:spPr>
        <p:txBody>
          <a:bodyPr/>
          <a:lstStyle/>
          <a:p>
            <a:pPr>
              <a:buFont typeface="Wingdings" panose="05000000000000000000" pitchFamily="2" charset="2"/>
              <a:buChar char="§"/>
            </a:pPr>
            <a:r>
              <a:rPr lang="en-GB" dirty="0" smtClean="0"/>
              <a:t> The </a:t>
            </a:r>
            <a:r>
              <a:rPr lang="en-GB" b="1" dirty="0"/>
              <a:t>mitotic spindle disappears, </a:t>
            </a:r>
            <a:r>
              <a:rPr lang="en-GB" dirty="0"/>
              <a:t>the </a:t>
            </a:r>
            <a:r>
              <a:rPr lang="en-GB" b="1" dirty="0"/>
              <a:t>chromosomes uncoil </a:t>
            </a:r>
            <a:r>
              <a:rPr lang="en-GB" dirty="0"/>
              <a:t>and the </a:t>
            </a:r>
            <a:r>
              <a:rPr lang="en-GB" b="1" dirty="0"/>
              <a:t>nuclear envelope reforms. </a:t>
            </a:r>
          </a:p>
          <a:p>
            <a:endParaRPr lang="en-GB" dirty="0"/>
          </a:p>
        </p:txBody>
      </p:sp>
      <p:pic>
        <p:nvPicPr>
          <p:cNvPr id="4" name="Picture 3"/>
          <p:cNvPicPr>
            <a:picLocks noChangeAspect="1"/>
          </p:cNvPicPr>
          <p:nvPr/>
        </p:nvPicPr>
        <p:blipFill>
          <a:blip r:embed="rId2"/>
          <a:stretch>
            <a:fillRect/>
          </a:stretch>
        </p:blipFill>
        <p:spPr>
          <a:xfrm>
            <a:off x="5961460" y="1845733"/>
            <a:ext cx="5194220" cy="4409787"/>
          </a:xfrm>
          <a:prstGeom prst="rect">
            <a:avLst/>
          </a:prstGeom>
        </p:spPr>
      </p:pic>
    </p:spTree>
    <p:extLst>
      <p:ext uri="{BB962C8B-B14F-4D97-AF65-F5344CB8AC3E}">
        <p14:creationId xmlns:p14="http://schemas.microsoft.com/office/powerpoint/2010/main" val="1058812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Cytokinesis</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5695772" cy="4023360"/>
          </a:xfrm>
        </p:spPr>
        <p:txBody>
          <a:bodyPr/>
          <a:lstStyle/>
          <a:p>
            <a:pPr>
              <a:buFont typeface="Wingdings" panose="05000000000000000000" pitchFamily="2" charset="2"/>
              <a:buChar char="§"/>
            </a:pPr>
            <a:r>
              <a:rPr lang="en-GB" dirty="0" smtClean="0"/>
              <a:t> Following telophase, </a:t>
            </a:r>
            <a:r>
              <a:rPr lang="en-GB" b="1" dirty="0" smtClean="0"/>
              <a:t>cytokinesis occurs: </a:t>
            </a:r>
          </a:p>
          <a:p>
            <a:pPr>
              <a:buFont typeface="Wingdings" panose="05000000000000000000" pitchFamily="2" charset="2"/>
              <a:buChar char="§"/>
            </a:pPr>
            <a:r>
              <a:rPr lang="en-GB" dirty="0" smtClean="0"/>
              <a:t> The </a:t>
            </a:r>
            <a:r>
              <a:rPr lang="en-GB" b="1" dirty="0" smtClean="0"/>
              <a:t>cytoplasm, intracellular organelles and plasma membrane split </a:t>
            </a:r>
            <a:r>
              <a:rPr lang="en-GB" dirty="0" smtClean="0"/>
              <a:t>forming </a:t>
            </a:r>
            <a:r>
              <a:rPr lang="en-GB" b="1" dirty="0" smtClean="0"/>
              <a:t>two identical daughter cells. </a:t>
            </a:r>
          </a:p>
          <a:p>
            <a:pPr>
              <a:buFont typeface="Wingdings" panose="05000000000000000000" pitchFamily="2" charset="2"/>
              <a:buChar char="§"/>
            </a:pPr>
            <a:r>
              <a:rPr lang="en-GB" dirty="0" smtClean="0"/>
              <a:t> The </a:t>
            </a:r>
            <a:r>
              <a:rPr lang="en-GB" b="1" dirty="0" smtClean="0"/>
              <a:t>organelles of the daughter cells are incomplete</a:t>
            </a:r>
            <a:r>
              <a:rPr lang="en-GB" dirty="0" smtClean="0"/>
              <a:t> at the end of cell division but </a:t>
            </a:r>
            <a:r>
              <a:rPr lang="en-GB" b="1" dirty="0" smtClean="0"/>
              <a:t>they develop during interphase. </a:t>
            </a:r>
          </a:p>
          <a:p>
            <a:pPr>
              <a:buFont typeface="Wingdings" panose="05000000000000000000" pitchFamily="2" charset="2"/>
              <a:buChar char="§"/>
            </a:pPr>
            <a:r>
              <a:rPr lang="en-GB" dirty="0" smtClean="0"/>
              <a:t> The </a:t>
            </a:r>
            <a:r>
              <a:rPr lang="en-GB" b="1" dirty="0" smtClean="0"/>
              <a:t>frequency</a:t>
            </a:r>
            <a:r>
              <a:rPr lang="en-GB" dirty="0" smtClean="0"/>
              <a:t> with which cell division occurs </a:t>
            </a:r>
            <a:r>
              <a:rPr lang="en-GB" b="1" dirty="0" smtClean="0"/>
              <a:t>varies with different types of cell.</a:t>
            </a:r>
            <a:endParaRPr lang="en-GB" dirty="0"/>
          </a:p>
        </p:txBody>
      </p:sp>
      <p:pic>
        <p:nvPicPr>
          <p:cNvPr id="4" name="Picture 3"/>
          <p:cNvPicPr>
            <a:picLocks noChangeAspect="1"/>
          </p:cNvPicPr>
          <p:nvPr/>
        </p:nvPicPr>
        <p:blipFill>
          <a:blip r:embed="rId2"/>
          <a:stretch>
            <a:fillRect/>
          </a:stretch>
        </p:blipFill>
        <p:spPr>
          <a:xfrm>
            <a:off x="6793052" y="1845734"/>
            <a:ext cx="4362628" cy="4253562"/>
          </a:xfrm>
          <a:prstGeom prst="rect">
            <a:avLst/>
          </a:prstGeom>
        </p:spPr>
      </p:pic>
    </p:spTree>
    <p:extLst>
      <p:ext uri="{BB962C8B-B14F-4D97-AF65-F5344CB8AC3E}">
        <p14:creationId xmlns:p14="http://schemas.microsoft.com/office/powerpoint/2010/main" val="2992238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srcRect t="1983" b="4384"/>
          <a:stretch/>
        </p:blipFill>
        <p:spPr>
          <a:xfrm>
            <a:off x="2912201" y="0"/>
            <a:ext cx="6612800" cy="6296025"/>
          </a:xfrm>
          <a:prstGeom prst="rect">
            <a:avLst/>
          </a:prstGeom>
        </p:spPr>
      </p:pic>
    </p:spTree>
    <p:extLst>
      <p:ext uri="{BB962C8B-B14F-4D97-AF65-F5344CB8AC3E}">
        <p14:creationId xmlns:p14="http://schemas.microsoft.com/office/powerpoint/2010/main" val="749313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Bahnschrift SemiBold SemiConden" panose="020B0502040204020203" pitchFamily="34" charset="0"/>
              </a:rPr>
              <a:t>Meiosis </a:t>
            </a:r>
            <a:endParaRPr lang="en-GB" dirty="0"/>
          </a:p>
        </p:txBody>
      </p:sp>
    </p:spTree>
    <p:extLst>
      <p:ext uri="{BB962C8B-B14F-4D97-AF65-F5344CB8AC3E}">
        <p14:creationId xmlns:p14="http://schemas.microsoft.com/office/powerpoint/2010/main" val="361275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latin typeface="Bahnschrift SemiBold SemiConden" panose="020B0502040204020203" pitchFamily="34" charset="0"/>
              </a:rPr>
              <a:t>Meiosis </a:t>
            </a:r>
          </a:p>
        </p:txBody>
      </p:sp>
      <p:sp>
        <p:nvSpPr>
          <p:cNvPr id="5" name="Content Placeholder 4"/>
          <p:cNvSpPr>
            <a:spLocks noGrp="1"/>
          </p:cNvSpPr>
          <p:nvPr>
            <p:ph idx="1"/>
          </p:nvPr>
        </p:nvSpPr>
        <p:spPr/>
        <p:txBody>
          <a:bodyPr>
            <a:normAutofit/>
          </a:bodyPr>
          <a:lstStyle/>
          <a:p>
            <a:pPr>
              <a:buFont typeface="Wingdings" panose="05000000000000000000" pitchFamily="2" charset="2"/>
              <a:buChar char="§"/>
            </a:pPr>
            <a:r>
              <a:rPr lang="en-GB" dirty="0"/>
              <a:t> </a:t>
            </a:r>
            <a:r>
              <a:rPr lang="en-GB" dirty="0" smtClean="0"/>
              <a:t>Meiosis </a:t>
            </a:r>
            <a:r>
              <a:rPr lang="en-GB" dirty="0"/>
              <a:t>is </a:t>
            </a:r>
            <a:r>
              <a:rPr lang="en-GB" b="1" dirty="0"/>
              <a:t>a cell division process where a single (parent) cell divides twice to produce four independent (daughter) cells, each having half the chromosomes as the original cell.</a:t>
            </a:r>
          </a:p>
          <a:p>
            <a:pPr>
              <a:buFont typeface="Wingdings" panose="05000000000000000000" pitchFamily="2" charset="2"/>
              <a:buChar char="§"/>
            </a:pPr>
            <a:r>
              <a:rPr lang="en-GB" dirty="0" smtClean="0"/>
              <a:t> The </a:t>
            </a:r>
            <a:r>
              <a:rPr lang="en-GB" dirty="0"/>
              <a:t>term </a:t>
            </a:r>
            <a:r>
              <a:rPr lang="en-GB" b="1" dirty="0"/>
              <a:t>‘meiosis’ </a:t>
            </a:r>
            <a:r>
              <a:rPr lang="en-GB" dirty="0"/>
              <a:t>came from the </a:t>
            </a:r>
            <a:r>
              <a:rPr lang="en-GB" b="1" dirty="0" smtClean="0"/>
              <a:t>Greek, </a:t>
            </a:r>
            <a:r>
              <a:rPr lang="en-GB" dirty="0"/>
              <a:t>meaning</a:t>
            </a:r>
            <a:r>
              <a:rPr lang="en-GB" b="1" dirty="0"/>
              <a:t> ‘lessening</a:t>
            </a:r>
            <a:r>
              <a:rPr lang="en-GB" b="1" dirty="0" smtClean="0"/>
              <a:t>’. </a:t>
            </a:r>
          </a:p>
          <a:p>
            <a:pPr>
              <a:buFont typeface="Wingdings" panose="05000000000000000000" pitchFamily="2" charset="2"/>
              <a:buChar char="§"/>
            </a:pPr>
            <a:r>
              <a:rPr lang="en-GB" b="1" dirty="0" smtClean="0"/>
              <a:t> Meiosis</a:t>
            </a:r>
            <a:r>
              <a:rPr lang="en-GB" dirty="0" smtClean="0"/>
              <a:t> </a:t>
            </a:r>
            <a:r>
              <a:rPr lang="en-GB" dirty="0"/>
              <a:t>produces </a:t>
            </a:r>
            <a:r>
              <a:rPr lang="en-GB" b="1" dirty="0"/>
              <a:t>gametes. </a:t>
            </a:r>
          </a:p>
          <a:p>
            <a:pPr>
              <a:buFont typeface="Wingdings" panose="05000000000000000000" pitchFamily="2" charset="2"/>
              <a:buChar char="§"/>
            </a:pPr>
            <a:r>
              <a:rPr lang="en-GB" dirty="0" smtClean="0"/>
              <a:t> On </a:t>
            </a:r>
            <a:r>
              <a:rPr lang="en-GB" b="1" dirty="0"/>
              <a:t>fertilisation, </a:t>
            </a:r>
            <a:r>
              <a:rPr lang="en-GB" dirty="0"/>
              <a:t>when the </a:t>
            </a:r>
            <a:r>
              <a:rPr lang="en-GB" b="1" dirty="0"/>
              <a:t>male gamete (sperm cell) </a:t>
            </a:r>
            <a:r>
              <a:rPr lang="en-GB" dirty="0"/>
              <a:t>and the </a:t>
            </a:r>
            <a:r>
              <a:rPr lang="en-GB" b="1" dirty="0"/>
              <a:t>female gamete (ovum) </a:t>
            </a:r>
            <a:r>
              <a:rPr lang="en-GB" dirty="0"/>
              <a:t>unite, the resulting </a:t>
            </a:r>
            <a:r>
              <a:rPr lang="en-GB" b="1" dirty="0"/>
              <a:t>zygote is diploid</a:t>
            </a:r>
            <a:r>
              <a:rPr lang="en-GB" dirty="0"/>
              <a:t>, because each gamete was haploid. </a:t>
            </a:r>
          </a:p>
          <a:p>
            <a:pPr>
              <a:buFont typeface="Wingdings" panose="05000000000000000000" pitchFamily="2" charset="2"/>
              <a:buChar char="§"/>
            </a:pPr>
            <a:r>
              <a:rPr lang="en-GB" dirty="0" smtClean="0"/>
              <a:t> Unlike </a:t>
            </a:r>
            <a:r>
              <a:rPr lang="en-GB" dirty="0"/>
              <a:t>mitosis, </a:t>
            </a:r>
            <a:r>
              <a:rPr lang="en-GB" b="1" dirty="0"/>
              <a:t>meiosis involves two distinct cell divisions rather than </a:t>
            </a:r>
            <a:r>
              <a:rPr lang="en-GB" b="1" dirty="0" smtClean="0"/>
              <a:t>one.</a:t>
            </a:r>
          </a:p>
          <a:p>
            <a:pPr>
              <a:buFont typeface="Wingdings" panose="05000000000000000000" pitchFamily="2" charset="2"/>
              <a:buChar char="§"/>
            </a:pPr>
            <a:r>
              <a:rPr lang="en-GB" b="1" dirty="0"/>
              <a:t> </a:t>
            </a:r>
            <a:r>
              <a:rPr lang="en-GB" dirty="0" smtClean="0"/>
              <a:t>Meiosis </a:t>
            </a:r>
            <a:r>
              <a:rPr lang="en-GB" dirty="0"/>
              <a:t>produces </a:t>
            </a:r>
            <a:r>
              <a:rPr lang="en-GB" b="1" dirty="0"/>
              <a:t>four daughter cells</a:t>
            </a:r>
            <a:r>
              <a:rPr lang="en-GB" dirty="0"/>
              <a:t>, </a:t>
            </a:r>
            <a:r>
              <a:rPr lang="en-GB" b="1" dirty="0"/>
              <a:t>not two, </a:t>
            </a:r>
            <a:r>
              <a:rPr lang="en-GB" dirty="0"/>
              <a:t>all </a:t>
            </a:r>
            <a:r>
              <a:rPr lang="en-GB" b="1" dirty="0"/>
              <a:t>different from the parent cells and from each other. </a:t>
            </a:r>
          </a:p>
          <a:p>
            <a:pPr>
              <a:buFont typeface="Wingdings" panose="05000000000000000000" pitchFamily="2" charset="2"/>
              <a:buChar char="§"/>
            </a:pPr>
            <a:r>
              <a:rPr lang="en-GB" dirty="0" smtClean="0"/>
              <a:t> This </a:t>
            </a:r>
            <a:r>
              <a:rPr lang="en-GB" dirty="0"/>
              <a:t>is the </a:t>
            </a:r>
            <a:r>
              <a:rPr lang="en-GB" b="1" dirty="0"/>
              <a:t>basis of genetic diversity </a:t>
            </a:r>
            <a:r>
              <a:rPr lang="en-GB" dirty="0"/>
              <a:t>and the </a:t>
            </a:r>
            <a:r>
              <a:rPr lang="en-GB" b="1" dirty="0"/>
              <a:t>uniqueness of each human individual. </a:t>
            </a:r>
          </a:p>
          <a:p>
            <a:endParaRPr lang="en-GB" dirty="0"/>
          </a:p>
        </p:txBody>
      </p:sp>
    </p:spTree>
    <p:extLst>
      <p:ext uri="{BB962C8B-B14F-4D97-AF65-F5344CB8AC3E}">
        <p14:creationId xmlns:p14="http://schemas.microsoft.com/office/powerpoint/2010/main" val="271942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Meiosis </a:t>
            </a:r>
            <a:r>
              <a:rPr lang="en-GB" dirty="0"/>
              <a:t>involves two successive stages or phases of cell division, meiosis I and meiosis II. </a:t>
            </a:r>
            <a:endParaRPr lang="en-GB" dirty="0" smtClean="0"/>
          </a:p>
          <a:p>
            <a:pPr>
              <a:buFont typeface="Wingdings" panose="05000000000000000000" pitchFamily="2" charset="2"/>
              <a:buChar char="§"/>
            </a:pPr>
            <a:r>
              <a:rPr lang="en-GB" dirty="0" smtClean="0"/>
              <a:t> Each </a:t>
            </a:r>
            <a:r>
              <a:rPr lang="en-GB" dirty="0"/>
              <a:t>stage includes a period of </a:t>
            </a:r>
            <a:r>
              <a:rPr lang="en-GB" b="1" dirty="0"/>
              <a:t>nuclear division or karyokinesis </a:t>
            </a:r>
            <a:r>
              <a:rPr lang="en-GB" dirty="0"/>
              <a:t>and a </a:t>
            </a:r>
            <a:r>
              <a:rPr lang="en-GB" b="1" dirty="0"/>
              <a:t>cytoplasmic division or cytokinesis.</a:t>
            </a:r>
            <a:r>
              <a:rPr lang="en-GB" dirty="0"/>
              <a:t> </a:t>
            </a:r>
            <a:endParaRPr lang="en-GB" dirty="0" smtClean="0"/>
          </a:p>
          <a:p>
            <a:pPr>
              <a:buFont typeface="Wingdings" panose="05000000000000000000" pitchFamily="2" charset="2"/>
              <a:buChar char="§"/>
            </a:pPr>
            <a:r>
              <a:rPr lang="en-GB" dirty="0" smtClean="0"/>
              <a:t> The </a:t>
            </a:r>
            <a:r>
              <a:rPr lang="en-GB" dirty="0"/>
              <a:t>cells before entering meiosis I undergo a compulsory growth period called </a:t>
            </a:r>
            <a:r>
              <a:rPr lang="en-GB" b="1" dirty="0"/>
              <a:t>interphase.</a:t>
            </a:r>
          </a:p>
        </p:txBody>
      </p:sp>
    </p:spTree>
    <p:extLst>
      <p:ext uri="{BB962C8B-B14F-4D97-AF65-F5344CB8AC3E}">
        <p14:creationId xmlns:p14="http://schemas.microsoft.com/office/powerpoint/2010/main" val="4133847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Interphase</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During </a:t>
            </a:r>
            <a:r>
              <a:rPr lang="en-GB" dirty="0"/>
              <a:t>this phase, the nuclear envelope remains intact. The chromosomes exist in the form of long, slender, and coiled chromatin fibers.</a:t>
            </a:r>
          </a:p>
          <a:p>
            <a:pPr>
              <a:buFont typeface="Wingdings" panose="05000000000000000000" pitchFamily="2" charset="2"/>
              <a:buChar char="§"/>
            </a:pPr>
            <a:r>
              <a:rPr lang="en-GB" dirty="0" smtClean="0"/>
              <a:t> </a:t>
            </a:r>
            <a:r>
              <a:rPr lang="en-GB" b="1" dirty="0" smtClean="0"/>
              <a:t>G1 </a:t>
            </a:r>
            <a:r>
              <a:rPr lang="en-GB" b="1" dirty="0"/>
              <a:t>phase: </a:t>
            </a:r>
            <a:endParaRPr lang="en-GB" b="1" dirty="0" smtClean="0"/>
          </a:p>
          <a:p>
            <a:pPr lvl="1">
              <a:buFont typeface="Wingdings" panose="05000000000000000000" pitchFamily="2" charset="2"/>
              <a:buChar char="§"/>
            </a:pPr>
            <a:r>
              <a:rPr lang="en-GB" dirty="0" smtClean="0"/>
              <a:t>The </a:t>
            </a:r>
            <a:r>
              <a:rPr lang="en-GB" dirty="0"/>
              <a:t>first gap phase or the preparatory phase of cell division. </a:t>
            </a:r>
            <a:endParaRPr lang="en-GB" dirty="0" smtClean="0"/>
          </a:p>
          <a:p>
            <a:pPr lvl="1">
              <a:buFont typeface="Wingdings" panose="05000000000000000000" pitchFamily="2" charset="2"/>
              <a:buChar char="§"/>
            </a:pPr>
            <a:r>
              <a:rPr lang="en-GB" dirty="0" smtClean="0"/>
              <a:t>During </a:t>
            </a:r>
            <a:r>
              <a:rPr lang="en-GB" dirty="0"/>
              <a:t>this phase, the </a:t>
            </a:r>
            <a:r>
              <a:rPr lang="en-GB" b="1" dirty="0"/>
              <a:t>cell increase in size by absorbing water from the </a:t>
            </a:r>
            <a:r>
              <a:rPr lang="en-GB" b="1" dirty="0" smtClean="0"/>
              <a:t>cytoplasm</a:t>
            </a:r>
            <a:r>
              <a:rPr lang="en-GB" b="1" dirty="0"/>
              <a:t> </a:t>
            </a:r>
            <a:r>
              <a:rPr lang="en-GB" dirty="0" smtClean="0"/>
              <a:t>and </a:t>
            </a:r>
            <a:r>
              <a:rPr lang="en-GB" b="1" dirty="0"/>
              <a:t>synthesize different types of RNA and proteins.</a:t>
            </a:r>
          </a:p>
          <a:p>
            <a:endParaRPr lang="en-GB" dirty="0"/>
          </a:p>
        </p:txBody>
      </p:sp>
    </p:spTree>
    <p:extLst>
      <p:ext uri="{BB962C8B-B14F-4D97-AF65-F5344CB8AC3E}">
        <p14:creationId xmlns:p14="http://schemas.microsoft.com/office/powerpoint/2010/main" val="442064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 </a:t>
            </a:r>
            <a:r>
              <a:rPr lang="en-GB" b="1" dirty="0" smtClean="0"/>
              <a:t>S </a:t>
            </a:r>
            <a:r>
              <a:rPr lang="en-GB" b="1" dirty="0"/>
              <a:t>phase: </a:t>
            </a:r>
            <a:endParaRPr lang="en-GB" b="1" dirty="0" smtClean="0"/>
          </a:p>
          <a:p>
            <a:pPr lvl="1">
              <a:buFont typeface="Wingdings" panose="05000000000000000000" pitchFamily="2" charset="2"/>
              <a:buChar char="§"/>
            </a:pPr>
            <a:r>
              <a:rPr lang="en-GB" dirty="0" smtClean="0"/>
              <a:t>The </a:t>
            </a:r>
            <a:r>
              <a:rPr lang="en-GB" dirty="0"/>
              <a:t>period of </a:t>
            </a:r>
            <a:r>
              <a:rPr lang="en-GB" b="1" dirty="0"/>
              <a:t>DNA synthesis </a:t>
            </a:r>
            <a:r>
              <a:rPr lang="en-GB" dirty="0"/>
              <a:t>during which the </a:t>
            </a:r>
            <a:r>
              <a:rPr lang="en-GB" b="1" dirty="0"/>
              <a:t>genetic material present within the nucleus gets copied. </a:t>
            </a:r>
            <a:endParaRPr lang="en-GB" b="1" dirty="0" smtClean="0"/>
          </a:p>
          <a:p>
            <a:pPr lvl="1">
              <a:buFont typeface="Wingdings" panose="05000000000000000000" pitchFamily="2" charset="2"/>
              <a:buChar char="§"/>
            </a:pPr>
            <a:r>
              <a:rPr lang="en-GB" dirty="0" smtClean="0"/>
              <a:t>Each </a:t>
            </a:r>
            <a:r>
              <a:rPr lang="en-GB" b="1" dirty="0"/>
              <a:t>chromosome duplicates to become two identical sister chromatids </a:t>
            </a:r>
            <a:r>
              <a:rPr lang="en-GB" dirty="0"/>
              <a:t>attached at a specific point, called the </a:t>
            </a:r>
            <a:r>
              <a:rPr lang="en-GB" b="1" dirty="0"/>
              <a:t>centromere. </a:t>
            </a:r>
            <a:endParaRPr lang="en-GB" b="1" dirty="0" smtClean="0"/>
          </a:p>
          <a:p>
            <a:pPr lvl="1">
              <a:buFont typeface="Wingdings" panose="05000000000000000000" pitchFamily="2" charset="2"/>
              <a:buChar char="§"/>
            </a:pPr>
            <a:r>
              <a:rPr lang="en-GB" dirty="0" smtClean="0"/>
              <a:t>The </a:t>
            </a:r>
            <a:r>
              <a:rPr lang="en-GB" b="1" dirty="0"/>
              <a:t>centrioles get duplicated </a:t>
            </a:r>
            <a:r>
              <a:rPr lang="en-GB" dirty="0"/>
              <a:t>as well.</a:t>
            </a:r>
          </a:p>
          <a:p>
            <a:pPr>
              <a:buFont typeface="Wingdings" panose="05000000000000000000" pitchFamily="2" charset="2"/>
              <a:buChar char="§"/>
            </a:pPr>
            <a:r>
              <a:rPr lang="en-GB" b="1" dirty="0" smtClean="0"/>
              <a:t> G2 </a:t>
            </a:r>
            <a:r>
              <a:rPr lang="en-GB" b="1" dirty="0"/>
              <a:t>phase: </a:t>
            </a:r>
            <a:endParaRPr lang="en-GB" b="1" dirty="0" smtClean="0"/>
          </a:p>
          <a:p>
            <a:pPr lvl="1">
              <a:buFont typeface="Wingdings" panose="05000000000000000000" pitchFamily="2" charset="2"/>
              <a:buChar char="§"/>
            </a:pPr>
            <a:r>
              <a:rPr lang="en-GB" dirty="0" smtClean="0"/>
              <a:t>The </a:t>
            </a:r>
            <a:r>
              <a:rPr lang="en-GB" b="1" dirty="0"/>
              <a:t>second gap </a:t>
            </a:r>
            <a:r>
              <a:rPr lang="en-GB" dirty="0"/>
              <a:t>phase that happens after the DNA synthesis, but before prophase. </a:t>
            </a:r>
            <a:endParaRPr lang="en-GB" dirty="0" smtClean="0"/>
          </a:p>
          <a:p>
            <a:pPr lvl="1">
              <a:buFont typeface="Wingdings" panose="05000000000000000000" pitchFamily="2" charset="2"/>
              <a:buChar char="§"/>
            </a:pPr>
            <a:r>
              <a:rPr lang="en-GB" dirty="0" smtClean="0"/>
              <a:t>During </a:t>
            </a:r>
            <a:r>
              <a:rPr lang="en-GB" dirty="0"/>
              <a:t>this phase, </a:t>
            </a:r>
            <a:r>
              <a:rPr lang="en-GB" b="1" dirty="0"/>
              <a:t>the cell continues to increase in size with the synthesis of RNA and proteins. </a:t>
            </a:r>
          </a:p>
          <a:p>
            <a:endParaRPr lang="en-GB" dirty="0"/>
          </a:p>
        </p:txBody>
      </p:sp>
    </p:spTree>
    <p:extLst>
      <p:ext uri="{BB962C8B-B14F-4D97-AF65-F5344CB8AC3E}">
        <p14:creationId xmlns:p14="http://schemas.microsoft.com/office/powerpoint/2010/main" val="2156040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First Meiotic Division (Meiosis-I)</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dirty="0" smtClean="0"/>
              <a:t> This </a:t>
            </a:r>
            <a:r>
              <a:rPr lang="en-GB" dirty="0"/>
              <a:t>stage </a:t>
            </a:r>
            <a:r>
              <a:rPr lang="en-GB" dirty="0" smtClean="0"/>
              <a:t>produces </a:t>
            </a:r>
            <a:r>
              <a:rPr lang="en-GB" b="1" dirty="0"/>
              <a:t>two genetically different daughter cells. </a:t>
            </a:r>
          </a:p>
          <a:p>
            <a:pPr>
              <a:buFont typeface="Wingdings" panose="05000000000000000000" pitchFamily="2" charset="2"/>
              <a:buChar char="§"/>
            </a:pPr>
            <a:r>
              <a:rPr lang="en-GB" dirty="0" smtClean="0"/>
              <a:t> DNA </a:t>
            </a:r>
            <a:r>
              <a:rPr lang="en-GB" dirty="0"/>
              <a:t>replication occurred beforehand, so </a:t>
            </a:r>
            <a:r>
              <a:rPr lang="en-GB" b="1" dirty="0"/>
              <a:t>each pair of chromosomes is now four chromatids</a:t>
            </a:r>
            <a:r>
              <a:rPr lang="en-GB" dirty="0"/>
              <a:t>, and they </a:t>
            </a:r>
            <a:r>
              <a:rPr lang="en-GB" b="1" dirty="0"/>
              <a:t>gather together into a tight bundle. </a:t>
            </a:r>
          </a:p>
          <a:p>
            <a:pPr>
              <a:buFont typeface="Wingdings" panose="05000000000000000000" pitchFamily="2" charset="2"/>
              <a:buChar char="§"/>
            </a:pPr>
            <a:r>
              <a:rPr lang="en-GB" dirty="0" smtClean="0"/>
              <a:t> Because </a:t>
            </a:r>
            <a:r>
              <a:rPr lang="en-GB" dirty="0"/>
              <a:t>the chromosomes are so </a:t>
            </a:r>
            <a:r>
              <a:rPr lang="en-GB" b="1" dirty="0"/>
              <a:t>tightly associated</a:t>
            </a:r>
            <a:r>
              <a:rPr lang="en-GB" dirty="0"/>
              <a:t>, it is </a:t>
            </a:r>
            <a:r>
              <a:rPr lang="en-GB" b="1" dirty="0"/>
              <a:t>possible for them to exchange genes. </a:t>
            </a:r>
          </a:p>
          <a:p>
            <a:pPr>
              <a:buFont typeface="Wingdings" panose="05000000000000000000" pitchFamily="2" charset="2"/>
              <a:buChar char="§"/>
            </a:pPr>
            <a:r>
              <a:rPr lang="en-GB" dirty="0" smtClean="0"/>
              <a:t> This </a:t>
            </a:r>
            <a:r>
              <a:rPr lang="en-GB" dirty="0"/>
              <a:t>process is called </a:t>
            </a:r>
            <a:r>
              <a:rPr lang="en-GB" b="1" dirty="0"/>
              <a:t>crossing over,</a:t>
            </a:r>
            <a:r>
              <a:rPr lang="en-GB" dirty="0"/>
              <a:t> and results in the </a:t>
            </a:r>
            <a:r>
              <a:rPr lang="en-GB" b="1" dirty="0"/>
              <a:t>four chromatids acquiring different combinations of genes. </a:t>
            </a:r>
          </a:p>
          <a:p>
            <a:pPr>
              <a:buFont typeface="Wingdings" panose="05000000000000000000" pitchFamily="2" charset="2"/>
              <a:buChar char="§"/>
            </a:pPr>
            <a:r>
              <a:rPr lang="en-GB" dirty="0" smtClean="0"/>
              <a:t> Following </a:t>
            </a:r>
            <a:r>
              <a:rPr lang="en-GB" dirty="0"/>
              <a:t>crossing over, </a:t>
            </a:r>
            <a:r>
              <a:rPr lang="en-GB" b="1" dirty="0"/>
              <a:t>the pairs of chromosomes then separate in preparation for the first meiotic division, </a:t>
            </a:r>
            <a:r>
              <a:rPr lang="en-GB" dirty="0"/>
              <a:t>and </a:t>
            </a:r>
            <a:r>
              <a:rPr lang="en-GB" b="1" dirty="0"/>
              <a:t>transfer of maternal and paternal chromosomes to either daughter cell is random. </a:t>
            </a:r>
          </a:p>
          <a:p>
            <a:pPr>
              <a:buFont typeface="Wingdings" panose="05000000000000000000" pitchFamily="2" charset="2"/>
              <a:buChar char="§"/>
            </a:pPr>
            <a:r>
              <a:rPr lang="en-GB" dirty="0" smtClean="0"/>
              <a:t> This </a:t>
            </a:r>
            <a:r>
              <a:rPr lang="en-GB" dirty="0"/>
              <a:t>means that </a:t>
            </a:r>
            <a:r>
              <a:rPr lang="en-GB" b="1" dirty="0"/>
              <a:t>the two daughter cells have an unpredictable assortment </a:t>
            </a:r>
            <a:r>
              <a:rPr lang="en-GB" dirty="0"/>
              <a:t>of </a:t>
            </a:r>
            <a:r>
              <a:rPr lang="en-GB" b="1" dirty="0"/>
              <a:t>maternal and paternal DNA, </a:t>
            </a:r>
            <a:r>
              <a:rPr lang="en-GB" dirty="0"/>
              <a:t>giving rise to a </a:t>
            </a:r>
            <a:r>
              <a:rPr lang="en-GB" b="1" dirty="0"/>
              <a:t>huge number of possible combinations of chromosomes </a:t>
            </a:r>
            <a:r>
              <a:rPr lang="en-GB" dirty="0"/>
              <a:t>in them. </a:t>
            </a:r>
          </a:p>
          <a:p>
            <a:pPr>
              <a:buFont typeface="Wingdings" panose="05000000000000000000" pitchFamily="2" charset="2"/>
              <a:buChar char="§"/>
            </a:pPr>
            <a:endParaRPr lang="en-GB" dirty="0"/>
          </a:p>
        </p:txBody>
      </p:sp>
    </p:spTree>
    <p:extLst>
      <p:ext uri="{BB962C8B-B14F-4D97-AF65-F5344CB8AC3E}">
        <p14:creationId xmlns:p14="http://schemas.microsoft.com/office/powerpoint/2010/main" val="2233813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
            </a:pPr>
            <a:r>
              <a:rPr lang="en-GB" dirty="0"/>
              <a:t> This explains why a </a:t>
            </a:r>
            <a:r>
              <a:rPr lang="en-GB" b="1" dirty="0"/>
              <a:t>child inherits a combination of its mother’s and father’s characteristics</a:t>
            </a:r>
            <a:r>
              <a:rPr lang="en-GB" dirty="0"/>
              <a:t>. </a:t>
            </a:r>
          </a:p>
          <a:p>
            <a:pPr>
              <a:buFont typeface="Wingdings" panose="05000000000000000000" pitchFamily="2" charset="2"/>
              <a:buChar char="§"/>
            </a:pPr>
            <a:r>
              <a:rPr lang="en-GB" b="1" dirty="0"/>
              <a:t> Each pair of chromosomes separates </a:t>
            </a:r>
            <a:r>
              <a:rPr lang="en-GB" dirty="0"/>
              <a:t>and </a:t>
            </a:r>
            <a:r>
              <a:rPr lang="en-GB" b="1" dirty="0"/>
              <a:t>one travels to each end of the cell</a:t>
            </a:r>
            <a:r>
              <a:rPr lang="en-GB" dirty="0"/>
              <a:t>, guided by a </a:t>
            </a:r>
            <a:r>
              <a:rPr lang="en-GB" b="1" dirty="0"/>
              <a:t>spindle as in mitosis</a:t>
            </a:r>
            <a:r>
              <a:rPr lang="en-GB" dirty="0"/>
              <a:t>, and </a:t>
            </a:r>
            <a:r>
              <a:rPr lang="en-GB" b="1" dirty="0"/>
              <a:t>the cytoplasm divides</a:t>
            </a:r>
            <a:r>
              <a:rPr lang="en-GB" dirty="0"/>
              <a:t>, </a:t>
            </a:r>
            <a:r>
              <a:rPr lang="en-GB" b="1" dirty="0" smtClean="0"/>
              <a:t>producing two genetically unique </a:t>
            </a:r>
            <a:r>
              <a:rPr lang="en-GB" b="1" dirty="0"/>
              <a:t>diploid daughter cells. </a:t>
            </a:r>
          </a:p>
          <a:p>
            <a:endParaRPr lang="en-GB" dirty="0"/>
          </a:p>
        </p:txBody>
      </p:sp>
    </p:spTree>
    <p:extLst>
      <p:ext uri="{BB962C8B-B14F-4D97-AF65-F5344CB8AC3E}">
        <p14:creationId xmlns:p14="http://schemas.microsoft.com/office/powerpoint/2010/main" val="3412880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1- </a:t>
            </a:r>
            <a:r>
              <a:rPr lang="en-GB" dirty="0">
                <a:latin typeface="Bahnschrift SemiBold SemiConden" panose="020B0502040204020203" pitchFamily="34" charset="0"/>
              </a:rPr>
              <a:t>Prophase </a:t>
            </a:r>
            <a:r>
              <a:rPr lang="en-GB" dirty="0" smtClean="0">
                <a:latin typeface="Bahnschrift SemiBold SemiConden" panose="020B0502040204020203" pitchFamily="34" charset="0"/>
              </a:rPr>
              <a:t>I</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GB" dirty="0" smtClean="0"/>
              <a:t> It </a:t>
            </a:r>
            <a:r>
              <a:rPr lang="en-GB" dirty="0"/>
              <a:t>is the </a:t>
            </a:r>
            <a:r>
              <a:rPr lang="en-GB" b="1" dirty="0"/>
              <a:t>longest phase of meiotic division </a:t>
            </a:r>
            <a:r>
              <a:rPr lang="en-GB" dirty="0"/>
              <a:t>involving a series of events and is divided into the following steps:</a:t>
            </a:r>
          </a:p>
          <a:p>
            <a:pPr fontAlgn="base">
              <a:buFont typeface="Wingdings" panose="05000000000000000000" pitchFamily="2" charset="2"/>
              <a:buChar char="§"/>
            </a:pPr>
            <a:r>
              <a:rPr lang="en-GB" dirty="0" smtClean="0"/>
              <a:t> The </a:t>
            </a:r>
            <a:r>
              <a:rPr lang="en-GB" b="1" dirty="0"/>
              <a:t>duplicated chromosomes condense, </a:t>
            </a:r>
            <a:r>
              <a:rPr lang="en-GB" dirty="0"/>
              <a:t>resembling an </a:t>
            </a:r>
            <a:r>
              <a:rPr lang="en-GB" b="1" dirty="0"/>
              <a:t>X-shaped structure with two sister chromatids that become distinctly visible within the nucleus.</a:t>
            </a:r>
          </a:p>
          <a:p>
            <a:pPr fontAlgn="base">
              <a:buFont typeface="Wingdings" panose="05000000000000000000" pitchFamily="2" charset="2"/>
              <a:buChar char="§"/>
            </a:pPr>
            <a:r>
              <a:rPr lang="en-GB" dirty="0" smtClean="0"/>
              <a:t> The </a:t>
            </a:r>
            <a:r>
              <a:rPr lang="en-GB" dirty="0"/>
              <a:t>homologous chromosome pair (one inherited from each parent) comes closer and associate along the entire chromosome length, forming a </a:t>
            </a:r>
            <a:r>
              <a:rPr lang="en-GB" b="1" dirty="0"/>
              <a:t>tetrad. Each tetrad is composed of four chromatids.</a:t>
            </a:r>
          </a:p>
          <a:p>
            <a:pPr fontAlgn="base">
              <a:buFont typeface="Wingdings" panose="05000000000000000000" pitchFamily="2" charset="2"/>
              <a:buChar char="§"/>
            </a:pPr>
            <a:r>
              <a:rPr lang="en-GB" dirty="0" smtClean="0"/>
              <a:t> The </a:t>
            </a:r>
            <a:r>
              <a:rPr lang="en-GB" dirty="0"/>
              <a:t>homologous chromosomes exchange parts of DNA with each other; this process is known as </a:t>
            </a:r>
            <a:r>
              <a:rPr lang="en-GB" b="1" dirty="0"/>
              <a:t>crossing over. </a:t>
            </a:r>
            <a:r>
              <a:rPr lang="en-GB" dirty="0"/>
              <a:t>The points of physical contact from which the genetic materials are exchanged are known as </a:t>
            </a:r>
            <a:r>
              <a:rPr lang="en-GB" b="1" dirty="0"/>
              <a:t>chiasmata.</a:t>
            </a:r>
          </a:p>
          <a:p>
            <a:pPr fontAlgn="base">
              <a:buFont typeface="Wingdings" panose="05000000000000000000" pitchFamily="2" charset="2"/>
              <a:buChar char="§"/>
            </a:pPr>
            <a:r>
              <a:rPr lang="en-GB" b="1" dirty="0" smtClean="0"/>
              <a:t> Spindle fibers</a:t>
            </a:r>
            <a:r>
              <a:rPr lang="en-GB" b="1" dirty="0"/>
              <a:t> </a:t>
            </a:r>
            <a:r>
              <a:rPr lang="en-GB" dirty="0" smtClean="0"/>
              <a:t>originate </a:t>
            </a:r>
            <a:r>
              <a:rPr lang="en-GB" dirty="0"/>
              <a:t>from the centrioles on either side of the cell, </a:t>
            </a:r>
            <a:r>
              <a:rPr lang="en-GB" b="1" dirty="0"/>
              <a:t>getting attached to each chromosome’s centromere. </a:t>
            </a:r>
          </a:p>
          <a:p>
            <a:pPr fontAlgn="base">
              <a:buFont typeface="Wingdings" panose="05000000000000000000" pitchFamily="2" charset="2"/>
              <a:buChar char="§"/>
            </a:pPr>
            <a:r>
              <a:rPr lang="en-GB" dirty="0" smtClean="0"/>
              <a:t> The </a:t>
            </a:r>
            <a:r>
              <a:rPr lang="en-GB" dirty="0"/>
              <a:t>last step of prophase involves the</a:t>
            </a:r>
            <a:r>
              <a:rPr lang="en-GB" b="1" dirty="0"/>
              <a:t> breakdown of the nuclear envelope. </a:t>
            </a:r>
            <a:endParaRPr lang="en-GB" b="1" dirty="0" smtClean="0"/>
          </a:p>
          <a:p>
            <a:pPr fontAlgn="base">
              <a:buFont typeface="Wingdings" panose="05000000000000000000" pitchFamily="2" charset="2"/>
              <a:buChar char="§"/>
            </a:pPr>
            <a:r>
              <a:rPr lang="en-GB" b="1" dirty="0" smtClean="0"/>
              <a:t> The </a:t>
            </a:r>
            <a:r>
              <a:rPr lang="en-GB" b="1" dirty="0"/>
              <a:t>chromosomes then start moving towards the middle of the cell.</a:t>
            </a:r>
          </a:p>
          <a:p>
            <a:endParaRPr lang="en-GB" dirty="0"/>
          </a:p>
        </p:txBody>
      </p:sp>
    </p:spTree>
    <p:extLst>
      <p:ext uri="{BB962C8B-B14F-4D97-AF65-F5344CB8AC3E}">
        <p14:creationId xmlns:p14="http://schemas.microsoft.com/office/powerpoint/2010/main" val="2475709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07007" y="149550"/>
            <a:ext cx="7084821" cy="6092946"/>
          </a:xfrm>
          <a:prstGeom prst="rect">
            <a:avLst/>
          </a:prstGeom>
        </p:spPr>
      </p:pic>
    </p:spTree>
    <p:extLst>
      <p:ext uri="{BB962C8B-B14F-4D97-AF65-F5344CB8AC3E}">
        <p14:creationId xmlns:p14="http://schemas.microsoft.com/office/powerpoint/2010/main" val="384439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2- Metaphase 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4884776" cy="4023360"/>
          </a:xfrm>
        </p:spPr>
        <p:txBody>
          <a:bodyPr/>
          <a:lstStyle/>
          <a:p>
            <a:pPr fontAlgn="base">
              <a:buFont typeface="Wingdings" panose="05000000000000000000" pitchFamily="2" charset="2"/>
              <a:buChar char="§"/>
            </a:pPr>
            <a:r>
              <a:rPr lang="en-GB" dirty="0" smtClean="0"/>
              <a:t> </a:t>
            </a:r>
            <a:r>
              <a:rPr lang="en-GB" b="1" dirty="0" smtClean="0"/>
              <a:t>Homologous </a:t>
            </a:r>
            <a:r>
              <a:rPr lang="en-GB" b="1" dirty="0"/>
              <a:t>chromosomes align </a:t>
            </a:r>
            <a:r>
              <a:rPr lang="en-GB" dirty="0"/>
              <a:t>along the </a:t>
            </a:r>
            <a:r>
              <a:rPr lang="en-GB" b="1" dirty="0"/>
              <a:t>center of the cell.</a:t>
            </a:r>
          </a:p>
          <a:p>
            <a:pPr fontAlgn="base">
              <a:buFont typeface="Wingdings" panose="05000000000000000000" pitchFamily="2" charset="2"/>
              <a:buChar char="§"/>
            </a:pPr>
            <a:r>
              <a:rPr lang="en-GB" dirty="0" smtClean="0"/>
              <a:t> The </a:t>
            </a:r>
            <a:r>
              <a:rPr lang="en-GB" b="1" dirty="0"/>
              <a:t>centrioles reach the opposite poles </a:t>
            </a:r>
            <a:r>
              <a:rPr lang="en-GB" dirty="0"/>
              <a:t>of the cell </a:t>
            </a:r>
            <a:r>
              <a:rPr lang="en-GB" b="1" dirty="0"/>
              <a:t>with the spindle fibers extending from them.</a:t>
            </a:r>
          </a:p>
          <a:p>
            <a:pPr>
              <a:buFont typeface="Wingdings" panose="05000000000000000000" pitchFamily="2" charset="2"/>
              <a:buChar char="§"/>
            </a:pPr>
            <a:r>
              <a:rPr lang="en-GB" dirty="0" smtClean="0"/>
              <a:t> </a:t>
            </a:r>
            <a:r>
              <a:rPr lang="en-GB" b="1" dirty="0" smtClean="0"/>
              <a:t>The </a:t>
            </a:r>
            <a:r>
              <a:rPr lang="en-GB" b="1" dirty="0"/>
              <a:t>centromeres orient themselves towards the opposite poles of the cell.</a:t>
            </a:r>
          </a:p>
          <a:p>
            <a:endParaRPr lang="en-GB" dirty="0"/>
          </a:p>
        </p:txBody>
      </p:sp>
      <p:pic>
        <p:nvPicPr>
          <p:cNvPr id="4" name="Picture 3"/>
          <p:cNvPicPr>
            <a:picLocks noChangeAspect="1"/>
          </p:cNvPicPr>
          <p:nvPr/>
        </p:nvPicPr>
        <p:blipFill>
          <a:blip r:embed="rId2"/>
          <a:stretch>
            <a:fillRect/>
          </a:stretch>
        </p:blipFill>
        <p:spPr>
          <a:xfrm>
            <a:off x="6126480" y="1845734"/>
            <a:ext cx="5715000" cy="4238625"/>
          </a:xfrm>
          <a:prstGeom prst="rect">
            <a:avLst/>
          </a:prstGeom>
        </p:spPr>
      </p:pic>
    </p:spTree>
    <p:extLst>
      <p:ext uri="{BB962C8B-B14F-4D97-AF65-F5344CB8AC3E}">
        <p14:creationId xmlns:p14="http://schemas.microsoft.com/office/powerpoint/2010/main" val="3683687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3- </a:t>
            </a:r>
            <a:r>
              <a:rPr lang="en-GB" dirty="0">
                <a:latin typeface="Bahnschrift SemiBold SemiConden" panose="020B0502040204020203" pitchFamily="34" charset="0"/>
              </a:rPr>
              <a:t>Anaphase </a:t>
            </a:r>
            <a:r>
              <a:rPr lang="en-GB" dirty="0" smtClean="0">
                <a:latin typeface="Bahnschrift SemiBold SemiConden" panose="020B0502040204020203" pitchFamily="34" charset="0"/>
              </a:rPr>
              <a:t>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4970234" cy="4023360"/>
          </a:xfrm>
        </p:spPr>
        <p:txBody>
          <a:bodyPr/>
          <a:lstStyle/>
          <a:p>
            <a:pPr fontAlgn="base">
              <a:buFont typeface="Wingdings" panose="05000000000000000000" pitchFamily="2" charset="2"/>
              <a:buChar char="§"/>
            </a:pPr>
            <a:r>
              <a:rPr lang="en-GB" dirty="0" smtClean="0"/>
              <a:t> The </a:t>
            </a:r>
            <a:r>
              <a:rPr lang="en-GB" b="1" dirty="0"/>
              <a:t>chromosomes with two sister chromatids are separated</a:t>
            </a:r>
            <a:r>
              <a:rPr lang="en-GB" dirty="0"/>
              <a:t>, and </a:t>
            </a:r>
            <a:r>
              <a:rPr lang="en-GB" b="1" dirty="0"/>
              <a:t>they begin to migrate to the opposite poles. </a:t>
            </a:r>
            <a:endParaRPr lang="en-GB" b="1" dirty="0" smtClean="0"/>
          </a:p>
          <a:p>
            <a:pPr fontAlgn="base">
              <a:buFont typeface="Wingdings" panose="05000000000000000000" pitchFamily="2" charset="2"/>
              <a:buChar char="§"/>
            </a:pPr>
            <a:r>
              <a:rPr lang="en-GB" dirty="0" smtClean="0"/>
              <a:t>This </a:t>
            </a:r>
            <a:r>
              <a:rPr lang="en-GB" b="1" dirty="0"/>
              <a:t>separation is achieved </a:t>
            </a:r>
            <a:r>
              <a:rPr lang="en-GB" dirty="0"/>
              <a:t>because of the </a:t>
            </a:r>
            <a:r>
              <a:rPr lang="en-GB" b="1" dirty="0"/>
              <a:t>contraction of the spindle fibers </a:t>
            </a:r>
            <a:r>
              <a:rPr lang="en-GB" dirty="0"/>
              <a:t>attached to each chromosome’s centromere.</a:t>
            </a:r>
          </a:p>
          <a:p>
            <a:pPr fontAlgn="base">
              <a:buFont typeface="Wingdings" panose="05000000000000000000" pitchFamily="2" charset="2"/>
              <a:buChar char="§"/>
            </a:pPr>
            <a:r>
              <a:rPr lang="en-GB" dirty="0" smtClean="0"/>
              <a:t> The </a:t>
            </a:r>
            <a:r>
              <a:rPr lang="en-GB" b="1" dirty="0"/>
              <a:t>homologous chromosomes start to migrate to the opposite poles.</a:t>
            </a:r>
          </a:p>
          <a:p>
            <a:endParaRPr lang="en-GB" dirty="0"/>
          </a:p>
        </p:txBody>
      </p:sp>
      <p:pic>
        <p:nvPicPr>
          <p:cNvPr id="4" name="Picture 3"/>
          <p:cNvPicPr>
            <a:picLocks noChangeAspect="1"/>
          </p:cNvPicPr>
          <p:nvPr/>
        </p:nvPicPr>
        <p:blipFill>
          <a:blip r:embed="rId2"/>
          <a:stretch>
            <a:fillRect/>
          </a:stretch>
        </p:blipFill>
        <p:spPr>
          <a:xfrm>
            <a:off x="6289349" y="1845734"/>
            <a:ext cx="5715000" cy="4076700"/>
          </a:xfrm>
          <a:prstGeom prst="rect">
            <a:avLst/>
          </a:prstGeom>
        </p:spPr>
      </p:pic>
    </p:spTree>
    <p:extLst>
      <p:ext uri="{BB962C8B-B14F-4D97-AF65-F5344CB8AC3E}">
        <p14:creationId xmlns:p14="http://schemas.microsoft.com/office/powerpoint/2010/main" val="708205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4- </a:t>
            </a:r>
            <a:r>
              <a:rPr lang="en-GB" dirty="0">
                <a:latin typeface="Bahnschrift SemiBold SemiConden" panose="020B0502040204020203" pitchFamily="34" charset="0"/>
              </a:rPr>
              <a:t>Telophase </a:t>
            </a:r>
            <a:r>
              <a:rPr lang="en-GB" dirty="0" smtClean="0">
                <a:latin typeface="Bahnschrift SemiBold SemiConden" panose="020B0502040204020203" pitchFamily="34" charset="0"/>
              </a:rPr>
              <a:t>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5602623" cy="4023360"/>
          </a:xfrm>
        </p:spPr>
        <p:txBody>
          <a:bodyPr/>
          <a:lstStyle/>
          <a:p>
            <a:pPr fontAlgn="base">
              <a:buFont typeface="Wingdings" panose="05000000000000000000" pitchFamily="2" charset="2"/>
              <a:buChar char="§"/>
            </a:pPr>
            <a:r>
              <a:rPr lang="en-GB" dirty="0" smtClean="0"/>
              <a:t> The </a:t>
            </a:r>
            <a:r>
              <a:rPr lang="en-GB" b="1" dirty="0"/>
              <a:t>chromosomes </a:t>
            </a:r>
            <a:r>
              <a:rPr lang="en-GB" b="1" dirty="0" smtClean="0"/>
              <a:t>stop migrating </a:t>
            </a:r>
            <a:r>
              <a:rPr lang="en-GB" b="1" dirty="0"/>
              <a:t>with each pole containing a haploid number of chromosomes.</a:t>
            </a:r>
          </a:p>
          <a:p>
            <a:pPr fontAlgn="base">
              <a:buFont typeface="Wingdings" panose="05000000000000000000" pitchFamily="2" charset="2"/>
              <a:buChar char="§"/>
            </a:pPr>
            <a:r>
              <a:rPr lang="en-GB" dirty="0" smtClean="0"/>
              <a:t> The </a:t>
            </a:r>
            <a:r>
              <a:rPr lang="en-GB" b="1" dirty="0"/>
              <a:t>nuclear envelope is formed around the chromosome, </a:t>
            </a:r>
            <a:r>
              <a:rPr lang="en-GB" dirty="0"/>
              <a:t>and the </a:t>
            </a:r>
            <a:r>
              <a:rPr lang="en-GB" b="1" dirty="0"/>
              <a:t>spindle fibers disappear</a:t>
            </a:r>
            <a:r>
              <a:rPr lang="en-GB" dirty="0"/>
              <a:t>.</a:t>
            </a:r>
          </a:p>
          <a:p>
            <a:pPr>
              <a:buFont typeface="Wingdings" panose="05000000000000000000" pitchFamily="2" charset="2"/>
              <a:buChar char="§"/>
            </a:pPr>
            <a:r>
              <a:rPr lang="en-GB" dirty="0" smtClean="0"/>
              <a:t> The </a:t>
            </a:r>
            <a:r>
              <a:rPr lang="en-GB" b="1" dirty="0"/>
              <a:t>chromosomes uncoil and become less dense with the </a:t>
            </a:r>
            <a:r>
              <a:rPr lang="en-GB" b="1" dirty="0" smtClean="0"/>
              <a:t>nucleolus</a:t>
            </a:r>
            <a:r>
              <a:rPr lang="en-GB" b="1" dirty="0"/>
              <a:t> </a:t>
            </a:r>
            <a:r>
              <a:rPr lang="en-GB" b="1" dirty="0" smtClean="0"/>
              <a:t>appearing </a:t>
            </a:r>
            <a:r>
              <a:rPr lang="en-GB" b="1" dirty="0"/>
              <a:t>within the nucleus.</a:t>
            </a:r>
          </a:p>
          <a:p>
            <a:endParaRPr lang="en-GB" dirty="0"/>
          </a:p>
        </p:txBody>
      </p:sp>
      <p:pic>
        <p:nvPicPr>
          <p:cNvPr id="4" name="Picture 3"/>
          <p:cNvPicPr>
            <a:picLocks noChangeAspect="1"/>
          </p:cNvPicPr>
          <p:nvPr/>
        </p:nvPicPr>
        <p:blipFill>
          <a:blip r:embed="rId2"/>
          <a:stretch>
            <a:fillRect/>
          </a:stretch>
        </p:blipFill>
        <p:spPr>
          <a:xfrm>
            <a:off x="6845181" y="1845734"/>
            <a:ext cx="4529271" cy="4468881"/>
          </a:xfrm>
          <a:prstGeom prst="rect">
            <a:avLst/>
          </a:prstGeom>
        </p:spPr>
      </p:pic>
    </p:spTree>
    <p:extLst>
      <p:ext uri="{BB962C8B-B14F-4D97-AF65-F5344CB8AC3E}">
        <p14:creationId xmlns:p14="http://schemas.microsoft.com/office/powerpoint/2010/main" val="2713294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Bahnschrift SemiBold SemiConden" panose="020B0502040204020203" pitchFamily="34" charset="0"/>
              </a:rPr>
              <a:t>Cytokinesis 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5106967" cy="4023360"/>
          </a:xfrm>
        </p:spPr>
        <p:txBody>
          <a:bodyPr/>
          <a:lstStyle/>
          <a:p>
            <a:pPr>
              <a:buFont typeface="Wingdings" panose="05000000000000000000" pitchFamily="2" charset="2"/>
              <a:buChar char="§"/>
            </a:pPr>
            <a:r>
              <a:rPr lang="en-GB" dirty="0" smtClean="0"/>
              <a:t> It </a:t>
            </a:r>
            <a:r>
              <a:rPr lang="en-GB" dirty="0"/>
              <a:t>involves the </a:t>
            </a:r>
            <a:r>
              <a:rPr lang="en-GB" b="1" dirty="0"/>
              <a:t>division of the cytoplasm to produce two individual daughter cells. </a:t>
            </a:r>
            <a:endParaRPr lang="en-GB" b="1" dirty="0" smtClean="0"/>
          </a:p>
          <a:p>
            <a:pPr>
              <a:buFont typeface="Wingdings" panose="05000000000000000000" pitchFamily="2" charset="2"/>
              <a:buChar char="§"/>
            </a:pPr>
            <a:r>
              <a:rPr lang="en-GB" dirty="0" smtClean="0"/>
              <a:t> </a:t>
            </a:r>
            <a:r>
              <a:rPr lang="en-GB" b="1" dirty="0" smtClean="0"/>
              <a:t>In </a:t>
            </a:r>
            <a:r>
              <a:rPr lang="en-GB" b="1" dirty="0"/>
              <a:t>animals, cytokinesis occurs by constriction of the cell membrane, </a:t>
            </a:r>
            <a:r>
              <a:rPr lang="en-GB" dirty="0"/>
              <a:t>while in plants, it happens through the </a:t>
            </a:r>
            <a:r>
              <a:rPr lang="en-GB" b="1" dirty="0"/>
              <a:t>formation of a cell plate. </a:t>
            </a:r>
            <a:endParaRPr lang="en-GB" b="1" dirty="0" smtClean="0"/>
          </a:p>
          <a:p>
            <a:pPr>
              <a:buFont typeface="Wingdings" panose="05000000000000000000" pitchFamily="2" charset="2"/>
              <a:buChar char="§"/>
            </a:pPr>
            <a:r>
              <a:rPr lang="en-GB" dirty="0" smtClean="0"/>
              <a:t> In </a:t>
            </a:r>
            <a:r>
              <a:rPr lang="en-GB" dirty="0"/>
              <a:t>most cells, </a:t>
            </a:r>
            <a:r>
              <a:rPr lang="en-GB" b="1" dirty="0"/>
              <a:t>cytokinesis occurs at the same time as telophase.</a:t>
            </a:r>
          </a:p>
          <a:p>
            <a:endParaRPr lang="en-GB" dirty="0"/>
          </a:p>
        </p:txBody>
      </p:sp>
      <p:pic>
        <p:nvPicPr>
          <p:cNvPr id="4" name="Picture 3"/>
          <p:cNvPicPr>
            <a:picLocks noChangeAspect="1"/>
          </p:cNvPicPr>
          <p:nvPr/>
        </p:nvPicPr>
        <p:blipFill>
          <a:blip r:embed="rId2"/>
          <a:stretch>
            <a:fillRect/>
          </a:stretch>
        </p:blipFill>
        <p:spPr>
          <a:xfrm>
            <a:off x="6495807" y="1845734"/>
            <a:ext cx="4659873" cy="4426879"/>
          </a:xfrm>
          <a:prstGeom prst="rect">
            <a:avLst/>
          </a:prstGeom>
        </p:spPr>
      </p:pic>
    </p:spTree>
    <p:extLst>
      <p:ext uri="{BB962C8B-B14F-4D97-AF65-F5344CB8AC3E}">
        <p14:creationId xmlns:p14="http://schemas.microsoft.com/office/powerpoint/2010/main" val="3485435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Bahnschrift SemiBold SemiConden" panose="020B0502040204020203" pitchFamily="34" charset="0"/>
              </a:rPr>
              <a:t>Second Meiotic Division (Meiosis-II)</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GB" dirty="0" smtClean="0"/>
              <a:t> </a:t>
            </a:r>
            <a:r>
              <a:rPr lang="en-GB" dirty="0"/>
              <a:t>At the end of cytokinesis I, </a:t>
            </a:r>
            <a:r>
              <a:rPr lang="en-GB" b="1" dirty="0"/>
              <a:t>two different daughter cells are formed</a:t>
            </a:r>
            <a:r>
              <a:rPr lang="en-GB" dirty="0"/>
              <a:t>, each with half the number of chromosomes as the parent cell </a:t>
            </a:r>
            <a:r>
              <a:rPr lang="en-GB" b="1" dirty="0"/>
              <a:t>(having 23 chromosomes having 23 pairs of chromatids). </a:t>
            </a:r>
            <a:endParaRPr lang="en-GB" b="1" dirty="0" smtClean="0"/>
          </a:p>
          <a:p>
            <a:pPr>
              <a:buFont typeface="Wingdings" panose="05000000000000000000" pitchFamily="2" charset="2"/>
              <a:buChar char="§"/>
            </a:pPr>
            <a:r>
              <a:rPr lang="en-GB" b="1" dirty="0"/>
              <a:t> </a:t>
            </a:r>
            <a:r>
              <a:rPr lang="en-GB" dirty="0" smtClean="0"/>
              <a:t>Meiosis </a:t>
            </a:r>
            <a:r>
              <a:rPr lang="en-GB" dirty="0"/>
              <a:t>is thus also called the </a:t>
            </a:r>
            <a:r>
              <a:rPr lang="en-GB" b="1" dirty="0"/>
              <a:t>reduction division.</a:t>
            </a:r>
            <a:endParaRPr lang="en-GB" b="1" dirty="0" smtClean="0"/>
          </a:p>
          <a:p>
            <a:pPr>
              <a:buFont typeface="Wingdings" panose="05000000000000000000" pitchFamily="2" charset="2"/>
              <a:buChar char="§"/>
            </a:pPr>
            <a:r>
              <a:rPr lang="en-GB" dirty="0"/>
              <a:t> </a:t>
            </a:r>
            <a:r>
              <a:rPr lang="en-GB" dirty="0" smtClean="0"/>
              <a:t>For </a:t>
            </a:r>
            <a:r>
              <a:rPr lang="en-GB" dirty="0"/>
              <a:t>a gamete to be produced, </a:t>
            </a:r>
            <a:r>
              <a:rPr lang="en-GB" b="1" dirty="0"/>
              <a:t>the amount of genetic material present in the two daughter cells </a:t>
            </a:r>
            <a:r>
              <a:rPr lang="en-GB" dirty="0"/>
              <a:t>following the first meiotic division </a:t>
            </a:r>
            <a:r>
              <a:rPr lang="en-GB" b="1" dirty="0"/>
              <a:t>must be halved.</a:t>
            </a:r>
          </a:p>
          <a:p>
            <a:pPr>
              <a:buFont typeface="Wingdings" panose="05000000000000000000" pitchFamily="2" charset="2"/>
              <a:buChar char="§"/>
            </a:pPr>
            <a:r>
              <a:rPr lang="en-GB" dirty="0" smtClean="0"/>
              <a:t> This </a:t>
            </a:r>
            <a:r>
              <a:rPr lang="en-GB" dirty="0"/>
              <a:t>is </a:t>
            </a:r>
            <a:r>
              <a:rPr lang="en-GB" b="1" dirty="0"/>
              <a:t>accomplished by a second </a:t>
            </a:r>
            <a:r>
              <a:rPr lang="en-GB" b="1" dirty="0" smtClean="0"/>
              <a:t>division. </a:t>
            </a:r>
            <a:endParaRPr lang="en-GB" b="1" dirty="0"/>
          </a:p>
          <a:p>
            <a:pPr>
              <a:buFont typeface="Wingdings" panose="05000000000000000000" pitchFamily="2" charset="2"/>
              <a:buChar char="§"/>
            </a:pPr>
            <a:r>
              <a:rPr lang="en-GB" dirty="0" smtClean="0"/>
              <a:t> The </a:t>
            </a:r>
            <a:r>
              <a:rPr lang="en-GB" b="1" dirty="0"/>
              <a:t>centromeres separate </a:t>
            </a:r>
            <a:r>
              <a:rPr lang="en-GB" dirty="0"/>
              <a:t>and the </a:t>
            </a:r>
            <a:r>
              <a:rPr lang="en-GB" b="1" dirty="0"/>
              <a:t>two sister chromatids travel to opposite ends of the cell, </a:t>
            </a:r>
            <a:r>
              <a:rPr lang="en-GB" dirty="0"/>
              <a:t>which </a:t>
            </a:r>
            <a:r>
              <a:rPr lang="en-GB" b="1" dirty="0"/>
              <a:t>then divides. </a:t>
            </a:r>
          </a:p>
          <a:p>
            <a:pPr>
              <a:buFont typeface="Wingdings" panose="05000000000000000000" pitchFamily="2" charset="2"/>
              <a:buChar char="§"/>
            </a:pPr>
            <a:r>
              <a:rPr lang="en-GB" dirty="0" smtClean="0"/>
              <a:t> Each </a:t>
            </a:r>
            <a:r>
              <a:rPr lang="en-GB" dirty="0"/>
              <a:t>of the </a:t>
            </a:r>
            <a:r>
              <a:rPr lang="en-GB" b="1" dirty="0"/>
              <a:t>four haploid daughter cells</a:t>
            </a:r>
            <a:r>
              <a:rPr lang="en-GB" dirty="0"/>
              <a:t> now </a:t>
            </a:r>
            <a:r>
              <a:rPr lang="en-GB" b="1" dirty="0"/>
              <a:t>has only one chromosome from each original pair. </a:t>
            </a:r>
          </a:p>
          <a:p>
            <a:pPr>
              <a:buFont typeface="Wingdings" panose="05000000000000000000" pitchFamily="2" charset="2"/>
              <a:buChar char="§"/>
            </a:pPr>
            <a:r>
              <a:rPr lang="en-GB" dirty="0" smtClean="0"/>
              <a:t> </a:t>
            </a:r>
            <a:r>
              <a:rPr lang="en-GB" b="1" dirty="0" smtClean="0"/>
              <a:t>Fusion </a:t>
            </a:r>
            <a:r>
              <a:rPr lang="en-GB" b="1" dirty="0"/>
              <a:t>with another gamete creates a zygote (fertilised ovum), </a:t>
            </a:r>
            <a:r>
              <a:rPr lang="en-GB" dirty="0"/>
              <a:t>a </a:t>
            </a:r>
            <a:r>
              <a:rPr lang="en-GB" b="1" dirty="0"/>
              <a:t>diploid cell</a:t>
            </a:r>
            <a:r>
              <a:rPr lang="en-GB" dirty="0"/>
              <a:t> which can then go on </a:t>
            </a:r>
            <a:r>
              <a:rPr lang="en-GB" b="1" dirty="0"/>
              <a:t>to grow and develop into a human being by mitosis.</a:t>
            </a:r>
          </a:p>
          <a:p>
            <a:endParaRPr lang="en-GB" dirty="0"/>
          </a:p>
        </p:txBody>
      </p:sp>
    </p:spTree>
    <p:extLst>
      <p:ext uri="{BB962C8B-B14F-4D97-AF65-F5344CB8AC3E}">
        <p14:creationId xmlns:p14="http://schemas.microsoft.com/office/powerpoint/2010/main" val="2696590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1- Prophase </a:t>
            </a:r>
            <a:r>
              <a:rPr lang="en-GB" dirty="0">
                <a:latin typeface="Bahnschrift SemiBold SemiConden" panose="020B0502040204020203" pitchFamily="34" charset="0"/>
              </a:rPr>
              <a:t>II</a:t>
            </a:r>
          </a:p>
        </p:txBody>
      </p:sp>
      <p:sp>
        <p:nvSpPr>
          <p:cNvPr id="3" name="Content Placeholder 2"/>
          <p:cNvSpPr>
            <a:spLocks noGrp="1"/>
          </p:cNvSpPr>
          <p:nvPr>
            <p:ph idx="1"/>
          </p:nvPr>
        </p:nvSpPr>
        <p:spPr>
          <a:xfrm>
            <a:off x="1097279" y="1845734"/>
            <a:ext cx="5953001" cy="4023360"/>
          </a:xfrm>
        </p:spPr>
        <p:txBody>
          <a:bodyPr/>
          <a:lstStyle/>
          <a:p>
            <a:pPr fontAlgn="base">
              <a:buFont typeface="Wingdings" panose="05000000000000000000" pitchFamily="2" charset="2"/>
              <a:buChar char="§"/>
            </a:pPr>
            <a:r>
              <a:rPr lang="en-GB" dirty="0" smtClean="0"/>
              <a:t> The </a:t>
            </a:r>
            <a:r>
              <a:rPr lang="en-GB" b="1" dirty="0"/>
              <a:t>nuclear membrane initiates to break down, </a:t>
            </a:r>
            <a:r>
              <a:rPr lang="en-GB" dirty="0"/>
              <a:t>and the </a:t>
            </a:r>
            <a:r>
              <a:rPr lang="en-GB" b="1" dirty="0"/>
              <a:t>spindle fibers appear again.</a:t>
            </a:r>
          </a:p>
          <a:p>
            <a:pPr fontAlgn="base">
              <a:buFont typeface="Wingdings" panose="05000000000000000000" pitchFamily="2" charset="2"/>
              <a:buChar char="§"/>
            </a:pPr>
            <a:r>
              <a:rPr lang="en-GB" dirty="0" smtClean="0"/>
              <a:t> Each</a:t>
            </a:r>
            <a:r>
              <a:rPr lang="en-GB" dirty="0"/>
              <a:t> </a:t>
            </a:r>
            <a:r>
              <a:rPr lang="en-GB" b="1" dirty="0" smtClean="0"/>
              <a:t>centriole</a:t>
            </a:r>
            <a:r>
              <a:rPr lang="en-GB" b="1" dirty="0"/>
              <a:t> </a:t>
            </a:r>
            <a:r>
              <a:rPr lang="en-GB" b="1" dirty="0" smtClean="0"/>
              <a:t>divides</a:t>
            </a:r>
            <a:r>
              <a:rPr lang="en-GB" b="1" dirty="0"/>
              <a:t>, forming two pairs of centrioles.</a:t>
            </a:r>
          </a:p>
          <a:p>
            <a:pPr>
              <a:buFont typeface="Wingdings" panose="05000000000000000000" pitchFamily="2" charset="2"/>
              <a:buChar char="§"/>
            </a:pPr>
            <a:r>
              <a:rPr lang="en-GB" dirty="0" smtClean="0"/>
              <a:t> </a:t>
            </a:r>
            <a:r>
              <a:rPr lang="en-GB" b="1" dirty="0" smtClean="0"/>
              <a:t>Chromosomes </a:t>
            </a:r>
            <a:r>
              <a:rPr lang="en-GB" b="1" dirty="0"/>
              <a:t>do not replicate any further </a:t>
            </a:r>
            <a:r>
              <a:rPr lang="en-GB" dirty="0"/>
              <a:t>in this phase of meiosis and </a:t>
            </a:r>
            <a:r>
              <a:rPr lang="en-GB" b="1" dirty="0"/>
              <a:t>begin migration towards the center of the cell.</a:t>
            </a:r>
          </a:p>
          <a:p>
            <a:endParaRPr lang="en-GB" dirty="0"/>
          </a:p>
        </p:txBody>
      </p:sp>
      <p:pic>
        <p:nvPicPr>
          <p:cNvPr id="4" name="Picture 3"/>
          <p:cNvPicPr>
            <a:picLocks noChangeAspect="1"/>
          </p:cNvPicPr>
          <p:nvPr/>
        </p:nvPicPr>
        <p:blipFill>
          <a:blip r:embed="rId2"/>
          <a:stretch>
            <a:fillRect/>
          </a:stretch>
        </p:blipFill>
        <p:spPr>
          <a:xfrm>
            <a:off x="7172969" y="1845734"/>
            <a:ext cx="3982711" cy="4392696"/>
          </a:xfrm>
          <a:prstGeom prst="rect">
            <a:avLst/>
          </a:prstGeom>
        </p:spPr>
      </p:pic>
    </p:spTree>
    <p:extLst>
      <p:ext uri="{BB962C8B-B14F-4D97-AF65-F5344CB8AC3E}">
        <p14:creationId xmlns:p14="http://schemas.microsoft.com/office/powerpoint/2010/main" val="2372703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2- </a:t>
            </a:r>
            <a:r>
              <a:rPr lang="en-GB" dirty="0">
                <a:latin typeface="Bahnschrift SemiBold SemiConden" panose="020B0502040204020203" pitchFamily="34" charset="0"/>
              </a:rPr>
              <a:t>Metaphase </a:t>
            </a:r>
            <a:r>
              <a:rPr lang="en-GB" dirty="0" smtClean="0">
                <a:latin typeface="Bahnschrift SemiBold SemiConden" panose="020B0502040204020203" pitchFamily="34" charset="0"/>
              </a:rPr>
              <a:t>II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5953000" cy="4023360"/>
          </a:xfrm>
        </p:spPr>
        <p:txBody>
          <a:bodyPr/>
          <a:lstStyle/>
          <a:p>
            <a:pPr fontAlgn="base">
              <a:buFont typeface="Wingdings" panose="05000000000000000000" pitchFamily="2" charset="2"/>
              <a:buChar char="§"/>
            </a:pPr>
            <a:r>
              <a:rPr lang="en-GB" dirty="0" smtClean="0"/>
              <a:t> </a:t>
            </a:r>
            <a:r>
              <a:rPr lang="en-GB" b="1" dirty="0" smtClean="0"/>
              <a:t>Chromosomes </a:t>
            </a:r>
            <a:r>
              <a:rPr lang="en-GB" b="1" dirty="0"/>
              <a:t>arrange on the equator of the cell with the help of the spindle fibers.</a:t>
            </a:r>
          </a:p>
          <a:p>
            <a:pPr fontAlgn="base">
              <a:buFont typeface="Wingdings" panose="05000000000000000000" pitchFamily="2" charset="2"/>
              <a:buChar char="§"/>
            </a:pPr>
            <a:r>
              <a:rPr lang="en-GB" dirty="0" smtClean="0"/>
              <a:t> The </a:t>
            </a:r>
            <a:r>
              <a:rPr lang="en-GB" b="1" dirty="0"/>
              <a:t>centrioles are now at opposite poles in each of the daughter cells.</a:t>
            </a:r>
          </a:p>
          <a:p>
            <a:pPr>
              <a:buFont typeface="Wingdings" panose="05000000000000000000" pitchFamily="2" charset="2"/>
              <a:buChar char="§"/>
            </a:pPr>
            <a:r>
              <a:rPr lang="en-GB" dirty="0" smtClean="0"/>
              <a:t> </a:t>
            </a:r>
            <a:r>
              <a:rPr lang="en-GB" b="1" dirty="0" smtClean="0"/>
              <a:t>Centromere </a:t>
            </a:r>
            <a:r>
              <a:rPr lang="en-GB" b="1" dirty="0"/>
              <a:t>divides, producing two sister chromatids, </a:t>
            </a:r>
            <a:r>
              <a:rPr lang="en-GB" dirty="0"/>
              <a:t>now known as </a:t>
            </a:r>
            <a:r>
              <a:rPr lang="en-GB" b="1" dirty="0"/>
              <a:t>daughter chromosomes, </a:t>
            </a:r>
            <a:r>
              <a:rPr lang="en-GB" dirty="0"/>
              <a:t>with the </a:t>
            </a:r>
            <a:r>
              <a:rPr lang="en-GB" b="1" dirty="0"/>
              <a:t>spindle fibers attached to each chromosome. </a:t>
            </a:r>
          </a:p>
          <a:p>
            <a:endParaRPr lang="en-GB" dirty="0"/>
          </a:p>
        </p:txBody>
      </p:sp>
      <p:pic>
        <p:nvPicPr>
          <p:cNvPr id="4" name="Picture 3"/>
          <p:cNvPicPr>
            <a:picLocks noChangeAspect="1"/>
          </p:cNvPicPr>
          <p:nvPr/>
        </p:nvPicPr>
        <p:blipFill>
          <a:blip r:embed="rId2"/>
          <a:stretch>
            <a:fillRect/>
          </a:stretch>
        </p:blipFill>
        <p:spPr>
          <a:xfrm>
            <a:off x="7217493" y="1845734"/>
            <a:ext cx="3938187" cy="4343589"/>
          </a:xfrm>
          <a:prstGeom prst="rect">
            <a:avLst/>
          </a:prstGeom>
        </p:spPr>
      </p:pic>
    </p:spTree>
    <p:extLst>
      <p:ext uri="{BB962C8B-B14F-4D97-AF65-F5344CB8AC3E}">
        <p14:creationId xmlns:p14="http://schemas.microsoft.com/office/powerpoint/2010/main" val="1861641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3- </a:t>
            </a:r>
            <a:r>
              <a:rPr lang="en-GB" dirty="0">
                <a:latin typeface="Bahnschrift SemiBold SemiConden" panose="020B0502040204020203" pitchFamily="34" charset="0"/>
              </a:rPr>
              <a:t>Anaphase </a:t>
            </a:r>
            <a:r>
              <a:rPr lang="en-GB" dirty="0" smtClean="0">
                <a:latin typeface="Bahnschrift SemiBold SemiConden" panose="020B0502040204020203" pitchFamily="34" charset="0"/>
              </a:rPr>
              <a:t>II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5183879" cy="4023360"/>
          </a:xfrm>
        </p:spPr>
        <p:txBody>
          <a:bodyPr/>
          <a:lstStyle/>
          <a:p>
            <a:pPr>
              <a:buFont typeface="Wingdings" panose="05000000000000000000" pitchFamily="2" charset="2"/>
              <a:buChar char="§"/>
            </a:pPr>
            <a:r>
              <a:rPr lang="en-GB" dirty="0" smtClean="0"/>
              <a:t> The </a:t>
            </a:r>
            <a:r>
              <a:rPr lang="en-GB" b="1" dirty="0" smtClean="0"/>
              <a:t>daughter chromosomes are pulled towards the opposite poles of </a:t>
            </a:r>
            <a:r>
              <a:rPr lang="en-GB" b="1" dirty="0"/>
              <a:t>the cells with the help of the spindle fibers. </a:t>
            </a:r>
            <a:endParaRPr lang="en-GB" b="1" dirty="0" smtClean="0"/>
          </a:p>
          <a:p>
            <a:pPr>
              <a:buFont typeface="Wingdings" panose="05000000000000000000" pitchFamily="2" charset="2"/>
              <a:buChar char="§"/>
            </a:pPr>
            <a:r>
              <a:rPr lang="en-GB" dirty="0"/>
              <a:t> </a:t>
            </a:r>
            <a:r>
              <a:rPr lang="en-GB" dirty="0" smtClean="0"/>
              <a:t>At </a:t>
            </a:r>
            <a:r>
              <a:rPr lang="en-GB" dirty="0"/>
              <a:t>the </a:t>
            </a:r>
            <a:r>
              <a:rPr lang="en-GB" b="1" dirty="0"/>
              <a:t>end of anaphase II, each end of the cell contains a complete set of chromosomes</a:t>
            </a:r>
            <a:r>
              <a:rPr lang="en-GB" dirty="0"/>
              <a:t>.</a:t>
            </a:r>
          </a:p>
          <a:p>
            <a:endParaRPr lang="en-GB" dirty="0"/>
          </a:p>
        </p:txBody>
      </p:sp>
      <p:pic>
        <p:nvPicPr>
          <p:cNvPr id="4" name="Picture 3"/>
          <p:cNvPicPr>
            <a:picLocks noChangeAspect="1"/>
          </p:cNvPicPr>
          <p:nvPr/>
        </p:nvPicPr>
        <p:blipFill>
          <a:blip r:embed="rId2"/>
          <a:stretch>
            <a:fillRect/>
          </a:stretch>
        </p:blipFill>
        <p:spPr>
          <a:xfrm>
            <a:off x="7961733" y="1845734"/>
            <a:ext cx="3193947" cy="4467059"/>
          </a:xfrm>
          <a:prstGeom prst="rect">
            <a:avLst/>
          </a:prstGeom>
        </p:spPr>
      </p:pic>
    </p:spTree>
    <p:extLst>
      <p:ext uri="{BB962C8B-B14F-4D97-AF65-F5344CB8AC3E}">
        <p14:creationId xmlns:p14="http://schemas.microsoft.com/office/powerpoint/2010/main" val="2885689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4- </a:t>
            </a:r>
            <a:r>
              <a:rPr lang="en-GB" dirty="0">
                <a:latin typeface="Bahnschrift SemiBold SemiConden" panose="020B0502040204020203" pitchFamily="34" charset="0"/>
              </a:rPr>
              <a:t>Telophase </a:t>
            </a:r>
            <a:r>
              <a:rPr lang="en-GB" dirty="0" smtClean="0">
                <a:latin typeface="Bahnschrift SemiBold SemiConden" panose="020B0502040204020203" pitchFamily="34" charset="0"/>
              </a:rPr>
              <a:t>II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6448656" cy="4023360"/>
          </a:xfrm>
        </p:spPr>
        <p:txBody>
          <a:bodyPr/>
          <a:lstStyle/>
          <a:p>
            <a:pPr fontAlgn="base">
              <a:buFont typeface="Wingdings" panose="05000000000000000000" pitchFamily="2" charset="2"/>
              <a:buChar char="§"/>
            </a:pPr>
            <a:r>
              <a:rPr lang="en-GB" dirty="0" smtClean="0"/>
              <a:t> The </a:t>
            </a:r>
            <a:r>
              <a:rPr lang="en-GB" b="1" dirty="0"/>
              <a:t>nuclear membrane forms around each chromosome with the disappearance of the spindle fibers.</a:t>
            </a:r>
          </a:p>
          <a:p>
            <a:pPr fontAlgn="base">
              <a:buFont typeface="Wingdings" panose="05000000000000000000" pitchFamily="2" charset="2"/>
              <a:buChar char="§"/>
            </a:pPr>
            <a:r>
              <a:rPr lang="en-GB" dirty="0" smtClean="0"/>
              <a:t> </a:t>
            </a:r>
            <a:r>
              <a:rPr lang="en-GB" b="1" dirty="0" smtClean="0"/>
              <a:t>Nucleolus </a:t>
            </a:r>
            <a:r>
              <a:rPr lang="en-GB" b="1" dirty="0"/>
              <a:t>reappears </a:t>
            </a:r>
            <a:r>
              <a:rPr lang="en-GB" dirty="0"/>
              <a:t>as the cell prepares for the second round of cytoplasmic division.</a:t>
            </a:r>
          </a:p>
          <a:p>
            <a:endParaRPr lang="en-GB" dirty="0"/>
          </a:p>
        </p:txBody>
      </p:sp>
      <p:pic>
        <p:nvPicPr>
          <p:cNvPr id="4" name="Picture 3"/>
          <p:cNvPicPr>
            <a:picLocks noChangeAspect="1"/>
          </p:cNvPicPr>
          <p:nvPr/>
        </p:nvPicPr>
        <p:blipFill>
          <a:blip r:embed="rId2"/>
          <a:stretch>
            <a:fillRect/>
          </a:stretch>
        </p:blipFill>
        <p:spPr>
          <a:xfrm>
            <a:off x="7665652" y="1845734"/>
            <a:ext cx="3490028" cy="4380788"/>
          </a:xfrm>
          <a:prstGeom prst="rect">
            <a:avLst/>
          </a:prstGeom>
        </p:spPr>
      </p:pic>
    </p:spTree>
    <p:extLst>
      <p:ext uri="{BB962C8B-B14F-4D97-AF65-F5344CB8AC3E}">
        <p14:creationId xmlns:p14="http://schemas.microsoft.com/office/powerpoint/2010/main" val="33606415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Cytokinesis II</a:t>
            </a:r>
            <a:endParaRPr lang="en-GB" dirty="0">
              <a:latin typeface="Bahnschrift SemiBold SemiConden" panose="020B0502040204020203" pitchFamily="34" charset="0"/>
            </a:endParaRPr>
          </a:p>
        </p:txBody>
      </p:sp>
      <p:sp>
        <p:nvSpPr>
          <p:cNvPr id="3" name="Content Placeholder 2"/>
          <p:cNvSpPr>
            <a:spLocks noGrp="1"/>
          </p:cNvSpPr>
          <p:nvPr>
            <p:ph idx="1"/>
          </p:nvPr>
        </p:nvSpPr>
        <p:spPr>
          <a:xfrm>
            <a:off x="1097280" y="1845734"/>
            <a:ext cx="6465748" cy="4023360"/>
          </a:xfrm>
        </p:spPr>
        <p:txBody>
          <a:bodyPr/>
          <a:lstStyle/>
          <a:p>
            <a:pPr fontAlgn="base">
              <a:buFont typeface="Wingdings" panose="05000000000000000000" pitchFamily="2" charset="2"/>
              <a:buChar char="§"/>
            </a:pPr>
            <a:r>
              <a:rPr lang="en-GB" dirty="0" smtClean="0"/>
              <a:t> This </a:t>
            </a:r>
            <a:r>
              <a:rPr lang="en-GB" dirty="0"/>
              <a:t>step is identical to cytokinesis I, involving the second cytoplasm division, </a:t>
            </a:r>
            <a:r>
              <a:rPr lang="en-GB" b="1" dirty="0"/>
              <a:t>resulting in the formation of two individual daughter cells.</a:t>
            </a:r>
          </a:p>
          <a:p>
            <a:pPr>
              <a:buFont typeface="Wingdings" panose="05000000000000000000" pitchFamily="2" charset="2"/>
              <a:buChar char="§"/>
            </a:pPr>
            <a:r>
              <a:rPr lang="en-GB" dirty="0" smtClean="0"/>
              <a:t> Thus </a:t>
            </a:r>
            <a:r>
              <a:rPr lang="en-GB" b="1" dirty="0"/>
              <a:t>at the end of meiosis II, four non-identical, haploid daughter cells are formed, each having half chromosome number as the original parent cell.</a:t>
            </a:r>
          </a:p>
          <a:p>
            <a:endParaRPr lang="en-GB" dirty="0"/>
          </a:p>
        </p:txBody>
      </p:sp>
      <p:pic>
        <p:nvPicPr>
          <p:cNvPr id="4" name="Picture 3"/>
          <p:cNvPicPr>
            <a:picLocks noChangeAspect="1"/>
          </p:cNvPicPr>
          <p:nvPr/>
        </p:nvPicPr>
        <p:blipFill>
          <a:blip r:embed="rId2"/>
          <a:stretch>
            <a:fillRect/>
          </a:stretch>
        </p:blipFill>
        <p:spPr>
          <a:xfrm>
            <a:off x="7622849" y="1845734"/>
            <a:ext cx="3532831" cy="4434515"/>
          </a:xfrm>
          <a:prstGeom prst="rect">
            <a:avLst/>
          </a:prstGeom>
        </p:spPr>
      </p:pic>
    </p:spTree>
    <p:extLst>
      <p:ext uri="{BB962C8B-B14F-4D97-AF65-F5344CB8AC3E}">
        <p14:creationId xmlns:p14="http://schemas.microsoft.com/office/powerpoint/2010/main" val="1300447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982" b="4119"/>
          <a:stretch/>
        </p:blipFill>
        <p:spPr>
          <a:xfrm>
            <a:off x="1428205" y="3853"/>
            <a:ext cx="9109165" cy="6314754"/>
          </a:xfrm>
          <a:prstGeom prst="rect">
            <a:avLst/>
          </a:prstGeom>
        </p:spPr>
      </p:pic>
    </p:spTree>
    <p:extLst>
      <p:ext uri="{BB962C8B-B14F-4D97-AF65-F5344CB8AC3E}">
        <p14:creationId xmlns:p14="http://schemas.microsoft.com/office/powerpoint/2010/main" val="1392341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smtClean="0">
                <a:latin typeface="Bahnschrift SemiBold SemiConden" panose="020B0502040204020203" pitchFamily="34" charset="0"/>
              </a:rPr>
              <a:t>Differences </a:t>
            </a:r>
            <a:r>
              <a:rPr lang="en-GB" sz="4400" dirty="0">
                <a:latin typeface="Bahnschrift SemiBold SemiConden" panose="020B0502040204020203" pitchFamily="34" charset="0"/>
              </a:rPr>
              <a:t>Between Meiosis I and Meiosis </a:t>
            </a:r>
            <a:r>
              <a:rPr lang="en-GB" sz="4400" dirty="0" smtClean="0">
                <a:latin typeface="Bahnschrift SemiBold SemiConden" panose="020B0502040204020203" pitchFamily="34" charset="0"/>
              </a:rPr>
              <a:t>II</a:t>
            </a:r>
            <a:endParaRPr lang="en-GB" sz="4400" dirty="0">
              <a:latin typeface="Bahnschrift SemiBold SemiConden" panose="020B0502040204020203" pitchFamily="34" charset="0"/>
            </a:endParaRPr>
          </a:p>
        </p:txBody>
      </p:sp>
      <p:sp>
        <p:nvSpPr>
          <p:cNvPr id="3" name="Content Placeholder 2"/>
          <p:cNvSpPr>
            <a:spLocks noGrp="1"/>
          </p:cNvSpPr>
          <p:nvPr>
            <p:ph idx="1"/>
          </p:nvPr>
        </p:nvSpPr>
        <p:spPr/>
        <p:txBody>
          <a:bodyPr/>
          <a:lstStyle/>
          <a:p>
            <a:pPr fontAlgn="base">
              <a:buFont typeface="Wingdings" panose="05000000000000000000" pitchFamily="2" charset="2"/>
              <a:buChar char="§"/>
            </a:pPr>
            <a:r>
              <a:rPr lang="en-GB" dirty="0" smtClean="0"/>
              <a:t> In </a:t>
            </a:r>
            <a:r>
              <a:rPr lang="en-GB" dirty="0"/>
              <a:t>meiosis I, </a:t>
            </a:r>
            <a:r>
              <a:rPr lang="en-GB" b="1" dirty="0"/>
              <a:t>a pair of homologous chromosomes separate to produce two diploid daughter cells, each having half the number of chromosomes as the parent cell. </a:t>
            </a:r>
            <a:endParaRPr lang="en-GB" b="1" dirty="0" smtClean="0"/>
          </a:p>
          <a:p>
            <a:pPr fontAlgn="base">
              <a:buFont typeface="Wingdings" panose="05000000000000000000" pitchFamily="2" charset="2"/>
              <a:buChar char="§"/>
            </a:pPr>
            <a:r>
              <a:rPr lang="en-GB" dirty="0" smtClean="0"/>
              <a:t> In </a:t>
            </a:r>
            <a:r>
              <a:rPr lang="en-GB" dirty="0"/>
              <a:t>contrast, during meiosis II, </a:t>
            </a:r>
            <a:r>
              <a:rPr lang="en-GB" b="1" dirty="0"/>
              <a:t>sister chromatids separate to produce four haploid daughter cells. </a:t>
            </a:r>
            <a:endParaRPr lang="en-GB" b="1" dirty="0" smtClean="0"/>
          </a:p>
          <a:p>
            <a:pPr fontAlgn="base">
              <a:buFont typeface="Wingdings" panose="05000000000000000000" pitchFamily="2" charset="2"/>
              <a:buChar char="§"/>
            </a:pPr>
            <a:r>
              <a:rPr lang="en-GB" dirty="0" smtClean="0"/>
              <a:t> Also</a:t>
            </a:r>
            <a:r>
              <a:rPr lang="en-GB" dirty="0"/>
              <a:t>, unlike meiosis I,</a:t>
            </a:r>
            <a:r>
              <a:rPr lang="en-GB" b="1" dirty="0"/>
              <a:t> no genetic recombination by crossing over occurs in meiosis II.</a:t>
            </a:r>
          </a:p>
          <a:p>
            <a:endParaRPr lang="en-GB" dirty="0"/>
          </a:p>
        </p:txBody>
      </p:sp>
    </p:spTree>
    <p:extLst>
      <p:ext uri="{BB962C8B-B14F-4D97-AF65-F5344CB8AC3E}">
        <p14:creationId xmlns:p14="http://schemas.microsoft.com/office/powerpoint/2010/main" val="26381591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Bahnschrift SemiBold SemiConden" panose="020B0502040204020203" pitchFamily="34" charset="0"/>
              </a:rPr>
              <a:t>P</a:t>
            </a:r>
            <a:r>
              <a:rPr lang="en-GB" dirty="0" smtClean="0">
                <a:latin typeface="Bahnschrift SemiBold SemiConden" panose="020B0502040204020203" pitchFamily="34" charset="0"/>
              </a:rPr>
              <a:t>urpose </a:t>
            </a:r>
            <a:r>
              <a:rPr lang="en-GB" dirty="0">
                <a:latin typeface="Bahnschrift SemiBold SemiConden" panose="020B0502040204020203" pitchFamily="34" charset="0"/>
              </a:rPr>
              <a:t>of </a:t>
            </a:r>
            <a:r>
              <a:rPr lang="en-GB" dirty="0" smtClean="0">
                <a:latin typeface="Bahnschrift SemiBold SemiConden" panose="020B0502040204020203" pitchFamily="34" charset="0"/>
              </a:rPr>
              <a:t>Meiosis</a:t>
            </a:r>
            <a:endParaRPr lang="en-GB" dirty="0">
              <a:latin typeface="Bahnschrift SemiBold SemiConden" panose="020B0502040204020203" pitchFamily="34" charset="0"/>
            </a:endParaRPr>
          </a:p>
        </p:txBody>
      </p:sp>
      <p:sp>
        <p:nvSpPr>
          <p:cNvPr id="3" name="Content Placeholder 2"/>
          <p:cNvSpPr>
            <a:spLocks noGrp="1"/>
          </p:cNvSpPr>
          <p:nvPr>
            <p:ph idx="1"/>
          </p:nvPr>
        </p:nvSpPr>
        <p:spPr/>
        <p:txBody>
          <a:bodyPr>
            <a:normAutofit fontScale="92500" lnSpcReduction="10000"/>
          </a:bodyPr>
          <a:lstStyle/>
          <a:p>
            <a:pPr fontAlgn="base">
              <a:buFont typeface="Wingdings" panose="05000000000000000000" pitchFamily="2" charset="2"/>
              <a:buChar char="§"/>
            </a:pPr>
            <a:r>
              <a:rPr lang="en-GB" dirty="0" smtClean="0"/>
              <a:t> </a:t>
            </a:r>
            <a:r>
              <a:rPr lang="en-GB" b="1" dirty="0" smtClean="0"/>
              <a:t>Maintaining </a:t>
            </a:r>
            <a:r>
              <a:rPr lang="en-GB" b="1" dirty="0"/>
              <a:t>chromosome number in organisms: </a:t>
            </a:r>
            <a:endParaRPr lang="en-GB" b="1" dirty="0" smtClean="0"/>
          </a:p>
          <a:p>
            <a:pPr lvl="1" fontAlgn="base">
              <a:buFont typeface="Wingdings" panose="05000000000000000000" pitchFamily="2" charset="2"/>
              <a:buChar char="§"/>
            </a:pPr>
            <a:r>
              <a:rPr lang="en-GB" dirty="0" smtClean="0"/>
              <a:t>In </a:t>
            </a:r>
            <a:r>
              <a:rPr lang="en-GB" dirty="0"/>
              <a:t>humans, </a:t>
            </a:r>
            <a:r>
              <a:rPr lang="en-GB" b="1" dirty="0"/>
              <a:t>each cell typically contains 46 chromosomes organized into 23 pairs. </a:t>
            </a:r>
            <a:r>
              <a:rPr lang="en-GB" dirty="0"/>
              <a:t>To maintain the chromosome number generation after generation, the gametes formed from the meiotic division should contain half the number of chromosomes (23 chromosomes) as the parent cell. When the sex cells fuse to form a zygote, the usual chromosome number of 46 chromosomes is restored in the new individual. </a:t>
            </a:r>
            <a:r>
              <a:rPr lang="en-GB" b="1" dirty="0"/>
              <a:t>If the chromosomal reduction process is not maintained, it could cause genetic abnormality in the child.</a:t>
            </a:r>
          </a:p>
          <a:p>
            <a:pPr fontAlgn="base">
              <a:buFont typeface="Wingdings" panose="05000000000000000000" pitchFamily="2" charset="2"/>
              <a:buChar char="§"/>
            </a:pPr>
            <a:r>
              <a:rPr lang="en-GB" dirty="0" smtClean="0"/>
              <a:t> </a:t>
            </a:r>
            <a:r>
              <a:rPr lang="en-GB" b="1" dirty="0" smtClean="0"/>
              <a:t>Creates </a:t>
            </a:r>
            <a:r>
              <a:rPr lang="en-GB" b="1" dirty="0"/>
              <a:t>genetic diversity: </a:t>
            </a:r>
            <a:endParaRPr lang="en-GB" b="1" dirty="0" smtClean="0"/>
          </a:p>
          <a:p>
            <a:pPr lvl="1" fontAlgn="base">
              <a:buFont typeface="Wingdings" panose="05000000000000000000" pitchFamily="2" charset="2"/>
              <a:buChar char="§"/>
            </a:pPr>
            <a:r>
              <a:rPr lang="en-GB" dirty="0" smtClean="0"/>
              <a:t>The </a:t>
            </a:r>
            <a:r>
              <a:rPr lang="en-GB" b="1" dirty="0"/>
              <a:t>exchange of genetic information between the pair of homologous chromosomes allows genetic variation among the population. </a:t>
            </a:r>
            <a:r>
              <a:rPr lang="en-GB" dirty="0"/>
              <a:t>These variations form the basis of the evolutionary process.</a:t>
            </a:r>
          </a:p>
          <a:p>
            <a:pPr fontAlgn="base">
              <a:buFont typeface="Wingdings" panose="05000000000000000000" pitchFamily="2" charset="2"/>
              <a:buChar char="§"/>
            </a:pPr>
            <a:r>
              <a:rPr lang="en-GB" b="1" dirty="0" smtClean="0"/>
              <a:t> Repairs </a:t>
            </a:r>
            <a:r>
              <a:rPr lang="en-GB" b="1" dirty="0"/>
              <a:t>genetic defects: </a:t>
            </a:r>
            <a:endParaRPr lang="en-GB" b="1" dirty="0" smtClean="0"/>
          </a:p>
          <a:p>
            <a:pPr lvl="1" fontAlgn="base">
              <a:buFont typeface="Wingdings" panose="05000000000000000000" pitchFamily="2" charset="2"/>
              <a:buChar char="§"/>
            </a:pPr>
            <a:r>
              <a:rPr lang="en-GB" b="1" dirty="0" smtClean="0"/>
              <a:t>The </a:t>
            </a:r>
            <a:r>
              <a:rPr lang="en-GB" b="1" dirty="0"/>
              <a:t>process of mixing chromosomes in meiosis, commonly known as recombination, </a:t>
            </a:r>
            <a:r>
              <a:rPr lang="en-GB" dirty="0"/>
              <a:t>helps repair genetic abnormalities in individuals produced through meiosis. </a:t>
            </a:r>
            <a:r>
              <a:rPr lang="en-GB" b="1" dirty="0"/>
              <a:t>When one of the parents has a genetic defect, recombination through meiosis can replace that abnormality in the next generation, allowing the formation of a healthy individual. </a:t>
            </a:r>
          </a:p>
          <a:p>
            <a:endParaRPr lang="en-GB" dirty="0"/>
          </a:p>
        </p:txBody>
      </p:sp>
    </p:spTree>
    <p:extLst>
      <p:ext uri="{BB962C8B-B14F-4D97-AF65-F5344CB8AC3E}">
        <p14:creationId xmlns:p14="http://schemas.microsoft.com/office/powerpoint/2010/main" val="3963341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ahnschrift SemiBold SemiConden" panose="020B0502040204020203" pitchFamily="34" charset="0"/>
              </a:rPr>
              <a:t>Differences Between Mitosis &amp; Meiosis</a:t>
            </a:r>
            <a:endParaRPr lang="en-GB" dirty="0">
              <a:latin typeface="Bahnschrift SemiBold SemiConden" panose="020B0502040204020203" pitchFamily="34" charset="0"/>
            </a:endParaRPr>
          </a:p>
        </p:txBody>
      </p:sp>
      <p:pic>
        <p:nvPicPr>
          <p:cNvPr id="6" name="Content Placeholder 5"/>
          <p:cNvPicPr>
            <a:picLocks noGrp="1" noChangeAspect="1"/>
          </p:cNvPicPr>
          <p:nvPr>
            <p:ph idx="1"/>
          </p:nvPr>
        </p:nvPicPr>
        <p:blipFill rotWithShape="1">
          <a:blip r:embed="rId2"/>
          <a:srcRect t="15330" b="4748"/>
          <a:stretch/>
        </p:blipFill>
        <p:spPr>
          <a:xfrm>
            <a:off x="2588337" y="1809776"/>
            <a:ext cx="7076285" cy="4475974"/>
          </a:xfrm>
          <a:prstGeom prst="rect">
            <a:avLst/>
          </a:prstGeom>
        </p:spPr>
      </p:pic>
    </p:spTree>
    <p:extLst>
      <p:ext uri="{BB962C8B-B14F-4D97-AF65-F5344CB8AC3E}">
        <p14:creationId xmlns:p14="http://schemas.microsoft.com/office/powerpoint/2010/main" val="1361286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16600" dirty="0" smtClean="0">
                <a:latin typeface="Bahnschrift SemiBold SemiConden" panose="020B0502040204020203" pitchFamily="34" charset="0"/>
              </a:rPr>
              <a:t>THANK YOU</a:t>
            </a:r>
            <a:endParaRPr lang="en-GB" sz="16600" dirty="0">
              <a:latin typeface="Bahnschrift SemiBold SemiConden" panose="020B0502040204020203" pitchFamily="34" charset="0"/>
            </a:endParaRPr>
          </a:p>
        </p:txBody>
      </p:sp>
    </p:spTree>
    <p:extLst>
      <p:ext uri="{BB962C8B-B14F-4D97-AF65-F5344CB8AC3E}">
        <p14:creationId xmlns:p14="http://schemas.microsoft.com/office/powerpoint/2010/main" val="102987175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Retrospect</Template>
  <TotalTime>191</TotalTime>
  <Words>1841</Words>
  <Application>Microsoft Office PowerPoint</Application>
  <PresentationFormat>Widescreen</PresentationFormat>
  <Paragraphs>159</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Bahnschrift SemiBold SemiConden</vt:lpstr>
      <vt:lpstr>Calibri</vt:lpstr>
      <vt:lpstr>Calibri Light</vt:lpstr>
      <vt:lpstr>Wingdings</vt:lpstr>
      <vt:lpstr>Retrospect</vt:lpstr>
      <vt:lpstr>Cell Cycle</vt:lpstr>
      <vt:lpstr>Topic Layout</vt:lpstr>
      <vt:lpstr>Cell cycle</vt:lpstr>
      <vt:lpstr>PowerPoint Presentation</vt:lpstr>
      <vt:lpstr>Interphase </vt:lpstr>
      <vt:lpstr>First Gap Phase (G1)</vt:lpstr>
      <vt:lpstr>Synthesis Of DNA (S Phase)</vt:lpstr>
      <vt:lpstr>Second Gap Phase – (G2) </vt:lpstr>
      <vt:lpstr>Mitosis</vt:lpstr>
      <vt:lpstr>1- Prophase</vt:lpstr>
      <vt:lpstr>2-Metaphase </vt:lpstr>
      <vt:lpstr>3-Anaphase </vt:lpstr>
      <vt:lpstr>4-Telophase </vt:lpstr>
      <vt:lpstr>Cytokinesis</vt:lpstr>
      <vt:lpstr>PowerPoint Presentation</vt:lpstr>
      <vt:lpstr>Meiosis </vt:lpstr>
      <vt:lpstr>Meiosis </vt:lpstr>
      <vt:lpstr>PowerPoint Presentation</vt:lpstr>
      <vt:lpstr>Interphase</vt:lpstr>
      <vt:lpstr>PowerPoint Presentation</vt:lpstr>
      <vt:lpstr>First Meiotic Division (Meiosis-I)</vt:lpstr>
      <vt:lpstr>PowerPoint Presentation</vt:lpstr>
      <vt:lpstr>1- Prophase I</vt:lpstr>
      <vt:lpstr>PowerPoint Presentation</vt:lpstr>
      <vt:lpstr>2- Metaphase I</vt:lpstr>
      <vt:lpstr>3- Anaphase I</vt:lpstr>
      <vt:lpstr>4- Telophase I</vt:lpstr>
      <vt:lpstr>Cytokinesis I</vt:lpstr>
      <vt:lpstr>Second Meiotic Division (Meiosis-II)</vt:lpstr>
      <vt:lpstr>1- Prophase II</vt:lpstr>
      <vt:lpstr>2- Metaphase II</vt:lpstr>
      <vt:lpstr>3- Anaphase II</vt:lpstr>
      <vt:lpstr>4- Telophase II</vt:lpstr>
      <vt:lpstr>Cytokinesis II</vt:lpstr>
      <vt:lpstr>PowerPoint Presentation</vt:lpstr>
      <vt:lpstr>Differences Between Meiosis I and Meiosis II</vt:lpstr>
      <vt:lpstr>Purpose of Meiosis</vt:lpstr>
      <vt:lpstr>Differences Between Mitosis &amp; Meiosis</vt:lpstr>
      <vt:lpstr>THANK YOU</vt:lpstr>
    </vt:vector>
  </TitlesOfParts>
  <Company>MRT www.Win2Farsi.com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 Cycle</dc:title>
  <dc:creator>Moorche</dc:creator>
  <cp:lastModifiedBy>Microsoft account</cp:lastModifiedBy>
  <cp:revision>24</cp:revision>
  <dcterms:created xsi:type="dcterms:W3CDTF">2022-12-01T04:42:34Z</dcterms:created>
  <dcterms:modified xsi:type="dcterms:W3CDTF">2023-01-11T08:51:59Z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