
<file path=[Content_Types].xml><?xml version="1.0" encoding="utf-8"?>
<Types xmlns="http://schemas.openxmlformats.org/package/2006/content-types">
  <Default ContentType="image/jpeg" Extension="jpeg"/>
  <Default ContentType="image/png" Extension="png"/>
  <Default ContentType="application/vnd.openxmlformats-package.relationships+xml" Extension="rels"/>
  <Default ContentType="application/xml" Extension="xml"/>
  <Override ContentType="application/vnd.openxmlformats-officedocument.custom-properties+xml" PartName="/docProps/custom.xml"/>
  <Override ContentType="application/vnd.openxmlformats-officedocument.extended-properties+xml" PartName="/docProps/app.xml"/>
  <Override ContentType="application/vnd.openxmlformats-officedocument.presentationml.presProps+xml" PartName="/ppt/presProps.xml"/>
  <Override ContentType="application/vnd.openxmlformats-officedocument.presentationml.presentation.main+xml" PartName="/ppt/presentation.xml"/>
  <Override ContentType="application/vnd.openxmlformats-officedocument.presentationml.slide+xml" PartName="/ppt/slides/slide1.xml"/>
  <Override ContentType="application/vnd.openxmlformats-officedocument.presentationml.slide+xml" PartName="/ppt/slides/slide10.xml"/>
  <Override ContentType="application/vnd.openxmlformats-officedocument.presentationml.slide+xml" PartName="/ppt/slides/slide11.xml"/>
  <Override ContentType="application/vnd.openxmlformats-officedocument.presentationml.slide+xml" PartName="/ppt/slides/slide12.xml"/>
  <Override ContentType="application/vnd.openxmlformats-officedocument.presentationml.slide+xml" PartName="/ppt/slides/slide13.xml"/>
  <Override ContentType="application/vnd.openxmlformats-officedocument.presentationml.slide+xml" PartName="/ppt/slides/slide14.xml"/>
  <Override ContentType="application/vnd.openxmlformats-officedocument.presentationml.slide+xml" PartName="/ppt/slides/slide15.xml"/>
  <Override ContentType="application/vnd.openxmlformats-officedocument.presentationml.slide+xml" PartName="/ppt/slides/slide16.xml"/>
  <Override ContentType="application/vnd.openxmlformats-officedocument.presentationml.slide+xml" PartName="/ppt/slides/slide17.xml"/>
  <Override ContentType="application/vnd.openxmlformats-officedocument.presentationml.slide+xml" PartName="/ppt/slides/slide18.xml"/>
  <Override ContentType="application/vnd.openxmlformats-officedocument.presentationml.slide+xml" PartName="/ppt/slides/slide19.xml"/>
  <Override ContentType="application/vnd.openxmlformats-officedocument.presentationml.slide+xml" PartName="/ppt/slides/slide2.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22.xml"/>
  <Override ContentType="application/vnd.openxmlformats-officedocument.presentationml.slide+xml" PartName="/ppt/slides/slide23.xml"/>
  <Override ContentType="application/vnd.openxmlformats-officedocument.presentationml.slide+xml" PartName="/ppt/slides/slide24.xml"/>
  <Override ContentType="application/vnd.openxmlformats-officedocument.presentationml.slide+xml" PartName="/ppt/slides/slide25.xml"/>
  <Override ContentType="application/vnd.openxmlformats-officedocument.presentationml.slide+xml" PartName="/ppt/slides/slide26.xml"/>
  <Override ContentType="application/vnd.openxmlformats-officedocument.presentationml.slide+xml" PartName="/ppt/slides/slide27.xml"/>
  <Override ContentType="application/vnd.openxmlformats-officedocument.presentationml.slide+xml" PartName="/ppt/slides/slide28.xml"/>
  <Override ContentType="application/vnd.openxmlformats-officedocument.presentationml.slide+xml" PartName="/ppt/slides/slide29.xml"/>
  <Override ContentType="application/vnd.openxmlformats-officedocument.presentationml.slide+xml" PartName="/ppt/slides/slide3.xml"/>
  <Override ContentType="application/vnd.openxmlformats-officedocument.presentationml.slide+xml" PartName="/ppt/slides/slide30.xml"/>
  <Override ContentType="application/vnd.openxmlformats-officedocument.presentationml.slide+xml" PartName="/ppt/slides/slide31.xml"/>
  <Override ContentType="application/vnd.openxmlformats-officedocument.presentationml.slide+xml" PartName="/ppt/slides/slide32.xml"/>
  <Override ContentType="application/vnd.openxmlformats-officedocument.presentationml.slide+xml" PartName="/ppt/slides/slide33.xml"/>
  <Override ContentType="application/vnd.openxmlformats-officedocument.presentationml.slide+xml" PartName="/ppt/slides/slide34.xml"/>
  <Override ContentType="application/vnd.openxmlformats-officedocument.presentationml.slide+xml" PartName="/ppt/slides/slide35.xml"/>
  <Override ContentType="application/vnd.openxmlformats-officedocument.presentationml.slide+xml" PartName="/ppt/slides/slide36.xml"/>
  <Override ContentType="application/vnd.openxmlformats-officedocument.presentationml.slide+xml" PartName="/ppt/slides/slide37.xml"/>
  <Override ContentType="application/vnd.openxmlformats-officedocument.presentationml.slide+xml" PartName="/ppt/slides/slide38.xml"/>
  <Override ContentType="application/vnd.openxmlformats-officedocument.presentationml.slide+xml" PartName="/ppt/slides/slide39.xml"/>
  <Override ContentType="application/vnd.openxmlformats-officedocument.presentationml.slide+xml" PartName="/ppt/slides/slide4.xml"/>
  <Override ContentType="application/vnd.openxmlformats-officedocument.presentationml.slide+xml" PartName="/ppt/slides/slide40.xml"/>
  <Override ContentType="application/vnd.openxmlformats-officedocument.presentationml.slide+xml" PartName="/ppt/slides/slide41.xml"/>
  <Override ContentType="application/vnd.openxmlformats-officedocument.presentationml.slide+xml" PartName="/ppt/slides/slide42.xml"/>
  <Override ContentType="application/vnd.openxmlformats-officedocument.presentationml.slide+xml" PartName="/ppt/slides/slide43.xml"/>
  <Override ContentType="application/vnd.openxmlformats-officedocument.presentationml.slide+xml" PartName="/ppt/slides/slide44.xml"/>
  <Override ContentType="application/vnd.openxmlformats-officedocument.presentationml.slide+xml" PartName="/ppt/slides/slide45.xml"/>
  <Override ContentType="application/vnd.openxmlformats-officedocument.presentationml.slide+xml" PartName="/ppt/slides/slide46.xml"/>
  <Override ContentType="application/vnd.openxmlformats-officedocument.presentationml.slide+xml" PartName="/ppt/slides/slide47.xml"/>
  <Override ContentType="application/vnd.openxmlformats-officedocument.presentationml.slide+xml" PartName="/ppt/slides/slide48.xml"/>
  <Override ContentType="application/vnd.openxmlformats-officedocument.presentationml.slide+xml" PartName="/ppt/slides/slide49.xml"/>
  <Override ContentType="application/vnd.openxmlformats-officedocument.presentationml.slide+xml" PartName="/ppt/slides/slide5.xml"/>
  <Override ContentType="application/vnd.openxmlformats-officedocument.presentationml.slide+xml" PartName="/ppt/slides/slide50.xml"/>
  <Override ContentType="application/vnd.openxmlformats-officedocument.presentationml.slide+xml" PartName="/ppt/slides/slide51.xml"/>
  <Override ContentType="application/vnd.openxmlformats-officedocument.presentationml.slide+xml" PartName="/ppt/slides/slide52.xml"/>
  <Override ContentType="application/vnd.openxmlformats-officedocument.presentationml.slide+xml" PartName="/ppt/slides/slide53.xml"/>
  <Override ContentType="application/vnd.openxmlformats-officedocument.presentationml.slide+xml" PartName="/ppt/slides/slide54.xml"/>
  <Override ContentType="application/vnd.openxmlformats-officedocument.presentationml.slide+xml" PartName="/ppt/slides/slide55.xml"/>
  <Override ContentType="application/vnd.openxmlformats-officedocument.presentationml.slide+xml" PartName="/ppt/slides/slide56.xml"/>
  <Override ContentType="application/vnd.openxmlformats-officedocument.presentationml.slide+xml" PartName="/ppt/slides/slide57.xml"/>
  <Override ContentType="application/vnd.openxmlformats-officedocument.presentationml.slide+xml" PartName="/ppt/slides/slide58.xml"/>
  <Override ContentType="application/vnd.openxmlformats-officedocument.presentationml.slide+xml" PartName="/ppt/slides/slide59.xml"/>
  <Override ContentType="application/vnd.openxmlformats-officedocument.presentationml.slide+xml" PartName="/ppt/slides/slide6.xml"/>
  <Override ContentType="application/vnd.openxmlformats-officedocument.presentationml.slide+xml" PartName="/ppt/slides/slide60.xml"/>
  <Override ContentType="application/vnd.openxmlformats-officedocument.presentationml.slide+xml" PartName="/ppt/slides/slide61.xml"/>
  <Override ContentType="application/vnd.openxmlformats-officedocument.presentationml.slide+xml" PartName="/ppt/slides/slide62.xml"/>
  <Override ContentType="application/vnd.openxmlformats-officedocument.presentationml.slide+xml" PartName="/ppt/slides/slide63.xml"/>
  <Override ContentType="application/vnd.openxmlformats-officedocument.presentationml.slide+xml" PartName="/ppt/slides/slide64.xml"/>
  <Override ContentType="application/vnd.openxmlformats-officedocument.presentationml.slide+xml" PartName="/ppt/slides/slide65.xml"/>
  <Override ContentType="application/vnd.openxmlformats-officedocument.presentationml.slide+xml" PartName="/ppt/slides/slide66.xml"/>
  <Override ContentType="application/vnd.openxmlformats-officedocument.presentationml.slide+xml" PartName="/ppt/slides/slide67.xml"/>
  <Override ContentType="application/vnd.openxmlformats-officedocument.presentationml.slide+xml" PartName="/ppt/slides/slide68.xml"/>
  <Override ContentType="application/vnd.openxmlformats-officedocument.presentationml.slide+xml" PartName="/ppt/slides/slide69.xml"/>
  <Override ContentType="application/vnd.openxmlformats-officedocument.presentationml.slide+xml" PartName="/ppt/slides/slide7.xml"/>
  <Override ContentType="application/vnd.openxmlformats-officedocument.presentationml.slide+xml" PartName="/ppt/slides/slide70.xml"/>
  <Override ContentType="application/vnd.openxmlformats-officedocument.presentationml.slide+xml" PartName="/ppt/slides/slide71.xml"/>
  <Override ContentType="application/vnd.openxmlformats-officedocument.presentationml.slide+xml" PartName="/ppt/slides/slide72.xml"/>
  <Override ContentType="application/vnd.openxmlformats-officedocument.presentationml.slide+xml" PartName="/ppt/slides/slide73.xml"/>
  <Override ContentType="application/vnd.openxmlformats-officedocument.presentationml.slide+xml" PartName="/ppt/slides/slide74.xml"/>
  <Override ContentType="application/vnd.openxmlformats-officedocument.presentationml.slide+xml" PartName="/ppt/slides/slide75.xml"/>
  <Override ContentType="application/vnd.openxmlformats-officedocument.presentationml.slide+xml" PartName="/ppt/slides/slide76.xml"/>
  <Override ContentType="application/vnd.openxmlformats-officedocument.presentationml.slide+xml" PartName="/ppt/slides/slide77.xml"/>
  <Override ContentType="application/vnd.openxmlformats-officedocument.presentationml.slide+xml" PartName="/ppt/slides/slide78.xml"/>
  <Override ContentType="application/vnd.openxmlformats-officedocument.presentationml.slide+xml" PartName="/ppt/slides/slide79.xml"/>
  <Override ContentType="application/vnd.openxmlformats-officedocument.presentationml.slide+xml" PartName="/ppt/slides/slide8.xml"/>
  <Override ContentType="application/vnd.openxmlformats-officedocument.presentationml.slide+xml" PartName="/ppt/slides/slide80.xml"/>
  <Override ContentType="application/vnd.openxmlformats-officedocument.presentationml.slide+xml" PartName="/ppt/slides/slide81.xml"/>
  <Override ContentType="application/vnd.openxmlformats-officedocument.presentationml.slide+xml" PartName="/ppt/slides/slide82.xml"/>
  <Override ContentType="application/vnd.openxmlformats-officedocument.presentationml.slide+xml" PartName="/ppt/slides/slide83.xml"/>
  <Override ContentType="application/vnd.openxmlformats-officedocument.presentationml.slide+xml" PartName="/ppt/slides/slide84.xml"/>
  <Override ContentType="application/vnd.openxmlformats-officedocument.presentationml.slide+xml" PartName="/ppt/slides/slide9.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tableStyles+xml" PartName="/ppt/tableStyles.xml"/>
  <Override ContentType="application/vnd.openxmlformats-officedocument.presentationml.viewProps+xml" PartName="/ppt/viewProps.xml"/>
  <Override ContentType="application/vnd.openxmlformats-officedocument.theme+xml" PartName="/ppt/theme/theme1.xml"/>
  <Override ContentType="application/vnd.openxmlformats-package.core-properties+xml" PartName="/docProps/core.xml"/>
</Types>
</file>

<file path=_rels/.rels><?xml version="1.0" encoding="UTF-8" standalone="yes"?><Relationships xmlns="http://schemas.openxmlformats.org/package/2006/relationships"><Relationship Id="rId5" Target="ppt/presentation.xml" Type="http://schemas.openxmlformats.org/officeDocument/2006/relationships/officeDocument"/><Relationship Id="rId4" Target="docProps/custom.xml" Type="http://schemas.openxmlformats.org/officeDocument/2006/relationships/custom-properties"/><Relationship Id="rId3" Target="docProps/core.xml" Type="http://schemas.openxmlformats.org/package/2006/relationships/metadata/core-properties"/><Relationship Id="rId2" Target="docProps/app.xml" Type="http://schemas.openxmlformats.org/officeDocument/2006/relationships/extended-properties"/><Relationship Id="rId1" Target="docProps/thumbnail.jpeg" Type="http://schemas.openxmlformats.org/package/2006/relationships/metadata/thumbnai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59" r:id="rId5"/>
  </p:sld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 id="293" r:id="rId43"/>
    <p:sldId id="294" r:id="rId44"/>
    <p:sldId id="295" r:id="rId45"/>
    <p:sldId id="296" r:id="rId46"/>
    <p:sldId id="297" r:id="rId47"/>
    <p:sldId id="298" r:id="rId48"/>
    <p:sldId id="299" r:id="rId49"/>
    <p:sldId id="300" r:id="rId50"/>
    <p:sldId id="301" r:id="rId51"/>
    <p:sldId id="302" r:id="rId52"/>
    <p:sldId id="303" r:id="rId53"/>
    <p:sldId id="304" r:id="rId54"/>
    <p:sldId id="305" r:id="rId55"/>
    <p:sldId id="306" r:id="rId56"/>
    <p:sldId id="307" r:id="rId57"/>
    <p:sldId id="308" r:id="rId58"/>
    <p:sldId id="309" r:id="rId59"/>
    <p:sldId id="310" r:id="rId60"/>
    <p:sldId id="311" r:id="rId61"/>
    <p:sldId id="312" r:id="rId62"/>
    <p:sldId id="313" r:id="rId63"/>
    <p:sldId id="314" r:id="rId64"/>
    <p:sldId id="315" r:id="rId65"/>
    <p:sldId id="316" r:id="rId66"/>
    <p:sldId id="317" r:id="rId67"/>
    <p:sldId id="318" r:id="rId68"/>
    <p:sldId id="319" r:id="rId69"/>
    <p:sldId id="320" r:id="rId70"/>
    <p:sldId id="321" r:id="rId71"/>
    <p:sldId id="322" r:id="rId72"/>
    <p:sldId id="323" r:id="rId73"/>
    <p:sldId id="324" r:id="rId74"/>
    <p:sldId id="325" r:id="rId75"/>
    <p:sldId id="326" r:id="rId76"/>
    <p:sldId id="327" r:id="rId77"/>
    <p:sldId id="328" r:id="rId78"/>
    <p:sldId id="329" r:id="rId79"/>
    <p:sldId id="330" r:id="rId80"/>
    <p:sldId id="331" r:id="rId81"/>
    <p:sldId id="332" r:id="rId82"/>
    <p:sldId id="333" r:id="rId83"/>
    <p:sldId id="334" r:id="rId84"/>
    <p:sldId id="335" r:id="rId85"/>
    <p:sldId id="336" r:id="rId86"/>
    <p:sldId id="337" r:id="rId87"/>
    <p:sldId id="338" r:id="rId88"/>
    <p:sldId id="339" r:id="rId89"/>
  </p:sldIdLst>
  <p:sldSz cx="12192000" cy="6858000"/>
  <p:notesSz cx="6858000" cy="9144000"/>
  <p:defaultTextStyle>
    <a:defPPr>
      <a:defRPr lang="en-US"/>
    </a:defPPr>
    <a:lvl1pPr algn="l" defTabSz="457200" eaLnBrk="1" hangingPunct="1" latinLnBrk="0" marL="0" rtl="0">
      <a:defRPr kern="1200" sz="1800">
        <a:solidFill>
          <a:schemeClr val="tx1"/>
        </a:solidFill>
        <a:latin typeface="+mn-lt"/>
        <a:ea typeface="+mn-ea"/>
        <a:cs typeface="+mn-cs"/>
      </a:defRPr>
    </a:lvl1pPr>
    <a:lvl2pPr algn="l" defTabSz="457200" eaLnBrk="1" hangingPunct="1" latinLnBrk="0" marL="457200" rtl="0">
      <a:defRPr kern="1200" sz="1800">
        <a:solidFill>
          <a:schemeClr val="tx1"/>
        </a:solidFill>
        <a:latin typeface="+mn-lt"/>
        <a:ea typeface="+mn-ea"/>
        <a:cs typeface="+mn-cs"/>
      </a:defRPr>
    </a:lvl2pPr>
    <a:lvl3pPr algn="l" defTabSz="457200" eaLnBrk="1" hangingPunct="1" latinLnBrk="0" marL="914400" rtl="0">
      <a:defRPr kern="1200" sz="1800">
        <a:solidFill>
          <a:schemeClr val="tx1"/>
        </a:solidFill>
        <a:latin typeface="+mn-lt"/>
        <a:ea typeface="+mn-ea"/>
        <a:cs typeface="+mn-cs"/>
      </a:defRPr>
    </a:lvl3pPr>
    <a:lvl4pPr algn="l" defTabSz="457200" eaLnBrk="1" hangingPunct="1" latinLnBrk="0" marL="1371600" rtl="0">
      <a:defRPr kern="1200" sz="1800">
        <a:solidFill>
          <a:schemeClr val="tx1"/>
        </a:solidFill>
        <a:latin typeface="+mn-lt"/>
        <a:ea typeface="+mn-ea"/>
        <a:cs typeface="+mn-cs"/>
      </a:defRPr>
    </a:lvl4pPr>
    <a:lvl5pPr algn="l" defTabSz="457200" eaLnBrk="1" hangingPunct="1" latinLnBrk="0" marL="1828800" rtl="0">
      <a:defRPr kern="1200" sz="1800">
        <a:solidFill>
          <a:schemeClr val="tx1"/>
        </a:solidFill>
        <a:latin typeface="+mn-lt"/>
        <a:ea typeface="+mn-ea"/>
        <a:cs typeface="+mn-cs"/>
      </a:defRPr>
    </a:lvl5pPr>
    <a:lvl6pPr algn="l" defTabSz="457200" eaLnBrk="1" hangingPunct="1" latinLnBrk="0" marL="2286000" rtl="0">
      <a:defRPr kern="1200" sz="1800">
        <a:solidFill>
          <a:schemeClr val="tx1"/>
        </a:solidFill>
        <a:latin typeface="+mn-lt"/>
        <a:ea typeface="+mn-ea"/>
        <a:cs typeface="+mn-cs"/>
      </a:defRPr>
    </a:lvl6pPr>
    <a:lvl7pPr algn="l" defTabSz="457200" eaLnBrk="1" hangingPunct="1" latinLnBrk="0" marL="2743200" rtl="0">
      <a:defRPr kern="1200" sz="1800">
        <a:solidFill>
          <a:schemeClr val="tx1"/>
        </a:solidFill>
        <a:latin typeface="+mn-lt"/>
        <a:ea typeface="+mn-ea"/>
        <a:cs typeface="+mn-cs"/>
      </a:defRPr>
    </a:lvl7pPr>
    <a:lvl8pPr algn="l" defTabSz="457200" eaLnBrk="1" hangingPunct="1" latinLnBrk="0" marL="3200400" rtl="0">
      <a:defRPr kern="1200" sz="1800">
        <a:solidFill>
          <a:schemeClr val="tx1"/>
        </a:solidFill>
        <a:latin typeface="+mn-lt"/>
        <a:ea typeface="+mn-ea"/>
        <a:cs typeface="+mn-cs"/>
      </a:defRPr>
    </a:lvl8pPr>
    <a:lvl9pPr algn="l" defTabSz="457200" eaLnBrk="1" hangingPunct="1" latinLnBrk="0" marL="3657600" rtl="0">
      <a:defRPr kern="1200" sz="18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B2D1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autoAdjust="0" sz="14995"/>
    <p:restoredTop sz="94660"/>
  </p:normalViewPr>
  <p:slideViewPr>
    <p:cSldViewPr snapToGrid="0">
      <p:cViewPr>
        <p:scale>
          <a:sx d="100" n="90"/>
          <a:sy d="100" n="90"/>
        </p:scale>
        <p:origin x="398" y="53"/>
      </p:cViewPr>
      <p:guideLst/>
    </p:cSldViewPr>
  </p:slideViewPr>
  <p:notesTextViewPr>
    <p:cViewPr>
      <p:scale>
        <a:sx d="1" n="1"/>
        <a:sy d="1" n="1"/>
      </p:scale>
      <p:origin x="0" y="0"/>
    </p:cViewPr>
  </p:notesTextViewPr>
  <p:gridSpacing cx="72008" cy="72008"/>
</p:viewPr>
</file>

<file path=ppt/_rels/presentation.xml.rels><?xml version="1.0" encoding="UTF-8" standalone="yes"?><Relationships xmlns="http://schemas.openxmlformats.org/package/2006/relationships"><Relationship Id="rId83" Target="slides/slide78.xml" Type="http://schemas.openxmlformats.org/officeDocument/2006/relationships/slide"/><Relationship Id="rId82" Target="slides/slide77.xml" Type="http://schemas.openxmlformats.org/officeDocument/2006/relationships/slide"/><Relationship Id="rId81" Target="slides/slide76.xml" Type="http://schemas.openxmlformats.org/officeDocument/2006/relationships/slide"/><Relationship Id="rId80" Target="slides/slide75.xml" Type="http://schemas.openxmlformats.org/officeDocument/2006/relationships/slide"/><Relationship Id="rId73" Target="slides/slide68.xml" Type="http://schemas.openxmlformats.org/officeDocument/2006/relationships/slide"/><Relationship Id="rId72" Target="slides/slide67.xml" Type="http://schemas.openxmlformats.org/officeDocument/2006/relationships/slide"/><Relationship Id="rId71" Target="slides/slide66.xml" Type="http://schemas.openxmlformats.org/officeDocument/2006/relationships/slide"/><Relationship Id="rId70" Target="slides/slide65.xml" Type="http://schemas.openxmlformats.org/officeDocument/2006/relationships/slide"/><Relationship Id="rId63" Target="slides/slide58.xml" Type="http://schemas.openxmlformats.org/officeDocument/2006/relationships/slide"/><Relationship Id="rId62" Target="slides/slide57.xml" Type="http://schemas.openxmlformats.org/officeDocument/2006/relationships/slide"/><Relationship Id="rId61" Target="slides/slide56.xml" Type="http://schemas.openxmlformats.org/officeDocument/2006/relationships/slide"/><Relationship Id="rId60" Target="slides/slide55.xml" Type="http://schemas.openxmlformats.org/officeDocument/2006/relationships/slide"/><Relationship Id="rId87" Target="slides/slide82.xml" Type="http://schemas.openxmlformats.org/officeDocument/2006/relationships/slide"/><Relationship Id="rId53" Target="slides/slide48.xml" Type="http://schemas.openxmlformats.org/officeDocument/2006/relationships/slide"/><Relationship Id="rId86" Target="slides/slide81.xml" Type="http://schemas.openxmlformats.org/officeDocument/2006/relationships/slide"/><Relationship Id="rId52" Target="slides/slide47.xml" Type="http://schemas.openxmlformats.org/officeDocument/2006/relationships/slide"/><Relationship Id="rId85" Target="slides/slide80.xml" Type="http://schemas.openxmlformats.org/officeDocument/2006/relationships/slide"/><Relationship Id="rId51" Target="slides/slide46.xml" Type="http://schemas.openxmlformats.org/officeDocument/2006/relationships/slide"/><Relationship Id="rId84" Target="slides/slide79.xml" Type="http://schemas.openxmlformats.org/officeDocument/2006/relationships/slide"/><Relationship Id="rId50" Target="slides/slide45.xml" Type="http://schemas.openxmlformats.org/officeDocument/2006/relationships/slide"/><Relationship Id="rId5" Target="slideMasters/slideMaster1.xml" Type="http://schemas.openxmlformats.org/officeDocument/2006/relationships/slideMaster"/><Relationship Id="rId39" Target="slides/slide34.xml" Type="http://schemas.openxmlformats.org/officeDocument/2006/relationships/slide"/><Relationship Id="rId4" Target="tableStyles.xml" Type="http://schemas.openxmlformats.org/officeDocument/2006/relationships/tableStyles"/><Relationship Id="rId38" Target="slides/slide33.xml" Type="http://schemas.openxmlformats.org/officeDocument/2006/relationships/slide"/><Relationship Id="rId3" Target="presProps.xml" Type="http://schemas.openxmlformats.org/officeDocument/2006/relationships/presProps"/><Relationship Id="rId37" Target="slides/slide32.xml" Type="http://schemas.openxmlformats.org/officeDocument/2006/relationships/slide"/><Relationship Id="rId2" Target="viewProps.xml" Type="http://schemas.openxmlformats.org/officeDocument/2006/relationships/viewProps"/><Relationship Id="rId36" Target="slides/slide31.xml" Type="http://schemas.openxmlformats.org/officeDocument/2006/relationships/slide"/><Relationship Id="rId69" Target="slides/slide64.xml" Type="http://schemas.openxmlformats.org/officeDocument/2006/relationships/slide"/><Relationship Id="rId1" Target="theme/theme1.xml" Type="http://schemas.openxmlformats.org/officeDocument/2006/relationships/theme"/><Relationship Id="rId35" Target="slides/slide30.xml" Type="http://schemas.openxmlformats.org/officeDocument/2006/relationships/slide"/><Relationship Id="rId68" Target="slides/slide63.xml" Type="http://schemas.openxmlformats.org/officeDocument/2006/relationships/slide"/><Relationship Id="rId34" Target="slides/slide29.xml" Type="http://schemas.openxmlformats.org/officeDocument/2006/relationships/slide"/><Relationship Id="rId67" Target="slides/slide62.xml" Type="http://schemas.openxmlformats.org/officeDocument/2006/relationships/slide"/><Relationship Id="rId33" Target="slides/slide28.xml" Type="http://schemas.openxmlformats.org/officeDocument/2006/relationships/slide"/><Relationship Id="rId66" Target="slides/slide61.xml" Type="http://schemas.openxmlformats.org/officeDocument/2006/relationships/slide"/><Relationship Id="rId32" Target="slides/slide27.xml" Type="http://schemas.openxmlformats.org/officeDocument/2006/relationships/slide"/><Relationship Id="rId65" Target="slides/slide60.xml" Type="http://schemas.openxmlformats.org/officeDocument/2006/relationships/slide"/><Relationship Id="rId31" Target="slides/slide26.xml" Type="http://schemas.openxmlformats.org/officeDocument/2006/relationships/slide"/><Relationship Id="rId64" Target="slides/slide59.xml" Type="http://schemas.openxmlformats.org/officeDocument/2006/relationships/slide"/><Relationship Id="rId30" Target="slides/slide25.xml" Type="http://schemas.openxmlformats.org/officeDocument/2006/relationships/slide"/><Relationship Id="rId27" Target="slides/slide22.xml" Type="http://schemas.openxmlformats.org/officeDocument/2006/relationships/slide"/><Relationship Id="rId26" Target="slides/slide21.xml" Type="http://schemas.openxmlformats.org/officeDocument/2006/relationships/slide"/><Relationship Id="rId59" Target="slides/slide54.xml" Type="http://schemas.openxmlformats.org/officeDocument/2006/relationships/slide"/><Relationship Id="rId25" Target="slides/slide20.xml" Type="http://schemas.openxmlformats.org/officeDocument/2006/relationships/slide"/><Relationship Id="rId58" Target="slides/slide53.xml" Type="http://schemas.openxmlformats.org/officeDocument/2006/relationships/slide"/><Relationship Id="rId24" Target="slides/slide19.xml" Type="http://schemas.openxmlformats.org/officeDocument/2006/relationships/slide"/><Relationship Id="rId89" Target="slides/slide84.xml" Type="http://schemas.openxmlformats.org/officeDocument/2006/relationships/slide"/><Relationship Id="rId55" Target="slides/slide50.xml" Type="http://schemas.openxmlformats.org/officeDocument/2006/relationships/slide"/><Relationship Id="rId21" Target="slides/slide16.xml" Type="http://schemas.openxmlformats.org/officeDocument/2006/relationships/slide"/><Relationship Id="rId19" Target="slides/slide14.xml" Type="http://schemas.openxmlformats.org/officeDocument/2006/relationships/slide"/><Relationship Id="rId88" Target="slides/slide83.xml" Type="http://schemas.openxmlformats.org/officeDocument/2006/relationships/slide"/><Relationship Id="rId54" Target="slides/slide49.xml" Type="http://schemas.openxmlformats.org/officeDocument/2006/relationships/slide"/><Relationship Id="rId20" Target="slides/slide15.xml" Type="http://schemas.openxmlformats.org/officeDocument/2006/relationships/slide"/><Relationship Id="rId18" Target="slides/slide13.xml" Type="http://schemas.openxmlformats.org/officeDocument/2006/relationships/slide"/><Relationship Id="rId17" Target="slides/slide12.xml" Type="http://schemas.openxmlformats.org/officeDocument/2006/relationships/slide"/><Relationship Id="rId13" Target="slides/slide8.xml" Type="http://schemas.openxmlformats.org/officeDocument/2006/relationships/slide"/><Relationship Id="rId47" Target="slides/slide42.xml" Type="http://schemas.openxmlformats.org/officeDocument/2006/relationships/slide"/><Relationship Id="rId16" Target="slides/slide11.xml" Type="http://schemas.openxmlformats.org/officeDocument/2006/relationships/slide"/><Relationship Id="rId12" Target="slides/slide7.xml" Type="http://schemas.openxmlformats.org/officeDocument/2006/relationships/slide"/><Relationship Id="rId46" Target="slides/slide41.xml" Type="http://schemas.openxmlformats.org/officeDocument/2006/relationships/slide"/><Relationship Id="rId49" Target="slides/slide44.xml" Type="http://schemas.openxmlformats.org/officeDocument/2006/relationships/slide"/><Relationship Id="rId15" Target="slides/slide10.xml" Type="http://schemas.openxmlformats.org/officeDocument/2006/relationships/slide"/><Relationship Id="rId79" Target="slides/slide74.xml" Type="http://schemas.openxmlformats.org/officeDocument/2006/relationships/slide"/><Relationship Id="rId11" Target="slides/slide6.xml" Type="http://schemas.openxmlformats.org/officeDocument/2006/relationships/slide"/><Relationship Id="rId45" Target="slides/slide40.xml" Type="http://schemas.openxmlformats.org/officeDocument/2006/relationships/slide"/><Relationship Id="rId48" Target="slides/slide43.xml" Type="http://schemas.openxmlformats.org/officeDocument/2006/relationships/slide"/><Relationship Id="rId14" Target="slides/slide9.xml" Type="http://schemas.openxmlformats.org/officeDocument/2006/relationships/slide"/><Relationship Id="rId78" Target="slides/slide73.xml" Type="http://schemas.openxmlformats.org/officeDocument/2006/relationships/slide"/><Relationship Id="rId10" Target="slides/slide5.xml" Type="http://schemas.openxmlformats.org/officeDocument/2006/relationships/slide"/><Relationship Id="rId44" Target="slides/slide39.xml" Type="http://schemas.openxmlformats.org/officeDocument/2006/relationships/slide"/><Relationship Id="rId77" Target="slides/slide72.xml" Type="http://schemas.openxmlformats.org/officeDocument/2006/relationships/slide"/><Relationship Id="rId43" Target="slides/slide38.xml" Type="http://schemas.openxmlformats.org/officeDocument/2006/relationships/slide"/><Relationship Id="rId76" Target="slides/slide71.xml" Type="http://schemas.openxmlformats.org/officeDocument/2006/relationships/slide"/><Relationship Id="rId42" Target="slides/slide37.xml" Type="http://schemas.openxmlformats.org/officeDocument/2006/relationships/slide"/><Relationship Id="rId75" Target="slides/slide70.xml" Type="http://schemas.openxmlformats.org/officeDocument/2006/relationships/slide"/><Relationship Id="rId41" Target="slides/slide36.xml" Type="http://schemas.openxmlformats.org/officeDocument/2006/relationships/slide"/><Relationship Id="rId9" Target="slides/slide4.xml" Type="http://schemas.openxmlformats.org/officeDocument/2006/relationships/slide"/><Relationship Id="rId74" Target="slides/slide69.xml" Type="http://schemas.openxmlformats.org/officeDocument/2006/relationships/slide"/><Relationship Id="rId40" Target="slides/slide35.xml" Type="http://schemas.openxmlformats.org/officeDocument/2006/relationships/slide"/><Relationship Id="rId8" Target="slides/slide3.xml" Type="http://schemas.openxmlformats.org/officeDocument/2006/relationships/slide"/><Relationship Id="rId7" Target="slides/slide2.xml" Type="http://schemas.openxmlformats.org/officeDocument/2006/relationships/slide"/><Relationship Id="rId6" Target="slides/slide1.xml" Type="http://schemas.openxmlformats.org/officeDocument/2006/relationships/slide"/><Relationship Id="rId57" Target="slides/slide52.xml" Type="http://schemas.openxmlformats.org/officeDocument/2006/relationships/slide"/><Relationship Id="rId23" Target="slides/slide18.xml" Type="http://schemas.openxmlformats.org/officeDocument/2006/relationships/slide"/><Relationship Id="rId29" Target="slides/slide24.xml" Type="http://schemas.openxmlformats.org/officeDocument/2006/relationships/slide"/><Relationship Id="rId56" Target="slides/slide51.xml" Type="http://schemas.openxmlformats.org/officeDocument/2006/relationships/slide"/><Relationship Id="rId22" Target="slides/slide17.xml" Type="http://schemas.openxmlformats.org/officeDocument/2006/relationships/slide"/><Relationship Id="rId28" Target="slides/slide23.xml" Type="http://schemas.openxmlformats.org/officeDocument/2006/relationships/slide"/></Relationships>
</file>

<file path=ppt/slideLayouts/_rels/slideLayout1.xml.rels><?xml version="1.0" encoding="UTF-8" standalone="yes"?><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<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<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<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<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<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<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<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<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<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<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showMasterSp="0" type="title">
  <p:cSld name="Title Slide">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 y="6334316"/>
            <a:ext cx="12192000"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numCol="1">
            <a:normAutofit/>
          </a:bodyPr>
          <a:lstStyle>
            <a:lvl1pPr algn="l">
              <a:lnSpc>
                <a:spcPct val="85000"/>
              </a:lnSpc>
              <a:defRPr baseline="0" spc="-50" sz="8000">
                <a:solidFill>
                  <a:schemeClr val="tx1">
                    <a:lumMod val="85000"/>
                    <a:lumOff val="15000"/>
                  </a:schemeClr>
                </a:solidFill>
              </a:defRPr>
            </a:lvl1pPr>
          </a:lstStyle>
          <a:p>
            <a:r>
              <a:rPr lang="en-US" smtClean="0"/>
              <a:t>Click to edit Master title style</a:t>
            </a:r>
            <a:endParaRPr dirty="0" lang="en-US"/>
          </a:p>
        </p:txBody>
      </p:sp>
      <p:sp>
        <p:nvSpPr>
          <p:cNvPr id="3" name="Subtitle 2"/>
          <p:cNvSpPr>
            <a:spLocks noGrp="1"/>
          </p:cNvSpPr>
          <p:nvPr>
            <p:ph idx="1" type="subTitle"/>
          </p:nvPr>
        </p:nvSpPr>
        <p:spPr>
          <a:xfrm>
            <a:off x="1100051" y="4455621"/>
            <a:ext cx="10058400" cy="1143000"/>
          </a:xfrm>
        </p:spPr>
        <p:txBody>
          <a:bodyPr lIns="91440" numCol="1" rIns="91440">
            <a:normAutofit/>
          </a:bodyPr>
          <a:lstStyle>
            <a:lvl1pPr algn="l" indent="0" marL="0">
              <a:buNone/>
              <a:defRPr baseline="0" cap="all" spc="200" sz="2400">
                <a:solidFill>
                  <a:schemeClr val="tx2"/>
                </a:solidFill>
                <a:latin typeface="+mj-lt"/>
              </a:defRPr>
            </a:lvl1pPr>
            <a:lvl2pPr algn="ctr" indent="0" marL="457200">
              <a:buNone/>
              <a:defRPr sz="2400"/>
            </a:lvl2pPr>
            <a:lvl3pPr algn="ctr" indent="0" marL="914400">
              <a:buNone/>
              <a:defRPr sz="2400"/>
            </a:lvl3pPr>
            <a:lvl4pPr algn="ctr" indent="0" marL="1371600">
              <a:buNone/>
              <a:defRPr sz="2000"/>
            </a:lvl4pPr>
            <a:lvl5pPr algn="ctr" indent="0" marL="1828800">
              <a:buNone/>
              <a:defRPr sz="2000"/>
            </a:lvl5pPr>
            <a:lvl6pPr algn="ctr" indent="0" marL="2286000">
              <a:buNone/>
              <a:defRPr sz="2000"/>
            </a:lvl6pPr>
            <a:lvl7pPr algn="ctr" indent="0" marL="2743200">
              <a:buNone/>
              <a:defRPr sz="2000"/>
            </a:lvl7pPr>
            <a:lvl8pPr algn="ctr" indent="0" marL="3200400">
              <a:buNone/>
              <a:defRPr sz="2000"/>
            </a:lvl8pPr>
            <a:lvl9pPr algn="ctr" indent="0" marL="3657600">
              <a:buNone/>
              <a:defRPr sz="2000"/>
            </a:lvl9pPr>
          </a:lstStyle>
          <a:p>
            <a:r>
              <a:rPr lang="en-US" smtClean="0"/>
              <a:t>Click to edit Master subtitle style</a:t>
            </a:r>
            <a:endParaRPr dirty="0" lang="en-US"/>
          </a:p>
        </p:txBody>
      </p:sp>
      <p:sp>
        <p:nvSpPr>
          <p:cNvPr id="4" name="Date Placeholder 3"/>
          <p:cNvSpPr>
            <a:spLocks noGrp="1"/>
          </p:cNvSpPr>
          <p:nvPr>
            <p:ph idx="10" sz="half" type="dt"/>
          </p:nvPr>
        </p:nvSpPr>
        <p:spPr/>
        <p:txBody>
          <a:bodyPr numCol="1"/>
          <a:lstStyle/>
          <a:p>
            <a:fld id="{5A069CB8-F204-4D06-B913-C5A26A89888A}" type="datetimeFigureOut">
              <a:rPr lang="en-US" smtClean="0"/>
              <a:t>1/7/2023</a:t>
            </a:fld>
            <a:endParaRPr dirty="0" lang="en-US"/>
          </a:p>
        </p:txBody>
      </p:sp>
      <p:sp>
        <p:nvSpPr>
          <p:cNvPr id="5" name="Footer Placeholder 4"/>
          <p:cNvSpPr>
            <a:spLocks noGrp="1"/>
          </p:cNvSpPr>
          <p:nvPr>
            <p:ph idx="11" sz="quarter" type="ftr"/>
          </p:nvPr>
        </p:nvSpPr>
        <p:spPr/>
        <p:txBody>
          <a:bodyPr numCol="1"/>
          <a:lstStyle/>
          <a:p>
            <a:endParaRPr dirty="0" lang="en-US"/>
          </a:p>
        </p:txBody>
      </p:sp>
      <p:sp>
        <p:nvSpPr>
          <p:cNvPr id="6" name="Slide Number Placeholder 5"/>
          <p:cNvSpPr>
            <a:spLocks noGrp="1"/>
          </p:cNvSpPr>
          <p:nvPr>
            <p:ph idx="12" sz="quarter" type="sldNum"/>
          </p:nvPr>
        </p:nvSpPr>
        <p:spPr/>
        <p:txBody>
          <a:bodyPr numCol="1"/>
          <a:lstStyle/>
          <a:p>
            <a:fld id="{4FAB73BC-B049-4115-A692-8D63A059BFB8}" type="slidenum">
              <a:rPr lang="en-US" smtClean="0"/>
              <a:t>‹#›</a:t>
            </a:fld>
            <a:endParaRPr dirty="0" lang="en-US"/>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0361843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numCol="1"/>
          <a:lstStyle/>
          <a:p>
            <a:r>
              <a:rPr lang="en-US" smtClean="0"/>
              <a:t>Click to edit Master title style</a:t>
            </a:r>
            <a:endParaRPr dirty="0" lang="en-US"/>
          </a:p>
        </p:txBody>
      </p:sp>
      <p:sp>
        <p:nvSpPr>
          <p:cNvPr id="3" name="Content Placeholder 2"/>
          <p:cNvSpPr>
            <a:spLocks noGrp="1"/>
          </p:cNvSpPr>
          <p:nvPr>
            <p:ph idx="1"/>
          </p:nvPr>
        </p:nvSpPr>
        <p:spPr/>
        <p:txBody>
          <a:bodyPr numCol="1"/>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lang="en-US"/>
          </a:p>
        </p:txBody>
      </p:sp>
      <p:sp>
        <p:nvSpPr>
          <p:cNvPr id="4" name="Date Placeholder 3"/>
          <p:cNvSpPr>
            <a:spLocks noGrp="1"/>
          </p:cNvSpPr>
          <p:nvPr>
            <p:ph idx="10" sz="half" type="dt"/>
          </p:nvPr>
        </p:nvSpPr>
        <p:spPr/>
        <p:txBody>
          <a:bodyPr numCol="1"/>
          <a:lstStyle/>
          <a:p>
            <a:fld id="{D30BB376-B19C-488D-ABEB-03C7E6E9E3E0}" type="datetimeFigureOut">
              <a:rPr lang="en-US" smtClean="0"/>
              <a:t>1/7/2023</a:t>
            </a:fld>
            <a:endParaRPr dirty="0" lang="en-US"/>
          </a:p>
        </p:txBody>
      </p:sp>
      <p:sp>
        <p:nvSpPr>
          <p:cNvPr id="5" name="Footer Placeholder 4"/>
          <p:cNvSpPr>
            <a:spLocks noGrp="1"/>
          </p:cNvSpPr>
          <p:nvPr>
            <p:ph idx="11" sz="quarter" type="ftr"/>
          </p:nvPr>
        </p:nvSpPr>
        <p:spPr/>
        <p:txBody>
          <a:bodyPr numCol="1"/>
          <a:lstStyle/>
          <a:p>
            <a:endParaRPr dirty="0" lang="en-US"/>
          </a:p>
        </p:txBody>
      </p:sp>
      <p:sp>
        <p:nvSpPr>
          <p:cNvPr id="6" name="Slide Number Placeholder 5"/>
          <p:cNvSpPr>
            <a:spLocks noGrp="1"/>
          </p:cNvSpPr>
          <p:nvPr>
            <p:ph idx="12" sz="quarter" type="sldNum"/>
          </p:nvPr>
        </p:nvSpPr>
        <p:spPr/>
        <p:txBody>
          <a:bodyPr numCol="1"/>
          <a:lstStyle/>
          <a:p>
            <a:fld id="{629637A9-119A-49DA-BD12-AAC58B377D80}" type="slidenum">
              <a:rPr lang="en-US" smtClean="0"/>
              <a:t>‹#›</a:t>
            </a:fld>
            <a:endParaRPr dirty="0" lang="en-US"/>
          </a:p>
        </p:txBody>
      </p:sp>
    </p:spTree>
    <p:extLst>
      <p:ext uri="{BB962C8B-B14F-4D97-AF65-F5344CB8AC3E}">
        <p14:creationId xmlns:p14="http://schemas.microsoft.com/office/powerpoint/2010/main" val="10978517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showMasterSp="0" type="secHead">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numCol="1">
            <a:normAutofit/>
          </a:bodyPr>
          <a:lstStyle>
            <a:lvl1pPr>
              <a:lnSpc>
                <a:spcPct val="85000"/>
              </a:lnSpc>
              <a:defRPr b="0" sz="8000">
                <a:solidFill>
                  <a:schemeClr val="tx1">
                    <a:lumMod val="85000"/>
                    <a:lumOff val="15000"/>
                  </a:schemeClr>
                </a:solidFill>
              </a:defRPr>
            </a:lvl1pPr>
          </a:lstStyle>
          <a:p>
            <a:r>
              <a:rPr lang="en-US" smtClean="0"/>
              <a:t>Click to edit Master title style</a:t>
            </a:r>
            <a:endParaRPr dirty="0" lang="en-US"/>
          </a:p>
        </p:txBody>
      </p:sp>
      <p:sp>
        <p:nvSpPr>
          <p:cNvPr id="3" name="Text Placeholder 2"/>
          <p:cNvSpPr>
            <a:spLocks noGrp="1"/>
          </p:cNvSpPr>
          <p:nvPr>
            <p:ph idx="1" type="body"/>
          </p:nvPr>
        </p:nvSpPr>
        <p:spPr>
          <a:xfrm>
            <a:off x="1097280" y="4453128"/>
            <a:ext cx="10058400" cy="1143000"/>
          </a:xfrm>
        </p:spPr>
        <p:txBody>
          <a:bodyPr anchor="t" anchorCtr="0" lIns="91440" numCol="1" rIns="91440">
            <a:normAutofit/>
          </a:bodyPr>
          <a:lstStyle>
            <a:lvl1pPr indent="0" marL="0">
              <a:buNone/>
              <a:defRPr baseline="0" cap="all" spc="200" sz="2400">
                <a:solidFill>
                  <a:schemeClr val="tx2"/>
                </a:solidFill>
                <a:latin typeface="+mj-lt"/>
              </a:defRPr>
            </a:lvl1pPr>
            <a:lvl2pPr indent="0" marL="457200">
              <a:buNone/>
              <a:defRPr sz="1800">
                <a:solidFill>
                  <a:schemeClr val="tx1">
                    <a:tint val="75000"/>
                  </a:schemeClr>
                </a:solidFill>
              </a:defRPr>
            </a:lvl2pPr>
            <a:lvl3pPr indent="0" marL="914400">
              <a:buNone/>
              <a:defRPr sz="1600">
                <a:solidFill>
                  <a:schemeClr val="tx1">
                    <a:tint val="75000"/>
                  </a:schemeClr>
                </a:solidFill>
              </a:defRPr>
            </a:lvl3pPr>
            <a:lvl4pPr indent="0" marL="1371600">
              <a:buNone/>
              <a:defRPr sz="1400">
                <a:solidFill>
                  <a:schemeClr val="tx1">
                    <a:tint val="75000"/>
                  </a:schemeClr>
                </a:solidFill>
              </a:defRPr>
            </a:lvl4pPr>
            <a:lvl5pPr indent="0" marL="1828800">
              <a:buNone/>
              <a:defRPr sz="1400">
                <a:solidFill>
                  <a:schemeClr val="tx1">
                    <a:tint val="75000"/>
                  </a:schemeClr>
                </a:solidFill>
              </a:defRPr>
            </a:lvl5pPr>
            <a:lvl6pPr indent="0" marL="2286000">
              <a:buNone/>
              <a:defRPr sz="1400">
                <a:solidFill>
                  <a:schemeClr val="tx1">
                    <a:tint val="75000"/>
                  </a:schemeClr>
                </a:solidFill>
              </a:defRPr>
            </a:lvl6pPr>
            <a:lvl7pPr indent="0" marL="2743200">
              <a:buNone/>
              <a:defRPr sz="1400">
                <a:solidFill>
                  <a:schemeClr val="tx1">
                    <a:tint val="75000"/>
                  </a:schemeClr>
                </a:solidFill>
              </a:defRPr>
            </a:lvl7pPr>
            <a:lvl8pPr indent="0" marL="3200400">
              <a:buNone/>
              <a:defRPr sz="1400">
                <a:solidFill>
                  <a:schemeClr val="tx1">
                    <a:tint val="75000"/>
                  </a:schemeClr>
                </a:solidFill>
              </a:defRPr>
            </a:lvl8pPr>
            <a:lvl9pPr indent="0" marL="365760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idx="10" sz="half" type="dt"/>
          </p:nvPr>
        </p:nvSpPr>
        <p:spPr/>
        <p:txBody>
          <a:bodyPr numCol="1"/>
          <a:lstStyle/>
          <a:p>
            <a:fld id="{486F077B-A50F-4D64-8574-E2D6A98A5553}" type="datetimeFigureOut">
              <a:rPr lang="en-US" smtClean="0"/>
              <a:t>1/7/2023</a:t>
            </a:fld>
            <a:endParaRPr dirty="0" lang="en-US"/>
          </a:p>
        </p:txBody>
      </p:sp>
      <p:sp>
        <p:nvSpPr>
          <p:cNvPr id="5" name="Footer Placeholder 4"/>
          <p:cNvSpPr>
            <a:spLocks noGrp="1"/>
          </p:cNvSpPr>
          <p:nvPr>
            <p:ph idx="11" sz="quarter" type="ftr"/>
          </p:nvPr>
        </p:nvSpPr>
        <p:spPr/>
        <p:txBody>
          <a:bodyPr numCol="1"/>
          <a:lstStyle/>
          <a:p>
            <a:endParaRPr dirty="0" lang="en-US"/>
          </a:p>
        </p:txBody>
      </p:sp>
      <p:sp>
        <p:nvSpPr>
          <p:cNvPr id="6" name="Slide Number Placeholder 5"/>
          <p:cNvSpPr>
            <a:spLocks noGrp="1"/>
          </p:cNvSpPr>
          <p:nvPr>
            <p:ph idx="12" sz="quarter" type="sldNum"/>
          </p:nvPr>
        </p:nvSpPr>
        <p:spPr/>
        <p:txBody>
          <a:bodyPr numCol="1"/>
          <a:lstStyle/>
          <a:p>
            <a:fld id="{4FAB73BC-B049-4115-A692-8D63A059BFB8}" type="slidenum">
              <a:rPr lang="en-US" smtClean="0"/>
              <a:t>‹#›</a:t>
            </a:fld>
            <a:endParaRPr dirty="0" lang="en-US"/>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902330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numCol="1"/>
          <a:lstStyle/>
          <a:p>
            <a:r>
              <a:rPr lang="en-US" smtClean="0"/>
              <a:t>Click to edit Master title style</a:t>
            </a:r>
            <a:endParaRPr dirty="0" lang="en-US"/>
          </a:p>
        </p:txBody>
      </p:sp>
      <p:sp>
        <p:nvSpPr>
          <p:cNvPr id="3" name="Content Placeholder 2"/>
          <p:cNvSpPr>
            <a:spLocks noGrp="1"/>
          </p:cNvSpPr>
          <p:nvPr>
            <p:ph idx="1" sz="half"/>
          </p:nvPr>
        </p:nvSpPr>
        <p:spPr>
          <a:xfrm>
            <a:off x="1097280" y="1845734"/>
            <a:ext cx="4937760" cy="4023359"/>
          </a:xfrm>
        </p:spPr>
        <p:txBody>
          <a:bodyPr numCol="1"/>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lang="en-US"/>
          </a:p>
        </p:txBody>
      </p:sp>
      <p:sp>
        <p:nvSpPr>
          <p:cNvPr id="4" name="Content Placeholder 3"/>
          <p:cNvSpPr>
            <a:spLocks noGrp="1"/>
          </p:cNvSpPr>
          <p:nvPr>
            <p:ph idx="2" sz="half"/>
          </p:nvPr>
        </p:nvSpPr>
        <p:spPr>
          <a:xfrm>
            <a:off x="6217920" y="1845735"/>
            <a:ext cx="4937760" cy="4023360"/>
          </a:xfrm>
        </p:spPr>
        <p:txBody>
          <a:bodyPr numCol="1"/>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lang="en-US"/>
          </a:p>
        </p:txBody>
      </p:sp>
      <p:sp>
        <p:nvSpPr>
          <p:cNvPr id="5" name="Date Placeholder 4"/>
          <p:cNvSpPr>
            <a:spLocks noGrp="1"/>
          </p:cNvSpPr>
          <p:nvPr>
            <p:ph idx="10" sz="half" type="dt"/>
          </p:nvPr>
        </p:nvSpPr>
        <p:spPr/>
        <p:txBody>
          <a:bodyPr numCol="1"/>
          <a:lstStyle/>
          <a:p>
            <a:fld id="{7D9E2A62-1983-43A1-A163-D8AA46534C80}" type="datetimeFigureOut">
              <a:rPr lang="en-US" smtClean="0"/>
              <a:t>1/7/2023</a:t>
            </a:fld>
            <a:endParaRPr dirty="0" lang="en-US"/>
          </a:p>
        </p:txBody>
      </p:sp>
      <p:sp>
        <p:nvSpPr>
          <p:cNvPr id="6" name="Footer Placeholder 5"/>
          <p:cNvSpPr>
            <a:spLocks noGrp="1"/>
          </p:cNvSpPr>
          <p:nvPr>
            <p:ph idx="11" sz="quarter" type="ftr"/>
          </p:nvPr>
        </p:nvSpPr>
        <p:spPr/>
        <p:txBody>
          <a:bodyPr numCol="1"/>
          <a:lstStyle/>
          <a:p>
            <a:endParaRPr dirty="0" lang="en-US"/>
          </a:p>
        </p:txBody>
      </p:sp>
      <p:sp>
        <p:nvSpPr>
          <p:cNvPr id="7" name="Slide Number Placeholder 6"/>
          <p:cNvSpPr>
            <a:spLocks noGrp="1"/>
          </p:cNvSpPr>
          <p:nvPr>
            <p:ph idx="12" sz="quarter" type="sldNum"/>
          </p:nvPr>
        </p:nvSpPr>
        <p:spPr/>
        <p:txBody>
          <a:bodyPr numCol="1"/>
          <a:lstStyle/>
          <a:p>
            <a:fld id="{4FAB73BC-B049-4115-A692-8D63A059BFB8}" type="slidenum">
              <a:rPr lang="en-US" smtClean="0"/>
              <a:t>‹#›</a:t>
            </a:fld>
            <a:endParaRPr dirty="0" lang="en-US"/>
          </a:p>
        </p:txBody>
      </p:sp>
    </p:spTree>
    <p:extLst>
      <p:ext uri="{BB962C8B-B14F-4D97-AF65-F5344CB8AC3E}">
        <p14:creationId xmlns:p14="http://schemas.microsoft.com/office/powerpoint/2010/main" val="271126877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numCol="1"/>
          <a:lstStyle/>
          <a:p>
            <a:r>
              <a:rPr lang="en-US" smtClean="0"/>
              <a:t>Click to edit Master title style</a:t>
            </a:r>
            <a:endParaRPr dirty="0" lang="en-US"/>
          </a:p>
        </p:txBody>
      </p:sp>
      <p:sp>
        <p:nvSpPr>
          <p:cNvPr id="3" name="Text Placeholder 2"/>
          <p:cNvSpPr>
            <a:spLocks noGrp="1"/>
          </p:cNvSpPr>
          <p:nvPr>
            <p:ph idx="1" type="body"/>
          </p:nvPr>
        </p:nvSpPr>
        <p:spPr>
          <a:xfrm>
            <a:off x="1097280" y="1846052"/>
            <a:ext cx="4937760" cy="736282"/>
          </a:xfrm>
        </p:spPr>
        <p:txBody>
          <a:bodyPr anchor="ctr" lIns="91440" numCol="1" rIns="91440">
            <a:normAutofit/>
          </a:bodyPr>
          <a:lstStyle>
            <a:lvl1pPr indent="0" marL="0">
              <a:buNone/>
              <a:defRPr b="0" baseline="0" cap="all" sz="2000">
                <a:solidFill>
                  <a:schemeClr val="tx2"/>
                </a:solidFill>
              </a:defRPr>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lang="en-US" smtClean="0"/>
              <a:t>Click to edit Master text styles</a:t>
            </a:r>
          </a:p>
        </p:txBody>
      </p:sp>
      <p:sp>
        <p:nvSpPr>
          <p:cNvPr id="4" name="Content Placeholder 3"/>
          <p:cNvSpPr>
            <a:spLocks noGrp="1"/>
          </p:cNvSpPr>
          <p:nvPr>
            <p:ph idx="2" sz="half"/>
          </p:nvPr>
        </p:nvSpPr>
        <p:spPr>
          <a:xfrm>
            <a:off x="1097280" y="2582335"/>
            <a:ext cx="4937760" cy="3286760"/>
          </a:xfrm>
        </p:spPr>
        <p:txBody>
          <a:bodyPr numCol="1"/>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lang="en-US"/>
          </a:p>
        </p:txBody>
      </p:sp>
      <p:sp>
        <p:nvSpPr>
          <p:cNvPr id="5" name="Text Placeholder 4"/>
          <p:cNvSpPr>
            <a:spLocks noGrp="1"/>
          </p:cNvSpPr>
          <p:nvPr>
            <p:ph idx="3" sz="quarter" type="body"/>
          </p:nvPr>
        </p:nvSpPr>
        <p:spPr>
          <a:xfrm>
            <a:off x="6217920" y="1846052"/>
            <a:ext cx="4937760" cy="736282"/>
          </a:xfrm>
        </p:spPr>
        <p:txBody>
          <a:bodyPr anchor="ctr" lIns="91440" numCol="1" rIns="91440">
            <a:normAutofit/>
          </a:bodyPr>
          <a:lstStyle>
            <a:lvl1pPr indent="0" marL="0">
              <a:buNone/>
              <a:defRPr b="0" baseline="0" cap="all" sz="2000">
                <a:solidFill>
                  <a:schemeClr val="tx2"/>
                </a:solidFill>
              </a:defRPr>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lang="en-US" smtClean="0"/>
              <a:t>Click to edit Master text styles</a:t>
            </a:r>
          </a:p>
        </p:txBody>
      </p:sp>
      <p:sp>
        <p:nvSpPr>
          <p:cNvPr id="6" name="Content Placeholder 5"/>
          <p:cNvSpPr>
            <a:spLocks noGrp="1"/>
          </p:cNvSpPr>
          <p:nvPr>
            <p:ph idx="4" sz="quarter"/>
          </p:nvPr>
        </p:nvSpPr>
        <p:spPr>
          <a:xfrm>
            <a:off x="6217920" y="2582334"/>
            <a:ext cx="4937760" cy="3286760"/>
          </a:xfrm>
        </p:spPr>
        <p:txBody>
          <a:bodyPr numCol="1"/>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lang="en-US"/>
          </a:p>
        </p:txBody>
      </p:sp>
      <p:sp>
        <p:nvSpPr>
          <p:cNvPr id="7" name="Date Placeholder 6"/>
          <p:cNvSpPr>
            <a:spLocks noGrp="1"/>
          </p:cNvSpPr>
          <p:nvPr>
            <p:ph idx="10" sz="half" type="dt"/>
          </p:nvPr>
        </p:nvSpPr>
        <p:spPr/>
        <p:txBody>
          <a:bodyPr numCol="1"/>
          <a:lstStyle/>
          <a:p>
            <a:fld id="{898F3E3B-34E3-4345-B2A1-994B83598A9C}" type="datetimeFigureOut">
              <a:rPr lang="en-US" smtClean="0"/>
              <a:t>1/7/2023</a:t>
            </a:fld>
            <a:endParaRPr dirty="0" lang="en-US"/>
          </a:p>
        </p:txBody>
      </p:sp>
      <p:sp>
        <p:nvSpPr>
          <p:cNvPr id="8" name="Footer Placeholder 7"/>
          <p:cNvSpPr>
            <a:spLocks noGrp="1"/>
          </p:cNvSpPr>
          <p:nvPr>
            <p:ph idx="11" sz="quarter" type="ftr"/>
          </p:nvPr>
        </p:nvSpPr>
        <p:spPr/>
        <p:txBody>
          <a:bodyPr numCol="1"/>
          <a:lstStyle/>
          <a:p>
            <a:endParaRPr dirty="0" lang="en-US"/>
          </a:p>
        </p:txBody>
      </p:sp>
      <p:sp>
        <p:nvSpPr>
          <p:cNvPr id="9" name="Slide Number Placeholder 8"/>
          <p:cNvSpPr>
            <a:spLocks noGrp="1"/>
          </p:cNvSpPr>
          <p:nvPr>
            <p:ph idx="12" sz="quarter" type="sldNum"/>
          </p:nvPr>
        </p:nvSpPr>
        <p:spPr/>
        <p:txBody>
          <a:bodyPr numCol="1"/>
          <a:lstStyle/>
          <a:p>
            <a:fld id="{4FAB73BC-B049-4115-A692-8D63A059BFB8}" type="slidenum">
              <a:rPr lang="en-US" smtClean="0"/>
              <a:t>‹#›</a:t>
            </a:fld>
            <a:endParaRPr dirty="0" lang="en-US"/>
          </a:p>
        </p:txBody>
      </p:sp>
    </p:spTree>
    <p:extLst>
      <p:ext uri="{BB962C8B-B14F-4D97-AF65-F5344CB8AC3E}">
        <p14:creationId xmlns:p14="http://schemas.microsoft.com/office/powerpoint/2010/main" val="4488747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numCol="1"/>
          <a:lstStyle/>
          <a:p>
            <a:r>
              <a:rPr lang="en-US" smtClean="0"/>
              <a:t>Click to edit Master title style</a:t>
            </a:r>
            <a:endParaRPr dirty="0" lang="en-US"/>
          </a:p>
        </p:txBody>
      </p:sp>
      <p:sp>
        <p:nvSpPr>
          <p:cNvPr id="3" name="Date Placeholder 2"/>
          <p:cNvSpPr>
            <a:spLocks noGrp="1"/>
          </p:cNvSpPr>
          <p:nvPr>
            <p:ph idx="10" sz="half" type="dt"/>
          </p:nvPr>
        </p:nvSpPr>
        <p:spPr/>
        <p:txBody>
          <a:bodyPr numCol="1"/>
          <a:lstStyle/>
          <a:p>
            <a:fld id="{FD816C96-82A1-4D77-8ADA-627AC6FE3D65}" type="datetimeFigureOut">
              <a:rPr lang="en-US" smtClean="0"/>
              <a:t>1/7/2023</a:t>
            </a:fld>
            <a:endParaRPr dirty="0" lang="en-US"/>
          </a:p>
        </p:txBody>
      </p:sp>
      <p:sp>
        <p:nvSpPr>
          <p:cNvPr id="4" name="Footer Placeholder 3"/>
          <p:cNvSpPr>
            <a:spLocks noGrp="1"/>
          </p:cNvSpPr>
          <p:nvPr>
            <p:ph idx="11" sz="quarter" type="ftr"/>
          </p:nvPr>
        </p:nvSpPr>
        <p:spPr/>
        <p:txBody>
          <a:bodyPr numCol="1"/>
          <a:lstStyle/>
          <a:p>
            <a:endParaRPr dirty="0" lang="en-US"/>
          </a:p>
        </p:txBody>
      </p:sp>
      <p:sp>
        <p:nvSpPr>
          <p:cNvPr id="5" name="Slide Number Placeholder 4"/>
          <p:cNvSpPr>
            <a:spLocks noGrp="1"/>
          </p:cNvSpPr>
          <p:nvPr>
            <p:ph idx="12" sz="quarter" type="sldNum"/>
          </p:nvPr>
        </p:nvSpPr>
        <p:spPr/>
        <p:txBody>
          <a:bodyPr numCol="1"/>
          <a:lstStyle/>
          <a:p>
            <a:fld id="{4FAB73BC-B049-4115-A692-8D63A059BFB8}" type="slidenum">
              <a:rPr lang="en-US" smtClean="0"/>
              <a:t>‹#›</a:t>
            </a:fld>
            <a:endParaRPr dirty="0" lang="en-US"/>
          </a:p>
        </p:txBody>
      </p:sp>
    </p:spTree>
    <p:extLst>
      <p:ext uri="{BB962C8B-B14F-4D97-AF65-F5344CB8AC3E}">
        <p14:creationId xmlns:p14="http://schemas.microsoft.com/office/powerpoint/2010/main" val="228346850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showMasterSp="0" type="blank">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idx="10" sz="half" type="dt"/>
          </p:nvPr>
        </p:nvSpPr>
        <p:spPr/>
        <p:txBody>
          <a:bodyPr numCol="1"/>
          <a:lstStyle/>
          <a:p>
            <a:fld id="{1D102C1E-28F2-47E9-802D-339E64E2F920}" type="datetimeFigureOut">
              <a:rPr lang="en-US" smtClean="0"/>
              <a:t>1/7/2023</a:t>
            </a:fld>
            <a:endParaRPr dirty="0" lang="en-US"/>
          </a:p>
        </p:txBody>
      </p:sp>
      <p:sp>
        <p:nvSpPr>
          <p:cNvPr id="8" name="Footer Placeholder 7"/>
          <p:cNvSpPr>
            <a:spLocks noGrp="1"/>
          </p:cNvSpPr>
          <p:nvPr>
            <p:ph idx="11" sz="quarter" type="ftr"/>
          </p:nvPr>
        </p:nvSpPr>
        <p:spPr/>
        <p:txBody>
          <a:bodyPr numCol="1"/>
          <a:lstStyle>
            <a:lvl1pPr>
              <a:defRPr>
                <a:solidFill>
                  <a:srgbClr val="FFFFFF"/>
                </a:solidFill>
              </a:defRPr>
            </a:lvl1pPr>
          </a:lstStyle>
          <a:p>
            <a:endParaRPr dirty="0" lang="en-US"/>
          </a:p>
        </p:txBody>
      </p:sp>
      <p:sp>
        <p:nvSpPr>
          <p:cNvPr id="9" name="Slide Number Placeholder 8"/>
          <p:cNvSpPr>
            <a:spLocks noGrp="1"/>
          </p:cNvSpPr>
          <p:nvPr>
            <p:ph idx="12" sz="quarter" type="sldNum"/>
          </p:nvPr>
        </p:nvSpPr>
        <p:spPr/>
        <p:txBody>
          <a:bodyPr numCol="1"/>
          <a:lstStyle/>
          <a:p>
            <a:fld id="{4FAB73BC-B049-4115-A692-8D63A059BFB8}" type="slidenum">
              <a:rPr lang="en-US" smtClean="0"/>
              <a:pPr/>
              <a:t>‹#›</a:t>
            </a:fld>
            <a:endParaRPr dirty="0" lang="en-US"/>
          </a:p>
        </p:txBody>
      </p:sp>
    </p:spTree>
    <p:extLst>
      <p:ext uri="{BB962C8B-B14F-4D97-AF65-F5344CB8AC3E}">
        <p14:creationId xmlns:p14="http://schemas.microsoft.com/office/powerpoint/2010/main" val="339381381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showMasterSp="0" type="objTx">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numCol="1">
            <a:normAutofit/>
          </a:bodyPr>
          <a:lstStyle>
            <a:lvl1pPr>
              <a:defRPr b="0" sz="3600">
                <a:solidFill>
                  <a:srgbClr val="FFFFFF"/>
                </a:solidFill>
              </a:defRPr>
            </a:lvl1pPr>
          </a:lstStyle>
          <a:p>
            <a:r>
              <a:rPr lang="en-US" smtClean="0"/>
              <a:t>Click to edit Master title style</a:t>
            </a:r>
            <a:endParaRPr dirty="0" lang="en-US"/>
          </a:p>
        </p:txBody>
      </p:sp>
      <p:sp>
        <p:nvSpPr>
          <p:cNvPr id="3" name="Content Placeholder 2"/>
          <p:cNvSpPr>
            <a:spLocks noGrp="1"/>
          </p:cNvSpPr>
          <p:nvPr>
            <p:ph idx="1"/>
          </p:nvPr>
        </p:nvSpPr>
        <p:spPr>
          <a:xfrm>
            <a:off x="4800600" y="731520"/>
            <a:ext cx="6492240" cy="5257800"/>
          </a:xfrm>
        </p:spPr>
        <p:txBody>
          <a:bodyPr numCol="1"/>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lang="en-US"/>
          </a:p>
        </p:txBody>
      </p:sp>
      <p:sp>
        <p:nvSpPr>
          <p:cNvPr id="4" name="Text Placeholder 3"/>
          <p:cNvSpPr>
            <a:spLocks noGrp="1"/>
          </p:cNvSpPr>
          <p:nvPr>
            <p:ph idx="2" sz="half" type="body"/>
          </p:nvPr>
        </p:nvSpPr>
        <p:spPr>
          <a:xfrm>
            <a:off x="457200" y="2926080"/>
            <a:ext cx="3200400" cy="3379124"/>
          </a:xfrm>
        </p:spPr>
        <p:txBody>
          <a:bodyPr lIns="91440" numCol="1" rIns="91440">
            <a:normAutofit/>
          </a:bodyPr>
          <a:lstStyle>
            <a:lvl1pPr indent="0" marL="0">
              <a:buNone/>
              <a:defRPr sz="1500">
                <a:solidFill>
                  <a:srgbClr val="FFFFFF"/>
                </a:solidFill>
              </a:defRPr>
            </a:lvl1pPr>
            <a:lvl2pPr indent="0" marL="457200">
              <a:buNone/>
              <a:defRPr sz="1200"/>
            </a:lvl2pPr>
            <a:lvl3pPr indent="0" marL="914400">
              <a:buNone/>
              <a:defRPr sz="1000"/>
            </a:lvl3pPr>
            <a:lvl4pPr indent="0" marL="1371600">
              <a:buNone/>
              <a:defRPr sz="900"/>
            </a:lvl4pPr>
            <a:lvl5pPr indent="0" marL="1828800">
              <a:buNone/>
              <a:defRPr sz="900"/>
            </a:lvl5pPr>
            <a:lvl6pPr indent="0" marL="2286000">
              <a:buNone/>
              <a:defRPr sz="900"/>
            </a:lvl6pPr>
            <a:lvl7pPr indent="0" marL="2743200">
              <a:buNone/>
              <a:defRPr sz="900"/>
            </a:lvl7pPr>
            <a:lvl8pPr indent="0" marL="3200400">
              <a:buNone/>
              <a:defRPr sz="900"/>
            </a:lvl8pPr>
            <a:lvl9pPr indent="0" marL="3657600">
              <a:buNone/>
              <a:defRPr sz="900"/>
            </a:lvl9pPr>
          </a:lstStyle>
          <a:p>
            <a:pPr lvl="0"/>
            <a:r>
              <a:rPr lang="en-US" smtClean="0"/>
              <a:t>Click to edit Master text styles</a:t>
            </a:r>
          </a:p>
        </p:txBody>
      </p:sp>
      <p:sp>
        <p:nvSpPr>
          <p:cNvPr id="5" name="Date Placeholder 4"/>
          <p:cNvSpPr>
            <a:spLocks noGrp="1"/>
          </p:cNvSpPr>
          <p:nvPr>
            <p:ph idx="10" sz="half" type="dt"/>
          </p:nvPr>
        </p:nvSpPr>
        <p:spPr>
          <a:xfrm>
            <a:off x="465512" y="6459785"/>
            <a:ext cx="2618510" cy="365125"/>
          </a:xfrm>
        </p:spPr>
        <p:txBody>
          <a:bodyPr numCol="1"/>
          <a:lstStyle>
            <a:lvl1pPr algn="l">
              <a:defRPr/>
            </a:lvl1pPr>
          </a:lstStyle>
          <a:p>
            <a:fld id="{24271A48-F18A-45B3-BC05-1E27DA3F88AF}" type="datetimeFigureOut">
              <a:rPr lang="en-US" smtClean="0"/>
              <a:t>1/7/2023</a:t>
            </a:fld>
            <a:endParaRPr dirty="0" lang="en-US"/>
          </a:p>
        </p:txBody>
      </p:sp>
      <p:sp>
        <p:nvSpPr>
          <p:cNvPr id="6" name="Footer Placeholder 5"/>
          <p:cNvSpPr>
            <a:spLocks noGrp="1"/>
          </p:cNvSpPr>
          <p:nvPr>
            <p:ph idx="11" sz="quarter" type="ftr"/>
          </p:nvPr>
        </p:nvSpPr>
        <p:spPr>
          <a:xfrm>
            <a:off x="4800600" y="6459785"/>
            <a:ext cx="4648200" cy="365125"/>
          </a:xfrm>
        </p:spPr>
        <p:txBody>
          <a:bodyPr numCol="1"/>
          <a:lstStyle>
            <a:lvl1pPr algn="l">
              <a:defRPr>
                <a:solidFill>
                  <a:schemeClr val="tx2"/>
                </a:solidFill>
              </a:defRPr>
            </a:lvl1pPr>
          </a:lstStyle>
          <a:p>
            <a:endParaRPr dirty="0" lang="en-US"/>
          </a:p>
        </p:txBody>
      </p:sp>
      <p:sp>
        <p:nvSpPr>
          <p:cNvPr id="7" name="Slide Number Placeholder 6"/>
          <p:cNvSpPr>
            <a:spLocks noGrp="1"/>
          </p:cNvSpPr>
          <p:nvPr>
            <p:ph idx="12" sz="quarter" type="sldNum"/>
          </p:nvPr>
        </p:nvSpPr>
        <p:spPr/>
        <p:txBody>
          <a:bodyPr numCol="1"/>
          <a:lstStyle>
            <a:lvl1pPr>
              <a:defRPr>
                <a:solidFill>
                  <a:schemeClr val="tx2"/>
                </a:solidFill>
              </a:defRPr>
            </a:lvl1pPr>
          </a:lstStyle>
          <a:p>
            <a:fld id="{4FAB73BC-B049-4115-A692-8D63A059BFB8}" type="slidenum">
              <a:rPr lang="en-US" smtClean="0"/>
              <a:pPr/>
              <a:t>‹#›</a:t>
            </a:fld>
            <a:endParaRPr dirty="0" lang="en-US"/>
          </a:p>
        </p:txBody>
      </p:sp>
    </p:spTree>
    <p:extLst>
      <p:ext uri="{BB962C8B-B14F-4D97-AF65-F5344CB8AC3E}">
        <p14:creationId xmlns:p14="http://schemas.microsoft.com/office/powerpoint/2010/main" val="315209548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showMasterSp="0" type="picTx">
  <p:cSld name="Picture with Caption">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645" cy="822960"/>
          </a:xfrm>
        </p:spPr>
        <p:txBody>
          <a:bodyPr anchor="b" bIns="0" numCol="1" tIns="0">
            <a:noAutofit/>
          </a:bodyPr>
          <a:lstStyle>
            <a:lvl1pPr>
              <a:defRPr b="0" sz="3600">
                <a:solidFill>
                  <a:srgbClr val="FFFFFF"/>
                </a:solidFill>
              </a:defRPr>
            </a:lvl1pPr>
          </a:lstStyle>
          <a:p>
            <a:r>
              <a:rPr lang="en-US" smtClean="0"/>
              <a:t>Click to edit Master title style</a:t>
            </a:r>
            <a:endParaRPr dirty="0" lang="en-US"/>
          </a:p>
        </p:txBody>
      </p:sp>
      <p:sp>
        <p:nvSpPr>
          <p:cNvPr id="3" name="Picture Placeholder 2"/>
          <p:cNvSpPr>
            <a:spLocks noChangeAspect="1" noGrp="1"/>
          </p:cNvSpPr>
          <p:nvPr>
            <p:ph idx="1" type="pic"/>
          </p:nvPr>
        </p:nvSpPr>
        <p:spPr>
          <a:xfrm>
            <a:off x="15" y="0"/>
            <a:ext cx="12191985" cy="4915076"/>
          </a:xfrm>
          <a:solidFill>
            <a:schemeClr val="bg2">
              <a:lumMod val="90000"/>
            </a:schemeClr>
          </a:solidFill>
        </p:spPr>
        <p:txBody>
          <a:bodyPr anchor="t" lIns="457200" numCol="1" tIns="457200"/>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lang="en-US" smtClean="0"/>
              <a:t>Click icon to add picture</a:t>
            </a:r>
            <a:endParaRPr dirty="0" lang="en-US"/>
          </a:p>
        </p:txBody>
      </p:sp>
      <p:sp>
        <p:nvSpPr>
          <p:cNvPr id="4" name="Text Placeholder 3"/>
          <p:cNvSpPr>
            <a:spLocks noGrp="1"/>
          </p:cNvSpPr>
          <p:nvPr>
            <p:ph idx="2" sz="half" type="body"/>
          </p:nvPr>
        </p:nvSpPr>
        <p:spPr>
          <a:xfrm>
            <a:off x="1097280" y="5907024"/>
            <a:ext cx="10113264" cy="594360"/>
          </a:xfrm>
        </p:spPr>
        <p:txBody>
          <a:bodyPr bIns="0" lIns="91440" numCol="1" rIns="91440" tIns="0">
            <a:normAutofit/>
          </a:bodyPr>
          <a:lstStyle>
            <a:lvl1pPr indent="0" marL="0">
              <a:spcBef>
                <a:spcPts val="0"/>
              </a:spcBef>
              <a:spcAft>
                <a:spcPts val="600"/>
              </a:spcAft>
              <a:buNone/>
              <a:defRPr sz="1500">
                <a:solidFill>
                  <a:srgbClr val="FFFFFF"/>
                </a:solidFill>
              </a:defRPr>
            </a:lvl1pPr>
            <a:lvl2pPr indent="0" marL="457200">
              <a:buNone/>
              <a:defRPr sz="1200"/>
            </a:lvl2pPr>
            <a:lvl3pPr indent="0" marL="914400">
              <a:buNone/>
              <a:defRPr sz="1000"/>
            </a:lvl3pPr>
            <a:lvl4pPr indent="0" marL="1371600">
              <a:buNone/>
              <a:defRPr sz="900"/>
            </a:lvl4pPr>
            <a:lvl5pPr indent="0" marL="1828800">
              <a:buNone/>
              <a:defRPr sz="900"/>
            </a:lvl5pPr>
            <a:lvl6pPr indent="0" marL="2286000">
              <a:buNone/>
              <a:defRPr sz="900"/>
            </a:lvl6pPr>
            <a:lvl7pPr indent="0" marL="2743200">
              <a:buNone/>
              <a:defRPr sz="900"/>
            </a:lvl7pPr>
            <a:lvl8pPr indent="0" marL="3200400">
              <a:buNone/>
              <a:defRPr sz="900"/>
            </a:lvl8pPr>
            <a:lvl9pPr indent="0" marL="3657600">
              <a:buNone/>
              <a:defRPr sz="900"/>
            </a:lvl9pPr>
          </a:lstStyle>
          <a:p>
            <a:pPr lvl="0"/>
            <a:r>
              <a:rPr lang="en-US" smtClean="0"/>
              <a:t>Click to edit Master text styles</a:t>
            </a:r>
          </a:p>
        </p:txBody>
      </p:sp>
      <p:sp>
        <p:nvSpPr>
          <p:cNvPr id="5" name="Date Placeholder 4"/>
          <p:cNvSpPr>
            <a:spLocks noGrp="1"/>
          </p:cNvSpPr>
          <p:nvPr>
            <p:ph idx="10" sz="half" type="dt"/>
          </p:nvPr>
        </p:nvSpPr>
        <p:spPr/>
        <p:txBody>
          <a:bodyPr numCol="1"/>
          <a:lstStyle/>
          <a:p>
            <a:fld id="{65B747F8-9654-4282-85D2-65F41AAE7A75}" type="datetimeFigureOut">
              <a:rPr lang="en-US" smtClean="0"/>
              <a:t>1/7/2023</a:t>
            </a:fld>
            <a:endParaRPr dirty="0" lang="en-US"/>
          </a:p>
        </p:txBody>
      </p:sp>
      <p:sp>
        <p:nvSpPr>
          <p:cNvPr id="6" name="Footer Placeholder 5"/>
          <p:cNvSpPr>
            <a:spLocks noGrp="1"/>
          </p:cNvSpPr>
          <p:nvPr>
            <p:ph idx="11" sz="quarter" type="ftr"/>
          </p:nvPr>
        </p:nvSpPr>
        <p:spPr/>
        <p:txBody>
          <a:bodyPr numCol="1"/>
          <a:lstStyle/>
          <a:p>
            <a:endParaRPr dirty="0" lang="en-US"/>
          </a:p>
        </p:txBody>
      </p:sp>
      <p:sp>
        <p:nvSpPr>
          <p:cNvPr id="7" name="Slide Number Placeholder 6"/>
          <p:cNvSpPr>
            <a:spLocks noGrp="1"/>
          </p:cNvSpPr>
          <p:nvPr>
            <p:ph idx="12" sz="quarter" type="sldNum"/>
          </p:nvPr>
        </p:nvSpPr>
        <p:spPr/>
        <p:txBody>
          <a:bodyPr numCol="1"/>
          <a:lstStyle/>
          <a:p>
            <a:fld id="{4FAB73BC-B049-4115-A692-8D63A059BFB8}" type="slidenum">
              <a:rPr lang="en-US" smtClean="0"/>
              <a:t>‹#›</a:t>
            </a:fld>
            <a:endParaRPr dirty="0" lang="en-US"/>
          </a:p>
        </p:txBody>
      </p:sp>
    </p:spTree>
    <p:extLst>
      <p:ext uri="{BB962C8B-B14F-4D97-AF65-F5344CB8AC3E}">
        <p14:creationId xmlns:p14="http://schemas.microsoft.com/office/powerpoint/2010/main" val="186978192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numCol="1"/>
          <a:lstStyle/>
          <a:p>
            <a:r>
              <a:rPr lang="en-US" smtClean="0"/>
              <a:t>Click to edit Master title style</a:t>
            </a:r>
            <a:endParaRPr dirty="0" lang="en-US"/>
          </a:p>
        </p:txBody>
      </p:sp>
      <p:sp>
        <p:nvSpPr>
          <p:cNvPr id="3" name="Vertical Text Placeholder 2"/>
          <p:cNvSpPr>
            <a:spLocks noGrp="1"/>
          </p:cNvSpPr>
          <p:nvPr>
            <p:ph idx="1" orient="vert" type="body"/>
          </p:nvPr>
        </p:nvSpPr>
        <p:spPr/>
        <p:txBody>
          <a:bodyPr bIns="0" lIns="45720" numCol="1" rIns="45720" tIns="0"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lang="en-US"/>
          </a:p>
        </p:txBody>
      </p:sp>
      <p:sp>
        <p:nvSpPr>
          <p:cNvPr id="4" name="Date Placeholder 3"/>
          <p:cNvSpPr>
            <a:spLocks noGrp="1"/>
          </p:cNvSpPr>
          <p:nvPr>
            <p:ph idx="10" sz="half" type="dt"/>
          </p:nvPr>
        </p:nvSpPr>
        <p:spPr/>
        <p:txBody>
          <a:bodyPr numCol="1"/>
          <a:lstStyle/>
          <a:p>
            <a:fld id="{50B6E300-0A13-4A81-945A-7333C271A069}" type="datetimeFigureOut">
              <a:rPr lang="en-US" smtClean="0"/>
              <a:t>1/7/2023</a:t>
            </a:fld>
            <a:endParaRPr dirty="0" lang="en-US"/>
          </a:p>
        </p:txBody>
      </p:sp>
      <p:sp>
        <p:nvSpPr>
          <p:cNvPr id="5" name="Footer Placeholder 4"/>
          <p:cNvSpPr>
            <a:spLocks noGrp="1"/>
          </p:cNvSpPr>
          <p:nvPr>
            <p:ph idx="11" sz="quarter" type="ftr"/>
          </p:nvPr>
        </p:nvSpPr>
        <p:spPr/>
        <p:txBody>
          <a:bodyPr numCol="1"/>
          <a:lstStyle/>
          <a:p>
            <a:endParaRPr dirty="0" lang="en-US"/>
          </a:p>
        </p:txBody>
      </p:sp>
      <p:sp>
        <p:nvSpPr>
          <p:cNvPr id="6" name="Slide Number Placeholder 5"/>
          <p:cNvSpPr>
            <a:spLocks noGrp="1"/>
          </p:cNvSpPr>
          <p:nvPr>
            <p:ph idx="12" sz="quarter" type="sldNum"/>
          </p:nvPr>
        </p:nvSpPr>
        <p:spPr/>
        <p:txBody>
          <a:bodyPr numCol="1"/>
          <a:lstStyle/>
          <a:p>
            <a:fld id="{4FAB73BC-B049-4115-A692-8D63A059BFB8}" type="slidenum">
              <a:rPr lang="en-US" smtClean="0"/>
              <a:t>‹#›</a:t>
            </a:fld>
            <a:endParaRPr dirty="0" lang="en-US"/>
          </a:p>
        </p:txBody>
      </p:sp>
    </p:spTree>
    <p:extLst>
      <p:ext uri="{BB962C8B-B14F-4D97-AF65-F5344CB8AC3E}">
        <p14:creationId xmlns:p14="http://schemas.microsoft.com/office/powerpoint/2010/main" val="48036971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showMasterSp="0" type="vertTitleAndTx">
  <p:cSld name="Vertical Title and Text">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orient="vert" type="title"/>
          </p:nvPr>
        </p:nvSpPr>
        <p:spPr>
          <a:xfrm>
            <a:off x="8724900" y="412302"/>
            <a:ext cx="2628900" cy="5759898"/>
          </a:xfrm>
        </p:spPr>
        <p:txBody>
          <a:bodyPr numCol="1" vert="eaVert"/>
          <a:lstStyle/>
          <a:p>
            <a:r>
              <a:rPr lang="en-US" smtClean="0"/>
              <a:t>Click to edit Master title style</a:t>
            </a:r>
            <a:endParaRPr dirty="0" lang="en-US"/>
          </a:p>
        </p:txBody>
      </p:sp>
      <p:sp>
        <p:nvSpPr>
          <p:cNvPr id="3" name="Vertical Text Placeholder 2"/>
          <p:cNvSpPr>
            <a:spLocks noGrp="1"/>
          </p:cNvSpPr>
          <p:nvPr>
            <p:ph idx="1" orient="vert" type="body"/>
          </p:nvPr>
        </p:nvSpPr>
        <p:spPr>
          <a:xfrm>
            <a:off x="838200" y="412302"/>
            <a:ext cx="7734300" cy="5759898"/>
          </a:xfrm>
        </p:spPr>
        <p:txBody>
          <a:bodyPr bIns="0" lIns="45720" numCol="1" rIns="45720" tIns="0"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lang="en-US"/>
          </a:p>
        </p:txBody>
      </p:sp>
      <p:sp>
        <p:nvSpPr>
          <p:cNvPr id="4" name="Date Placeholder 3"/>
          <p:cNvSpPr>
            <a:spLocks noGrp="1"/>
          </p:cNvSpPr>
          <p:nvPr>
            <p:ph idx="10" sz="half" type="dt"/>
          </p:nvPr>
        </p:nvSpPr>
        <p:spPr/>
        <p:txBody>
          <a:bodyPr numCol="1"/>
          <a:lstStyle/>
          <a:p>
            <a:fld id="{34671962-1EA4-46E7-BCB0-F36CE46D1A59}" type="datetimeFigureOut">
              <a:rPr lang="en-US" smtClean="0"/>
              <a:t>1/7/2023</a:t>
            </a:fld>
            <a:endParaRPr dirty="0" lang="en-US"/>
          </a:p>
        </p:txBody>
      </p:sp>
      <p:sp>
        <p:nvSpPr>
          <p:cNvPr id="5" name="Footer Placeholder 4"/>
          <p:cNvSpPr>
            <a:spLocks noGrp="1"/>
          </p:cNvSpPr>
          <p:nvPr>
            <p:ph idx="11" sz="quarter" type="ftr"/>
          </p:nvPr>
        </p:nvSpPr>
        <p:spPr/>
        <p:txBody>
          <a:bodyPr numCol="1"/>
          <a:lstStyle/>
          <a:p>
            <a:endParaRPr dirty="0" lang="en-US"/>
          </a:p>
        </p:txBody>
      </p:sp>
      <p:sp>
        <p:nvSpPr>
          <p:cNvPr id="6" name="Slide Number Placeholder 5"/>
          <p:cNvSpPr>
            <a:spLocks noGrp="1"/>
          </p:cNvSpPr>
          <p:nvPr>
            <p:ph idx="12" sz="quarter" type="sldNum"/>
          </p:nvPr>
        </p:nvSpPr>
        <p:spPr/>
        <p:txBody>
          <a:bodyPr numCol="1"/>
          <a:lstStyle/>
          <a:p>
            <a:fld id="{4FAB73BC-B049-4115-A692-8D63A059BFB8}" type="slidenum">
              <a:rPr lang="en-US" smtClean="0"/>
              <a:t>‹#›</a:t>
            </a:fld>
            <a:endParaRPr dirty="0" lang="en-US"/>
          </a:p>
        </p:txBody>
      </p:sp>
    </p:spTree>
    <p:extLst>
      <p:ext uri="{BB962C8B-B14F-4D97-AF65-F5344CB8AC3E}">
        <p14:creationId xmlns:p14="http://schemas.microsoft.com/office/powerpoint/2010/main" val="358482749"/>
      </p:ext>
    </p:extLst>
  </p:cSld>
  <p:clrMapOvr>
    <a:masterClrMapping/>
  </p:clrMapOvr>
</p:sldLayout>
</file>

<file path=ppt/slideMasters/_rels/slideMaster1.xml.rels><?xml version="1.0" encoding="UTF-8" standalone="yes"?><Relationships xmlns="http://schemas.openxmlformats.org/package/2006/relationships"><Relationship Id="rId12" Target="../slideLayouts/slideLayout11.xml" Type="http://schemas.openxmlformats.org/officeDocument/2006/relationships/slideLayout"/><Relationship Id="rId11" Target="../slideLayouts/slideLayout10.xml" Type="http://schemas.openxmlformats.org/officeDocument/2006/relationships/slideLayout"/><Relationship Id="rId9" Target="../slideLayouts/slideLayout8.xml" Type="http://schemas.openxmlformats.org/officeDocument/2006/relationships/slideLayout"/><Relationship Id="rId10" Target="../slideLayouts/slideLayout9.xml" Type="http://schemas.openxmlformats.org/officeDocument/2006/relationships/slideLayout"/><Relationship Id="rId8" Target="../slideLayouts/slideLayout7.xml" Type="http://schemas.openxmlformats.org/officeDocument/2006/relationships/slideLayout"/><Relationship Id="rId7" Target="../slideLayouts/slideLayout6.xml" Type="http://schemas.openxmlformats.org/officeDocument/2006/relationships/slideLayout"/><Relationship Id="rId6" Target="../slideLayouts/slideLayout5.xml" Type="http://schemas.openxmlformats.org/officeDocument/2006/relationships/slideLayout"/><Relationship Id="rId5" Target="../slideLayouts/slideLayout4.xml" Type="http://schemas.openxmlformats.org/officeDocument/2006/relationships/slideLayout"/><Relationship Id="rId4" Target="../slideLayouts/slideLayout3.xml" Type="http://schemas.openxmlformats.org/officeDocument/2006/relationships/slideLayout"/><Relationship Id="rId3" Target="../slideLayouts/slideLayout2.xml" Type="http://schemas.openxmlformats.org/officeDocument/2006/relationships/slideLayout"/><Relationship Id="rId2" Target="../slideLayouts/slideLayout1.xml" Type="http://schemas.openxmlformats.org/officeDocument/2006/relationships/slideLayout"/><Relationship Id="rId1" Target="../theme/theme1.xml" Type="http://schemas.openxmlformats.org/officeDocument/2006/relationships/theme"/></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anchor="b" bIns="45720" lIns="91440" numCol="1" rIns="91440" rtlCol="0" tIns="45720" vert="horz">
            <a:normAutofit/>
          </a:bodyPr>
          <a:lstStyle/>
          <a:p>
            <a:r>
              <a:rPr lang="en-US" smtClean="0"/>
              <a:t>Click to edit Master title style</a:t>
            </a:r>
            <a:endParaRPr dirty="0" lang="en-US"/>
          </a:p>
        </p:txBody>
      </p:sp>
      <p:sp>
        <p:nvSpPr>
          <p:cNvPr id="3" name="Text Placeholder 2"/>
          <p:cNvSpPr>
            <a:spLocks noGrp="1"/>
          </p:cNvSpPr>
          <p:nvPr>
            <p:ph idx="1" type="body"/>
          </p:nvPr>
        </p:nvSpPr>
        <p:spPr>
          <a:xfrm>
            <a:off x="1097280" y="1845734"/>
            <a:ext cx="10058400" cy="4023360"/>
          </a:xfrm>
          <a:prstGeom prst="rect">
            <a:avLst/>
          </a:prstGeom>
        </p:spPr>
        <p:txBody>
          <a:bodyPr bIns="45720" lIns="0" numCol="1" rIns="0" rtlCol="0" tIns="45720" vert="horz">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lang="en-US"/>
          </a:p>
        </p:txBody>
      </p:sp>
      <p:sp>
        <p:nvSpPr>
          <p:cNvPr id="4" name="Date Placeholder 3"/>
          <p:cNvSpPr>
            <a:spLocks noGrp="1"/>
          </p:cNvSpPr>
          <p:nvPr>
            <p:ph idx="2" sz="half" type="dt"/>
          </p:nvPr>
        </p:nvSpPr>
        <p:spPr>
          <a:xfrm>
            <a:off x="1097280" y="6459785"/>
            <a:ext cx="2472271" cy="365125"/>
          </a:xfrm>
          <a:prstGeom prst="rect">
            <a:avLst/>
          </a:prstGeom>
        </p:spPr>
        <p:txBody>
          <a:bodyPr anchor="ctr" bIns="45720" lIns="91440" numCol="1" rIns="91440" rtlCol="0" tIns="45720" vert="horz"/>
          <a:lstStyle>
            <a:lvl1pPr algn="l">
              <a:defRPr sz="900">
                <a:solidFill>
                  <a:srgbClr val="FFFFFF"/>
                </a:solidFill>
              </a:defRPr>
            </a:lvl1pPr>
          </a:lstStyle>
          <a:p>
            <a:fld id="{5DC5B261-8843-42D1-AAFC-05E20E2D9B97}" type="datetimeFigureOut">
              <a:rPr lang="en-US" smtClean="0"/>
              <a:t>1/7/2023</a:t>
            </a:fld>
            <a:endParaRPr dirty="0" lang="en-US"/>
          </a:p>
        </p:txBody>
      </p:sp>
      <p:sp>
        <p:nvSpPr>
          <p:cNvPr id="5" name="Footer Placeholder 4"/>
          <p:cNvSpPr>
            <a:spLocks noGrp="1"/>
          </p:cNvSpPr>
          <p:nvPr>
            <p:ph idx="3" sz="quarter" type="ftr"/>
          </p:nvPr>
        </p:nvSpPr>
        <p:spPr>
          <a:xfrm>
            <a:off x="3686185" y="6459785"/>
            <a:ext cx="4822804" cy="365125"/>
          </a:xfrm>
          <a:prstGeom prst="rect">
            <a:avLst/>
          </a:prstGeom>
        </p:spPr>
        <p:txBody>
          <a:bodyPr anchor="ctr" bIns="45720" lIns="91440" numCol="1" rIns="91440" rtlCol="0" tIns="45720" vert="horz"/>
          <a:lstStyle>
            <a:lvl1pPr algn="ctr">
              <a:defRPr baseline="0" cap="all" sz="900">
                <a:solidFill>
                  <a:srgbClr val="FFFFFF"/>
                </a:solidFill>
              </a:defRPr>
            </a:lvl1pPr>
          </a:lstStyle>
          <a:p>
            <a:endParaRPr dirty="0" lang="en-US"/>
          </a:p>
        </p:txBody>
      </p:sp>
      <p:sp>
        <p:nvSpPr>
          <p:cNvPr id="6" name="Slide Number Placeholder 5"/>
          <p:cNvSpPr>
            <a:spLocks noGrp="1"/>
          </p:cNvSpPr>
          <p:nvPr>
            <p:ph idx="4" sz="quarter" type="sldNum"/>
          </p:nvPr>
        </p:nvSpPr>
        <p:spPr>
          <a:xfrm>
            <a:off x="9900458" y="6459785"/>
            <a:ext cx="1312025" cy="365125"/>
          </a:xfrm>
          <a:prstGeom prst="rect">
            <a:avLst/>
          </a:prstGeom>
        </p:spPr>
        <p:txBody>
          <a:bodyPr anchor="ctr" bIns="45720" lIns="91440" numCol="1" rIns="91440" rtlCol="0" tIns="45720" vert="horz"/>
          <a:lstStyle>
            <a:lvl1pPr algn="r">
              <a:defRPr sz="1050">
                <a:solidFill>
                  <a:srgbClr val="FFFFFF"/>
                </a:solidFill>
              </a:defRPr>
            </a:lvl1pPr>
          </a:lstStyle>
          <a:p>
            <a:fld id="{4FAB73BC-B049-4115-A692-8D63A059BFB8}" type="slidenum">
              <a:rPr lang="en-US" smtClean="0"/>
              <a:pPr/>
              <a:t>‹#›</a:t>
            </a:fld>
            <a:endParaRPr dirty="0" lang="en-US"/>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4638669"/>
      </p:ext>
    </p:extLst>
  </p:cSld>
  <p:clrMap accent1="accent1" accent2="accent2" accent3="accent3" accent4="accent4" accent5="accent5" accent6="accent6" bg1="lt1" bg2="lt2" folHlink="folHlink" hlink="hlink" tx1="dk1" tx2="dk2"/>
  <p:sldLayoutIdLst>
    <p:sldLayoutId id="2147483648" r:id="rId2"/>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Lst>
  <p:hf dt="0" ftr="0" hdr="0" sldNum="0"/>
  <p:txStyles>
    <p:titleStyle>
      <a:lvl1pPr algn="l" defTabSz="914400" eaLnBrk="1" hangingPunct="1" latinLnBrk="0" rtl="0">
        <a:lnSpc>
          <a:spcPct val="85000"/>
        </a:lnSpc>
        <a:spcBef>
          <a:spcPct val="0"/>
        </a:spcBef>
        <a:buNone/>
        <a:defRPr baseline="0" kern="1200" spc="-50" sz="4800">
          <a:solidFill>
            <a:schemeClr val="tx1">
              <a:lumMod val="75000"/>
              <a:lumOff val="25000"/>
            </a:schemeClr>
          </a:solidFill>
          <a:latin typeface="+mj-lt"/>
          <a:ea typeface="+mj-ea"/>
          <a:cs typeface="+mj-cs"/>
        </a:defRPr>
      </a:lvl1pPr>
    </p:titleStyle>
    <p:bodyStyle>
      <a:lvl1pPr algn="l" defTabSz="914400" eaLnBrk="1" hangingPunct="1" indent="-91440" latinLnBrk="0" marL="91440" rtl="0">
        <a:lnSpc>
          <a:spcPct val="90000"/>
        </a:lnSpc>
        <a:spcBef>
          <a:spcPts val="1200"/>
        </a:spcBef>
        <a:spcAft>
          <a:spcPts val="200"/>
        </a:spcAft>
        <a:buClr>
          <a:schemeClr val="accent1"/>
        </a:buClr>
        <a:buSzPct val="100000"/>
        <a:buFont charset="0" panose="020F0502020204030204" pitchFamily="34" typeface="Calibri"/>
        <a:buChar char=" "/>
        <a:defRPr kern="1200" sz="2000">
          <a:solidFill>
            <a:schemeClr val="tx1">
              <a:lumMod val="75000"/>
              <a:lumOff val="25000"/>
            </a:schemeClr>
          </a:solidFill>
          <a:latin typeface="+mn-lt"/>
          <a:ea typeface="+mn-ea"/>
          <a:cs typeface="+mn-cs"/>
        </a:defRPr>
      </a:lvl1pPr>
      <a:lvl2pPr algn="l" defTabSz="914400" eaLnBrk="1" hangingPunct="1" indent="-182880" latinLnBrk="0" marL="384048" rtl="0">
        <a:lnSpc>
          <a:spcPct val="90000"/>
        </a:lnSpc>
        <a:spcBef>
          <a:spcPts val="200"/>
        </a:spcBef>
        <a:spcAft>
          <a:spcPts val="400"/>
        </a:spcAft>
        <a:buClr>
          <a:schemeClr val="accent1"/>
        </a:buClr>
        <a:buFont charset="0" pitchFamily="34" typeface="Calibri"/>
        <a:buChar char="◦"/>
        <a:defRPr kern="1200" sz="1800">
          <a:solidFill>
            <a:schemeClr val="tx1">
              <a:lumMod val="75000"/>
              <a:lumOff val="25000"/>
            </a:schemeClr>
          </a:solidFill>
          <a:latin typeface="+mn-lt"/>
          <a:ea typeface="+mn-ea"/>
          <a:cs typeface="+mn-cs"/>
        </a:defRPr>
      </a:lvl2pPr>
      <a:lvl3pPr algn="l" defTabSz="914400" eaLnBrk="1" hangingPunct="1" indent="-182880" latinLnBrk="0" marL="566928" rtl="0">
        <a:lnSpc>
          <a:spcPct val="90000"/>
        </a:lnSpc>
        <a:spcBef>
          <a:spcPts val="200"/>
        </a:spcBef>
        <a:spcAft>
          <a:spcPts val="400"/>
        </a:spcAft>
        <a:buClr>
          <a:schemeClr val="accent1"/>
        </a:buClr>
        <a:buFont charset="0" pitchFamily="34" typeface="Calibri"/>
        <a:buChar char="◦"/>
        <a:defRPr kern="1200" sz="1400">
          <a:solidFill>
            <a:schemeClr val="tx1">
              <a:lumMod val="75000"/>
              <a:lumOff val="25000"/>
            </a:schemeClr>
          </a:solidFill>
          <a:latin typeface="+mn-lt"/>
          <a:ea typeface="+mn-ea"/>
          <a:cs typeface="+mn-cs"/>
        </a:defRPr>
      </a:lvl3pPr>
      <a:lvl4pPr algn="l" defTabSz="914400" eaLnBrk="1" hangingPunct="1" indent="-182880" latinLnBrk="0" marL="749808" rtl="0">
        <a:lnSpc>
          <a:spcPct val="90000"/>
        </a:lnSpc>
        <a:spcBef>
          <a:spcPts val="200"/>
        </a:spcBef>
        <a:spcAft>
          <a:spcPts val="400"/>
        </a:spcAft>
        <a:buClr>
          <a:schemeClr val="accent1"/>
        </a:buClr>
        <a:buFont charset="0" pitchFamily="34" typeface="Calibri"/>
        <a:buChar char="◦"/>
        <a:defRPr kern="1200" sz="1400">
          <a:solidFill>
            <a:schemeClr val="tx1">
              <a:lumMod val="75000"/>
              <a:lumOff val="25000"/>
            </a:schemeClr>
          </a:solidFill>
          <a:latin typeface="+mn-lt"/>
          <a:ea typeface="+mn-ea"/>
          <a:cs typeface="+mn-cs"/>
        </a:defRPr>
      </a:lvl4pPr>
      <a:lvl5pPr algn="l" defTabSz="914400" eaLnBrk="1" hangingPunct="1" indent="-182880" latinLnBrk="0" marL="932688" rtl="0">
        <a:lnSpc>
          <a:spcPct val="90000"/>
        </a:lnSpc>
        <a:spcBef>
          <a:spcPts val="200"/>
        </a:spcBef>
        <a:spcAft>
          <a:spcPts val="400"/>
        </a:spcAft>
        <a:buClr>
          <a:schemeClr val="accent1"/>
        </a:buClr>
        <a:buFont charset="0" pitchFamily="34" typeface="Calibri"/>
        <a:buChar char="◦"/>
        <a:defRPr kern="1200" sz="1400">
          <a:solidFill>
            <a:schemeClr val="tx1">
              <a:lumMod val="75000"/>
              <a:lumOff val="25000"/>
            </a:schemeClr>
          </a:solidFill>
          <a:latin typeface="+mn-lt"/>
          <a:ea typeface="+mn-ea"/>
          <a:cs typeface="+mn-cs"/>
        </a:defRPr>
      </a:lvl5pPr>
      <a:lvl6pPr algn="l" defTabSz="914400" eaLnBrk="1" hangingPunct="1" indent="-228600" latinLnBrk="0" marL="1100000" rtl="0">
        <a:lnSpc>
          <a:spcPct val="90000"/>
        </a:lnSpc>
        <a:spcBef>
          <a:spcPts val="200"/>
        </a:spcBef>
        <a:spcAft>
          <a:spcPts val="400"/>
        </a:spcAft>
        <a:buClr>
          <a:schemeClr val="accent1"/>
        </a:buClr>
        <a:buFont charset="0" pitchFamily="34" typeface="Calibri"/>
        <a:buChar char="◦"/>
        <a:defRPr kern="1200" sz="1400">
          <a:solidFill>
            <a:schemeClr val="tx1">
              <a:lumMod val="75000"/>
              <a:lumOff val="25000"/>
            </a:schemeClr>
          </a:solidFill>
          <a:latin typeface="+mn-lt"/>
          <a:ea typeface="+mn-ea"/>
          <a:cs typeface="+mn-cs"/>
        </a:defRPr>
      </a:lvl6pPr>
      <a:lvl7pPr algn="l" defTabSz="914400" eaLnBrk="1" hangingPunct="1" indent="-228600" latinLnBrk="0" marL="1300000" rtl="0">
        <a:lnSpc>
          <a:spcPct val="90000"/>
        </a:lnSpc>
        <a:spcBef>
          <a:spcPts val="200"/>
        </a:spcBef>
        <a:spcAft>
          <a:spcPts val="400"/>
        </a:spcAft>
        <a:buClr>
          <a:schemeClr val="accent1"/>
        </a:buClr>
        <a:buFont charset="0" pitchFamily="34" typeface="Calibri"/>
        <a:buChar char="◦"/>
        <a:defRPr kern="1200" sz="1400">
          <a:solidFill>
            <a:schemeClr val="tx1">
              <a:lumMod val="75000"/>
              <a:lumOff val="25000"/>
            </a:schemeClr>
          </a:solidFill>
          <a:latin typeface="+mn-lt"/>
          <a:ea typeface="+mn-ea"/>
          <a:cs typeface="+mn-cs"/>
        </a:defRPr>
      </a:lvl7pPr>
      <a:lvl8pPr algn="l" defTabSz="914400" eaLnBrk="1" hangingPunct="1" indent="-228600" latinLnBrk="0" marL="1500000" rtl="0">
        <a:lnSpc>
          <a:spcPct val="90000"/>
        </a:lnSpc>
        <a:spcBef>
          <a:spcPts val="200"/>
        </a:spcBef>
        <a:spcAft>
          <a:spcPts val="400"/>
        </a:spcAft>
        <a:buClr>
          <a:schemeClr val="accent1"/>
        </a:buClr>
        <a:buFont charset="0" pitchFamily="34" typeface="Calibri"/>
        <a:buChar char="◦"/>
        <a:defRPr kern="1200" sz="1400">
          <a:solidFill>
            <a:schemeClr val="tx1">
              <a:lumMod val="75000"/>
              <a:lumOff val="25000"/>
            </a:schemeClr>
          </a:solidFill>
          <a:latin typeface="+mn-lt"/>
          <a:ea typeface="+mn-ea"/>
          <a:cs typeface="+mn-cs"/>
        </a:defRPr>
      </a:lvl8pPr>
      <a:lvl9pPr algn="l" defTabSz="914400" eaLnBrk="1" hangingPunct="1" indent="-228600" latinLnBrk="0" marL="1700000" rtl="0">
        <a:lnSpc>
          <a:spcPct val="90000"/>
        </a:lnSpc>
        <a:spcBef>
          <a:spcPts val="200"/>
        </a:spcBef>
        <a:spcAft>
          <a:spcPts val="400"/>
        </a:spcAft>
        <a:buClr>
          <a:schemeClr val="accent1"/>
        </a:buClr>
        <a:buFont charset="0" pitchFamily="34" typeface="Calibri"/>
        <a:buChar char="◦"/>
        <a:defRPr kern="1200" sz="1400">
          <a:solidFill>
            <a:schemeClr val="tx1">
              <a:lumMod val="75000"/>
              <a:lumOff val="25000"/>
            </a:schemeClr>
          </a:solidFill>
          <a:latin typeface="+mn-lt"/>
          <a:ea typeface="+mn-ea"/>
          <a:cs typeface="+mn-cs"/>
        </a:defRPr>
      </a:lvl9pPr>
    </p:bodyStyle>
    <p:otherStyle>
      <a:defPPr>
        <a:defRPr lang="en-US"/>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arget="../slideLayouts/slideLayout1.xml" Type="http://schemas.openxmlformats.org/officeDocument/2006/relationships/slideLayout"/></Relationships>
</file>

<file path=ppt/slides/_rels/slide2.xml.rels><?xml version="1.0" encoding="UTF-8" standalone="yes"?><Relationships xmlns="http://schemas.openxmlformats.org/package/2006/relationships"><Relationship Id="rId1" Target="../slideLayouts/slideLayout2.xml" Type="http://schemas.openxmlformats.org/officeDocument/2006/relationships/slideLayout"/></Relationships>
</file>

<file path=ppt/slides/_rels/slide3.xml.rels><?xml version="1.0" encoding="UTF-8" standalone="yes"?><Relationships xmlns="http://schemas.openxmlformats.org/package/2006/relationships"><Relationship Id="rId1" Target="../slideLayouts/slideLayout2.xml" Type="http://schemas.openxmlformats.org/officeDocument/2006/relationships/slideLayout"/></Relationships>
</file>

<file path=ppt/slides/_rels/slide4.xml.rels><?xml version="1.0" encoding="UTF-8" standalone="yes"?><Relationships xmlns="http://schemas.openxmlformats.org/package/2006/relationships"><Relationship Id="rId2" Target="../media/image1.png" Type="http://schemas.openxmlformats.org/officeDocument/2006/relationships/image"/><Relationship Id="rId1" Target="../slideLayouts/slideLayout2.xml" Type="http://schemas.openxmlformats.org/officeDocument/2006/relationships/slideLayout"/></Relationships>
</file>

<file path=ppt/slides/_rels/slide5.xml.rels><?xml version="1.0" encoding="UTF-8" standalone="yes"?><Relationships xmlns="http://schemas.openxmlformats.org/package/2006/relationships"><Relationship Id="rId2" Target="../media/image2.png" Type="http://schemas.openxmlformats.org/officeDocument/2006/relationships/image"/><Relationship Id="rId1" Target="../slideLayouts/slideLayout2.xml" Type="http://schemas.openxmlformats.org/officeDocument/2006/relationships/slideLayout"/></Relationships>
</file>

<file path=ppt/slides/_rels/slide6.xml.rels><?xml version="1.0" encoding="UTF-8" standalone="yes"?><Relationships xmlns="http://schemas.openxmlformats.org/package/2006/relationships"><Relationship Id="rId2" Target="../media/image3.png" Type="http://schemas.openxmlformats.org/officeDocument/2006/relationships/image"/><Relationship Id="rId1" Target="../slideLayouts/slideLayout2.xml" Type="http://schemas.openxmlformats.org/officeDocument/2006/relationships/slideLayout"/></Relationships>
</file>

<file path=ppt/slides/_rels/slide7.xml.rels><?xml version="1.0" encoding="UTF-8" standalone="yes"?><Relationships xmlns="http://schemas.openxmlformats.org/package/2006/relationships"><Relationship Id="rId1" Target="../slideLayouts/slideLayout2.xml" Type="http://schemas.openxmlformats.org/officeDocument/2006/relationships/slideLayout"/></Relationships>
</file>

<file path=ppt/slides/_rels/slide8.xml.rels><?xml version="1.0" encoding="UTF-8" standalone="yes"?><Relationships xmlns="http://schemas.openxmlformats.org/package/2006/relationships"><Relationship Id="rId1" Target="../slideLayouts/slideLayout2.xml" Type="http://schemas.openxmlformats.org/officeDocument/2006/relationships/slideLayout"/></Relationships>
</file>

<file path=ppt/slides/_rels/slide9.xml.rels><?xml version="1.0" encoding="UTF-8" standalone="yes"?><Relationships xmlns="http://schemas.openxmlformats.org/package/2006/relationships"><Relationship Id="rId1" Target="../slideLayouts/slideLayout2.xml" Type="http://schemas.openxmlformats.org/officeDocument/2006/relationships/slideLayout"/></Relationships>
</file>

<file path=ppt/slides/_rels/slide10.xml.rels><?xml version="1.0" encoding="UTF-8" standalone="yes"?><Relationships xmlns="http://schemas.openxmlformats.org/package/2006/relationships"><Relationship Id="rId1" Target="../slideLayouts/slideLayout2.xml" Type="http://schemas.openxmlformats.org/officeDocument/2006/relationships/slideLayout"/></Relationships>
</file>

<file path=ppt/slides/_rels/slide11.xml.rels><?xml version="1.0" encoding="UTF-8" standalone="yes"?><Relationships xmlns="http://schemas.openxmlformats.org/package/2006/relationships"><Relationship Id="rId2" Target="../media/image4.png" Type="http://schemas.openxmlformats.org/officeDocument/2006/relationships/image"/><Relationship Id="rId1" Target="../slideLayouts/slideLayout2.xml" Type="http://schemas.openxmlformats.org/officeDocument/2006/relationships/slideLayout"/></Relationships>
</file>

<file path=ppt/slides/_rels/slide12.xml.rels><?xml version="1.0" encoding="UTF-8" standalone="yes"?><Relationships xmlns="http://schemas.openxmlformats.org/package/2006/relationships"><Relationship Id="rId1" Target="../slideLayouts/slideLayout2.xml" Type="http://schemas.openxmlformats.org/officeDocument/2006/relationships/slideLayout"/></Relationships>
</file>

<file path=ppt/slides/_rels/slide13.xml.rels><?xml version="1.0" encoding="UTF-8" standalone="yes"?><Relationships xmlns="http://schemas.openxmlformats.org/package/2006/relationships"><Relationship Id="rId2" Target="../media/image5.png" Type="http://schemas.openxmlformats.org/officeDocument/2006/relationships/image"/><Relationship Id="rId1" Target="../slideLayouts/slideLayout2.xml" Type="http://schemas.openxmlformats.org/officeDocument/2006/relationships/slideLayout"/></Relationships>
</file>

<file path=ppt/slides/_rels/slide14.xml.rels><?xml version="1.0" encoding="UTF-8" standalone="yes"?><Relationships xmlns="http://schemas.openxmlformats.org/package/2006/relationships"><Relationship Id="rId1" Target="../slideLayouts/slideLayout2.xml" Type="http://schemas.openxmlformats.org/officeDocument/2006/relationships/slideLayout"/></Relationships>
</file>

<file path=ppt/slides/_rels/slide15.xml.rels><?xml version="1.0" encoding="UTF-8" standalone="yes"?><Relationships xmlns="http://schemas.openxmlformats.org/package/2006/relationships"><Relationship Id="rId2" Target="../media/image6.png" Type="http://schemas.openxmlformats.org/officeDocument/2006/relationships/image"/><Relationship Id="rId1" Target="../slideLayouts/slideLayout2.xml" Type="http://schemas.openxmlformats.org/officeDocument/2006/relationships/slideLayout"/></Relationships>
</file>

<file path=ppt/slides/_rels/slide16.xml.rels><?xml version="1.0" encoding="UTF-8" standalone="yes"?><Relationships xmlns="http://schemas.openxmlformats.org/package/2006/relationships"><Relationship Id="rId2" Target="../media/image7.png" Type="http://schemas.openxmlformats.org/officeDocument/2006/relationships/image"/><Relationship Id="rId1" Target="../slideLayouts/slideLayout2.xml" Type="http://schemas.openxmlformats.org/officeDocument/2006/relationships/slideLayout"/></Relationships>
</file>

<file path=ppt/slides/_rels/slide17.xml.rels><?xml version="1.0" encoding="UTF-8" standalone="yes"?><Relationships xmlns="http://schemas.openxmlformats.org/package/2006/relationships"><Relationship Id="rId2" Target="../media/image8.png" Type="http://schemas.openxmlformats.org/officeDocument/2006/relationships/image"/><Relationship Id="rId1" Target="../slideLayouts/slideLayout2.xml" Type="http://schemas.openxmlformats.org/officeDocument/2006/relationships/slideLayout"/></Relationships>
</file>

<file path=ppt/slides/_rels/slide18.xml.rels><?xml version="1.0" encoding="UTF-8" standalone="yes"?><Relationships xmlns="http://schemas.openxmlformats.org/package/2006/relationships"><Relationship Id="rId1" Target="../slideLayouts/slideLayout2.xml" Type="http://schemas.openxmlformats.org/officeDocument/2006/relationships/slideLayout"/></Relationships>
</file>

<file path=ppt/slides/_rels/slide19.xml.rels><?xml version="1.0" encoding="UTF-8" standalone="yes"?><Relationships xmlns="http://schemas.openxmlformats.org/package/2006/relationships"><Relationship Id="rId2" Target="../media/image9.png" Type="http://schemas.openxmlformats.org/officeDocument/2006/relationships/image"/><Relationship Id="rId1" Target="../slideLayouts/slideLayout2.xml" Type="http://schemas.openxmlformats.org/officeDocument/2006/relationships/slideLayout"/></Relationships>
</file>

<file path=ppt/slides/_rels/slide20.xml.rels><?xml version="1.0" encoding="UTF-8" standalone="yes"?><Relationships xmlns="http://schemas.openxmlformats.org/package/2006/relationships"><Relationship Id="rId1" Target="../slideLayouts/slideLayout2.xml" Type="http://schemas.openxmlformats.org/officeDocument/2006/relationships/slideLayout"/></Relationships>
</file>

<file path=ppt/slides/_rels/slide21.xml.rels><?xml version="1.0" encoding="UTF-8" standalone="yes"?><Relationships xmlns="http://schemas.openxmlformats.org/package/2006/relationships"><Relationship Id="rId2" Target="../media/image10.png" Type="http://schemas.openxmlformats.org/officeDocument/2006/relationships/image"/><Relationship Id="rId1" Target="../slideLayouts/slideLayout7.xml" Type="http://schemas.openxmlformats.org/officeDocument/2006/relationships/slideLayout"/></Relationships>
</file>

<file path=ppt/slides/_rels/slide22.xml.rels><?xml version="1.0" encoding="UTF-8" standalone="yes"?><Relationships xmlns="http://schemas.openxmlformats.org/package/2006/relationships"><Relationship Id="rId1" Target="../slideLayouts/slideLayout2.xml" Type="http://schemas.openxmlformats.org/officeDocument/2006/relationships/slideLayout"/></Relationships>
</file>

<file path=ppt/slides/_rels/slide23.xml.rels><?xml version="1.0" encoding="UTF-8" standalone="yes"?><Relationships xmlns="http://schemas.openxmlformats.org/package/2006/relationships"><Relationship Id="rId1" Target="../slideLayouts/slideLayout2.xml" Type="http://schemas.openxmlformats.org/officeDocument/2006/relationships/slideLayout"/></Relationships>
</file>

<file path=ppt/slides/_rels/slide24.xml.rels><?xml version="1.0" encoding="UTF-8" standalone="yes"?><Relationships xmlns="http://schemas.openxmlformats.org/package/2006/relationships"><Relationship Id="rId2" Target="../media/image11.png" Type="http://schemas.openxmlformats.org/officeDocument/2006/relationships/image"/><Relationship Id="rId1" Target="../slideLayouts/slideLayout7.xml" Type="http://schemas.openxmlformats.org/officeDocument/2006/relationships/slideLayout"/></Relationships>
</file>

<file path=ppt/slides/_rels/slide25.xml.rels><?xml version="1.0" encoding="UTF-8" standalone="yes"?><Relationships xmlns="http://schemas.openxmlformats.org/package/2006/relationships"><Relationship Id="rId1" Target="../slideLayouts/slideLayout2.xml" Type="http://schemas.openxmlformats.org/officeDocument/2006/relationships/slideLayout"/></Relationships>
</file>

<file path=ppt/slides/_rels/slide26.xml.rels><?xml version="1.0" encoding="UTF-8" standalone="yes"?><Relationships xmlns="http://schemas.openxmlformats.org/package/2006/relationships"><Relationship Id="rId1" Target="../slideLayouts/slideLayout2.xml" Type="http://schemas.openxmlformats.org/officeDocument/2006/relationships/slideLayout"/></Relationships>
</file>

<file path=ppt/slides/_rels/slide27.xml.rels><?xml version="1.0" encoding="UTF-8" standalone="yes"?><Relationships xmlns="http://schemas.openxmlformats.org/package/2006/relationships"><Relationship Id="rId2" Target="../media/image12.png" Type="http://schemas.openxmlformats.org/officeDocument/2006/relationships/image"/><Relationship Id="rId1" Target="../slideLayouts/slideLayout2.xml" Type="http://schemas.openxmlformats.org/officeDocument/2006/relationships/slideLayout"/></Relationships>
</file>

<file path=ppt/slides/_rels/slide28.xml.rels><?xml version="1.0" encoding="UTF-8" standalone="yes"?><Relationships xmlns="http://schemas.openxmlformats.org/package/2006/relationships"><Relationship Id="rId1" Target="../slideLayouts/slideLayout2.xml" Type="http://schemas.openxmlformats.org/officeDocument/2006/relationships/slideLayout"/></Relationships>
</file>

<file path=ppt/slides/_rels/slide29.xml.rels><?xml version="1.0" encoding="UTF-8" standalone="yes"?><Relationships xmlns="http://schemas.openxmlformats.org/package/2006/relationships"><Relationship Id="rId1" Target="../slideLayouts/slideLayout2.xml" Type="http://schemas.openxmlformats.org/officeDocument/2006/relationships/slideLayout"/></Relationships>
</file>

<file path=ppt/slides/_rels/slide30.xml.rels><?xml version="1.0" encoding="UTF-8" standalone="yes"?><Relationships xmlns="http://schemas.openxmlformats.org/package/2006/relationships"><Relationship Id="rId2" Target="../media/image13.png" Type="http://schemas.openxmlformats.org/officeDocument/2006/relationships/image"/><Relationship Id="rId1" Target="../slideLayouts/slideLayout2.xml" Type="http://schemas.openxmlformats.org/officeDocument/2006/relationships/slideLayout"/></Relationships>
</file>

<file path=ppt/slides/_rels/slide31.xml.rels><?xml version="1.0" encoding="UTF-8" standalone="yes"?><Relationships xmlns="http://schemas.openxmlformats.org/package/2006/relationships"><Relationship Id="rId1" Target="../slideLayouts/slideLayout2.xml" Type="http://schemas.openxmlformats.org/officeDocument/2006/relationships/slideLayout"/></Relationships>
</file>

<file path=ppt/slides/_rels/slide32.xml.rels><?xml version="1.0" encoding="UTF-8" standalone="yes"?><Relationships xmlns="http://schemas.openxmlformats.org/package/2006/relationships"><Relationship Id="rId1" Target="../slideLayouts/slideLayout2.xml" Type="http://schemas.openxmlformats.org/officeDocument/2006/relationships/slideLayout"/></Relationships>
</file>

<file path=ppt/slides/_rels/slide33.xml.rels><?xml version="1.0" encoding="UTF-8" standalone="yes"?><Relationships xmlns="http://schemas.openxmlformats.org/package/2006/relationships"><Relationship Id="rId1" Target="../slideLayouts/slideLayout2.xml" Type="http://schemas.openxmlformats.org/officeDocument/2006/relationships/slideLayout"/></Relationships>
</file>

<file path=ppt/slides/_rels/slide34.xml.rels><?xml version="1.0" encoding="UTF-8" standalone="yes"?><Relationships xmlns="http://schemas.openxmlformats.org/package/2006/relationships"><Relationship Id="rId2" Target="../media/image14.png" Type="http://schemas.openxmlformats.org/officeDocument/2006/relationships/image"/><Relationship Id="rId1" Target="../slideLayouts/slideLayout7.xml" Type="http://schemas.openxmlformats.org/officeDocument/2006/relationships/slideLayout"/></Relationships>
</file>

<file path=ppt/slides/_rels/slide35.xml.rels><?xml version="1.0" encoding="UTF-8" standalone="yes"?><Relationships xmlns="http://schemas.openxmlformats.org/package/2006/relationships"><Relationship Id="rId2" Target="../media/image15.png" Type="http://schemas.openxmlformats.org/officeDocument/2006/relationships/image"/><Relationship Id="rId1" Target="../slideLayouts/slideLayout7.xml" Type="http://schemas.openxmlformats.org/officeDocument/2006/relationships/slideLayout"/></Relationships>
</file>

<file path=ppt/slides/_rels/slide36.xml.rels><?xml version="1.0" encoding="UTF-8" standalone="yes"?><Relationships xmlns="http://schemas.openxmlformats.org/package/2006/relationships"><Relationship Id="rId1" Target="../slideLayouts/slideLayout2.xml" Type="http://schemas.openxmlformats.org/officeDocument/2006/relationships/slideLayout"/></Relationships>
</file>

<file path=ppt/slides/_rels/slide37.xml.rels><?xml version="1.0" encoding="UTF-8" standalone="yes"?><Relationships xmlns="http://schemas.openxmlformats.org/package/2006/relationships"><Relationship Id="rId1" Target="../slideLayouts/slideLayout2.xml" Type="http://schemas.openxmlformats.org/officeDocument/2006/relationships/slideLayout"/></Relationships>
</file>

<file path=ppt/slides/_rels/slide38.xml.rels><?xml version="1.0" encoding="UTF-8" standalone="yes"?><Relationships xmlns="http://schemas.openxmlformats.org/package/2006/relationships"><Relationship Id="rId1" Target="../slideLayouts/slideLayout2.xml" Type="http://schemas.openxmlformats.org/officeDocument/2006/relationships/slideLayout"/></Relationships>
</file>

<file path=ppt/slides/_rels/slide39.xml.rels><?xml version="1.0" encoding="UTF-8" standalone="yes"?><Relationships xmlns="http://schemas.openxmlformats.org/package/2006/relationships"><Relationship Id="rId1" Target="../slideLayouts/slideLayout2.xml" Type="http://schemas.openxmlformats.org/officeDocument/2006/relationships/slideLayout"/></Relationships>
</file>

<file path=ppt/slides/_rels/slide40.xml.rels><?xml version="1.0" encoding="UTF-8" standalone="yes"?><Relationships xmlns="http://schemas.openxmlformats.org/package/2006/relationships"><Relationship Id="rId1" Target="../slideLayouts/slideLayout2.xml" Type="http://schemas.openxmlformats.org/officeDocument/2006/relationships/slideLayout"/></Relationships>
</file>

<file path=ppt/slides/_rels/slide41.xml.rels><?xml version="1.0" encoding="UTF-8" standalone="yes"?><Relationships xmlns="http://schemas.openxmlformats.org/package/2006/relationships"><Relationship Id="rId2" Target="../media/image16.jpeg" Type="http://schemas.openxmlformats.org/officeDocument/2006/relationships/image"/><Relationship Id="rId1" Target="../slideLayouts/slideLayout7.xml" Type="http://schemas.openxmlformats.org/officeDocument/2006/relationships/slideLayout"/></Relationships>
</file>

<file path=ppt/slides/_rels/slide42.xml.rels><?xml version="1.0" encoding="UTF-8" standalone="yes"?><Relationships xmlns="http://schemas.openxmlformats.org/package/2006/relationships"><Relationship Id="rId1" Target="../slideLayouts/slideLayout2.xml" Type="http://schemas.openxmlformats.org/officeDocument/2006/relationships/slideLayout"/></Relationships>
</file>

<file path=ppt/slides/_rels/slide43.xml.rels><?xml version="1.0" encoding="UTF-8" standalone="yes"?><Relationships xmlns="http://schemas.openxmlformats.org/package/2006/relationships"><Relationship Id="rId1" Target="../slideLayouts/slideLayout2.xml" Type="http://schemas.openxmlformats.org/officeDocument/2006/relationships/slideLayout"/></Relationships>
</file>

<file path=ppt/slides/_rels/slide44.xml.rels><?xml version="1.0" encoding="UTF-8" standalone="yes"?><Relationships xmlns="http://schemas.openxmlformats.org/package/2006/relationships"><Relationship Id="rId1" Target="../slideLayouts/slideLayout2.xml" Type="http://schemas.openxmlformats.org/officeDocument/2006/relationships/slideLayout"/></Relationships>
</file>

<file path=ppt/slides/_rels/slide45.xml.rels><?xml version="1.0" encoding="UTF-8" standalone="yes"?><Relationships xmlns="http://schemas.openxmlformats.org/package/2006/relationships"><Relationship Id="rId1" Target="../slideLayouts/slideLayout2.xml" Type="http://schemas.openxmlformats.org/officeDocument/2006/relationships/slideLayout"/></Relationships>
</file>

<file path=ppt/slides/_rels/slide46.xml.rels><?xml version="1.0" encoding="UTF-8" standalone="yes"?><Relationships xmlns="http://schemas.openxmlformats.org/package/2006/relationships"><Relationship Id="rId2" Target="../media/image17.png" Type="http://schemas.openxmlformats.org/officeDocument/2006/relationships/image"/><Relationship Id="rId1" Target="../slideLayouts/slideLayout2.xml" Type="http://schemas.openxmlformats.org/officeDocument/2006/relationships/slideLayout"/></Relationships>
</file>

<file path=ppt/slides/_rels/slide47.xml.rels><?xml version="1.0" encoding="UTF-8" standalone="yes"?><Relationships xmlns="http://schemas.openxmlformats.org/package/2006/relationships"><Relationship Id="rId2" Target="../media/image18.png" Type="http://schemas.openxmlformats.org/officeDocument/2006/relationships/image"/><Relationship Id="rId1" Target="../slideLayouts/slideLayout7.xml" Type="http://schemas.openxmlformats.org/officeDocument/2006/relationships/slideLayout"/></Relationships>
</file>

<file path=ppt/slides/_rels/slide48.xml.rels><?xml version="1.0" encoding="UTF-8" standalone="yes"?><Relationships xmlns="http://schemas.openxmlformats.org/package/2006/relationships"><Relationship Id="rId1" Target="../slideLayouts/slideLayout2.xml" Type="http://schemas.openxmlformats.org/officeDocument/2006/relationships/slideLayout"/></Relationships>
</file>

<file path=ppt/slides/_rels/slide49.xml.rels><?xml version="1.0" encoding="UTF-8" standalone="yes"?><Relationships xmlns="http://schemas.openxmlformats.org/package/2006/relationships"><Relationship Id="rId3" Target="../media/image20.png" Type="http://schemas.openxmlformats.org/officeDocument/2006/relationships/image"/><Relationship Id="rId2" Target="../media/image19.png" Type="http://schemas.openxmlformats.org/officeDocument/2006/relationships/image"/><Relationship Id="rId1" Target="../slideLayouts/slideLayout7.xml" Type="http://schemas.openxmlformats.org/officeDocument/2006/relationships/slideLayout"/></Relationships>
</file>

<file path=ppt/slides/_rels/slide50.xml.rels><?xml version="1.0" encoding="UTF-8" standalone="yes"?><Relationships xmlns="http://schemas.openxmlformats.org/package/2006/relationships"><Relationship Id="rId1" Target="../slideLayouts/slideLayout2.xml" Type="http://schemas.openxmlformats.org/officeDocument/2006/relationships/slideLayout"/></Relationships>
</file>

<file path=ppt/slides/_rels/slide51.xml.rels><?xml version="1.0" encoding="UTF-8" standalone="yes"?><Relationships xmlns="http://schemas.openxmlformats.org/package/2006/relationships"><Relationship Id="rId2" Target="../media/image21.png" Type="http://schemas.openxmlformats.org/officeDocument/2006/relationships/image"/><Relationship Id="rId1" Target="../slideLayouts/slideLayout2.xml" Type="http://schemas.openxmlformats.org/officeDocument/2006/relationships/slideLayout"/></Relationships>
</file>

<file path=ppt/slides/_rels/slide52.xml.rels><?xml version="1.0" encoding="UTF-8" standalone="yes"?><Relationships xmlns="http://schemas.openxmlformats.org/package/2006/relationships"><Relationship Id="rId1" Target="../slideLayouts/slideLayout2.xml" Type="http://schemas.openxmlformats.org/officeDocument/2006/relationships/slideLayout"/></Relationships>
</file>

<file path=ppt/slides/_rels/slide53.xml.rels><?xml version="1.0" encoding="UTF-8" standalone="yes"?><Relationships xmlns="http://schemas.openxmlformats.org/package/2006/relationships"><Relationship Id="rId2" Target="../media/image22.png" Type="http://schemas.openxmlformats.org/officeDocument/2006/relationships/image"/><Relationship Id="rId1" Target="../slideLayouts/slideLayout2.xml" Type="http://schemas.openxmlformats.org/officeDocument/2006/relationships/slideLayout"/></Relationships>
</file>

<file path=ppt/slides/_rels/slide54.xml.rels><?xml version="1.0" encoding="UTF-8" standalone="yes"?><Relationships xmlns="http://schemas.openxmlformats.org/package/2006/relationships"><Relationship Id="rId1" Target="../slideLayouts/slideLayout2.xml" Type="http://schemas.openxmlformats.org/officeDocument/2006/relationships/slideLayout"/></Relationships>
</file>

<file path=ppt/slides/_rels/slide55.xml.rels><?xml version="1.0" encoding="UTF-8" standalone="yes"?><Relationships xmlns="http://schemas.openxmlformats.org/package/2006/relationships"><Relationship Id="rId1" Target="../slideLayouts/slideLayout2.xml" Type="http://schemas.openxmlformats.org/officeDocument/2006/relationships/slideLayout"/></Relationships>
</file>

<file path=ppt/slides/_rels/slide56.xml.rels><?xml version="1.0" encoding="UTF-8" standalone="yes"?><Relationships xmlns="http://schemas.openxmlformats.org/package/2006/relationships"><Relationship Id="rId1" Target="../slideLayouts/slideLayout2.xml" Type="http://schemas.openxmlformats.org/officeDocument/2006/relationships/slideLayout"/></Relationships>
</file>

<file path=ppt/slides/_rels/slide57.xml.rels><?xml version="1.0" encoding="UTF-8" standalone="yes"?><Relationships xmlns="http://schemas.openxmlformats.org/package/2006/relationships"><Relationship Id="rId3" Target="../media/image24.png" Type="http://schemas.openxmlformats.org/officeDocument/2006/relationships/image"/><Relationship Id="rId2" Target="../media/image23.png" Type="http://schemas.openxmlformats.org/officeDocument/2006/relationships/image"/><Relationship Id="rId1" Target="../slideLayouts/slideLayout2.xml" Type="http://schemas.openxmlformats.org/officeDocument/2006/relationships/slideLayout"/></Relationships>
</file>

<file path=ppt/slides/_rels/slide58.xml.rels><?xml version="1.0" encoding="UTF-8" standalone="yes"?><Relationships xmlns="http://schemas.openxmlformats.org/package/2006/relationships"><Relationship Id="rId1" Target="../slideLayouts/slideLayout2.xml" Type="http://schemas.openxmlformats.org/officeDocument/2006/relationships/slideLayout"/></Relationships>
</file>

<file path=ppt/slides/_rels/slide59.xml.rels><?xml version="1.0" encoding="UTF-8" standalone="yes"?><Relationships xmlns="http://schemas.openxmlformats.org/package/2006/relationships"><Relationship Id="rId1" Target="../slideLayouts/slideLayout2.xml" Type="http://schemas.openxmlformats.org/officeDocument/2006/relationships/slideLayout"/></Relationships>
</file>

<file path=ppt/slides/_rels/slide60.xml.rels><?xml version="1.0" encoding="UTF-8" standalone="yes"?><Relationships xmlns="http://schemas.openxmlformats.org/package/2006/relationships"><Relationship Id="rId1" Target="../slideLayouts/slideLayout2.xml" Type="http://schemas.openxmlformats.org/officeDocument/2006/relationships/slideLayout"/></Relationships>
</file>

<file path=ppt/slides/_rels/slide61.xml.rels><?xml version="1.0" encoding="UTF-8" standalone="yes"?><Relationships xmlns="http://schemas.openxmlformats.org/package/2006/relationships"><Relationship Id="rId1" Target="../slideLayouts/slideLayout2.xml" Type="http://schemas.openxmlformats.org/officeDocument/2006/relationships/slideLayout"/></Relationships>
</file>

<file path=ppt/slides/_rels/slide62.xml.rels><?xml version="1.0" encoding="UTF-8" standalone="yes"?><Relationships xmlns="http://schemas.openxmlformats.org/package/2006/relationships"><Relationship Id="rId1" Target="../slideLayouts/slideLayout4.xml" Type="http://schemas.openxmlformats.org/officeDocument/2006/relationships/slideLayout"/></Relationships>
</file>

<file path=ppt/slides/_rels/slide63.xml.rels><?xml version="1.0" encoding="UTF-8" standalone="yes"?><Relationships xmlns="http://schemas.openxmlformats.org/package/2006/relationships"><Relationship Id="rId2" Target="../media/image25.png" Type="http://schemas.openxmlformats.org/officeDocument/2006/relationships/image"/><Relationship Id="rId1" Target="../slideLayouts/slideLayout7.xml" Type="http://schemas.openxmlformats.org/officeDocument/2006/relationships/slideLayout"/></Relationships>
</file>

<file path=ppt/slides/_rels/slide64.xml.rels><?xml version="1.0" encoding="UTF-8" standalone="yes"?><Relationships xmlns="http://schemas.openxmlformats.org/package/2006/relationships"><Relationship Id="rId1" Target="../slideLayouts/slideLayout2.xml" Type="http://schemas.openxmlformats.org/officeDocument/2006/relationships/slideLayout"/></Relationships>
</file>

<file path=ppt/slides/_rels/slide65.xml.rels><?xml version="1.0" encoding="UTF-8" standalone="yes"?><Relationships xmlns="http://schemas.openxmlformats.org/package/2006/relationships"><Relationship Id="rId3" Target="../media/image27.png" Type="http://schemas.openxmlformats.org/officeDocument/2006/relationships/image"/><Relationship Id="rId2" Target="../media/image26.png" Type="http://schemas.openxmlformats.org/officeDocument/2006/relationships/image"/><Relationship Id="rId1" Target="../slideLayouts/slideLayout7.xml" Type="http://schemas.openxmlformats.org/officeDocument/2006/relationships/slideLayout"/></Relationships>
</file>

<file path=ppt/slides/_rels/slide66.xml.rels><?xml version="1.0" encoding="UTF-8" standalone="yes"?><Relationships xmlns="http://schemas.openxmlformats.org/package/2006/relationships"><Relationship Id="rId2" Target="../media/image28.png" Type="http://schemas.openxmlformats.org/officeDocument/2006/relationships/image"/><Relationship Id="rId1" Target="../slideLayouts/slideLayout7.xml" Type="http://schemas.openxmlformats.org/officeDocument/2006/relationships/slideLayout"/></Relationships>
</file>

<file path=ppt/slides/_rels/slide67.xml.rels><?xml version="1.0" encoding="UTF-8" standalone="yes"?><Relationships xmlns="http://schemas.openxmlformats.org/package/2006/relationships"><Relationship Id="rId2" Target="../media/image29.png" Type="http://schemas.openxmlformats.org/officeDocument/2006/relationships/image"/><Relationship Id="rId1" Target="../slideLayouts/slideLayout2.xml" Type="http://schemas.openxmlformats.org/officeDocument/2006/relationships/slideLayout"/></Relationships>
</file>

<file path=ppt/slides/_rels/slide68.xml.rels><?xml version="1.0" encoding="UTF-8" standalone="yes"?><Relationships xmlns="http://schemas.openxmlformats.org/package/2006/relationships"><Relationship Id="rId2" Target="../media/image30.png" Type="http://schemas.openxmlformats.org/officeDocument/2006/relationships/image"/><Relationship Id="rId1" Target="../slideLayouts/slideLayout2.xml" Type="http://schemas.openxmlformats.org/officeDocument/2006/relationships/slideLayout"/></Relationships>
</file>

<file path=ppt/slides/_rels/slide69.xml.rels><?xml version="1.0" encoding="UTF-8" standalone="yes"?><Relationships xmlns="http://schemas.openxmlformats.org/package/2006/relationships"><Relationship Id="rId1" Target="../slideLayouts/slideLayout2.xml" Type="http://schemas.openxmlformats.org/officeDocument/2006/relationships/slideLayout"/></Relationships>
</file>

<file path=ppt/slides/_rels/slide70.xml.rels><?xml version="1.0" encoding="UTF-8" standalone="yes"?><Relationships xmlns="http://schemas.openxmlformats.org/package/2006/relationships"><Relationship Id="rId3" Target="../media/image31.png" Type="http://schemas.openxmlformats.org/officeDocument/2006/relationships/image"/><Relationship Id="rId2" Target="../media/image21.png" Type="http://schemas.openxmlformats.org/officeDocument/2006/relationships/image"/><Relationship Id="rId1" Target="../slideLayouts/slideLayout7.xml" Type="http://schemas.openxmlformats.org/officeDocument/2006/relationships/slideLayout"/></Relationships>
</file>

<file path=ppt/slides/_rels/slide71.xml.rels><?xml version="1.0" encoding="UTF-8" standalone="yes"?><Relationships xmlns="http://schemas.openxmlformats.org/package/2006/relationships"><Relationship Id="rId1" Target="../slideLayouts/slideLayout2.xml" Type="http://schemas.openxmlformats.org/officeDocument/2006/relationships/slideLayout"/></Relationships>
</file>

<file path=ppt/slides/_rels/slide72.xml.rels><?xml version="1.0" encoding="UTF-8" standalone="yes"?><Relationships xmlns="http://schemas.openxmlformats.org/package/2006/relationships"><Relationship Id="rId1" Target="../slideLayouts/slideLayout2.xml" Type="http://schemas.openxmlformats.org/officeDocument/2006/relationships/slideLayout"/></Relationships>
</file>

<file path=ppt/slides/_rels/slide73.xml.rels><?xml version="1.0" encoding="UTF-8" standalone="yes"?><Relationships xmlns="http://schemas.openxmlformats.org/package/2006/relationships"><Relationship Id="rId1" Target="../slideLayouts/slideLayout2.xml" Type="http://schemas.openxmlformats.org/officeDocument/2006/relationships/slideLayout"/></Relationships>
</file>

<file path=ppt/slides/_rels/slide74.xml.rels><?xml version="1.0" encoding="UTF-8" standalone="yes"?><Relationships xmlns="http://schemas.openxmlformats.org/package/2006/relationships"><Relationship Id="rId1" Target="../slideLayouts/slideLayout2.xml" Type="http://schemas.openxmlformats.org/officeDocument/2006/relationships/slideLayout"/></Relationships>
</file>

<file path=ppt/slides/_rels/slide75.xml.rels><?xml version="1.0" encoding="UTF-8" standalone="yes"?><Relationships xmlns="http://schemas.openxmlformats.org/package/2006/relationships"><Relationship Id="rId2" Target="../media/image32.png" Type="http://schemas.openxmlformats.org/officeDocument/2006/relationships/image"/><Relationship Id="rId1" Target="../slideLayouts/slideLayout7.xml" Type="http://schemas.openxmlformats.org/officeDocument/2006/relationships/slideLayout"/></Relationships>
</file>

<file path=ppt/slides/_rels/slide76.xml.rels><?xml version="1.0" encoding="UTF-8" standalone="yes"?><Relationships xmlns="http://schemas.openxmlformats.org/package/2006/relationships"><Relationship Id="rId1" Target="../slideLayouts/slideLayout2.xml" Type="http://schemas.openxmlformats.org/officeDocument/2006/relationships/slideLayout"/></Relationships>
</file>

<file path=ppt/slides/_rels/slide77.xml.rels><?xml version="1.0" encoding="UTF-8" standalone="yes"?><Relationships xmlns="http://schemas.openxmlformats.org/package/2006/relationships"><Relationship Id="rId2" Target="../media/image33.png" Type="http://schemas.openxmlformats.org/officeDocument/2006/relationships/image"/><Relationship Id="rId1" Target="../slideLayouts/slideLayout7.xml" Type="http://schemas.openxmlformats.org/officeDocument/2006/relationships/slideLayout"/></Relationships>
</file>

<file path=ppt/slides/_rels/slide78.xml.rels><?xml version="1.0" encoding="UTF-8" standalone="yes"?><Relationships xmlns="http://schemas.openxmlformats.org/package/2006/relationships"><Relationship Id="rId3" Target="../media/image35.png" Type="http://schemas.openxmlformats.org/officeDocument/2006/relationships/image"/><Relationship Id="rId2" Target="../media/image34.png" Type="http://schemas.openxmlformats.org/officeDocument/2006/relationships/image"/><Relationship Id="rId1" Target="../slideLayouts/slideLayout7.xml" Type="http://schemas.openxmlformats.org/officeDocument/2006/relationships/slideLayout"/></Relationships>
</file>

<file path=ppt/slides/_rels/slide79.xml.rels><?xml version="1.0" encoding="UTF-8" standalone="yes"?><Relationships xmlns="http://schemas.openxmlformats.org/package/2006/relationships"><Relationship Id="rId1" Target="../slideLayouts/slideLayout2.xml" Type="http://schemas.openxmlformats.org/officeDocument/2006/relationships/slideLayout"/></Relationships>
</file>

<file path=ppt/slides/_rels/slide80.xml.rels><?xml version="1.0" encoding="UTF-8" standalone="yes"?><Relationships xmlns="http://schemas.openxmlformats.org/package/2006/relationships"><Relationship Id="rId2" Target="../media/image36.png" Type="http://schemas.openxmlformats.org/officeDocument/2006/relationships/image"/><Relationship Id="rId1" Target="../slideLayouts/slideLayout2.xml" Type="http://schemas.openxmlformats.org/officeDocument/2006/relationships/slideLayout"/></Relationships>
</file>

<file path=ppt/slides/_rels/slide81.xml.rels><?xml version="1.0" encoding="UTF-8" standalone="yes"?><Relationships xmlns="http://schemas.openxmlformats.org/package/2006/relationships"><Relationship Id="rId1" Target="../slideLayouts/slideLayout2.xml" Type="http://schemas.openxmlformats.org/officeDocument/2006/relationships/slideLayout"/></Relationships>
</file>

<file path=ppt/slides/_rels/slide82.xml.rels><?xml version="1.0" encoding="UTF-8" standalone="yes"?><Relationships xmlns="http://schemas.openxmlformats.org/package/2006/relationships"><Relationship Id="rId2" Target="../media/image37.png" Type="http://schemas.openxmlformats.org/officeDocument/2006/relationships/image"/><Relationship Id="rId1" Target="../slideLayouts/slideLayout2.xml" Type="http://schemas.openxmlformats.org/officeDocument/2006/relationships/slideLayout"/></Relationships>
</file>

<file path=ppt/slides/_rels/slide83.xml.rels><?xml version="1.0" encoding="UTF-8" standalone="yes"?><Relationships xmlns="http://schemas.openxmlformats.org/package/2006/relationships"><Relationship Id="rId2" Target="../media/image38.png" Type="http://schemas.openxmlformats.org/officeDocument/2006/relationships/image"/><Relationship Id="rId1" Target="../slideLayouts/slideLayout2.xml" Type="http://schemas.openxmlformats.org/officeDocument/2006/relationships/slideLayout"/></Relationships>
</file>

<file path=ppt/slides/_rels/slide84.xml.rels><?xml version="1.0" encoding="UTF-8" standalone="yes"?><Relationships xmlns="http://schemas.openxmlformats.org/package/2006/relationships"><Relationship Id="rId1" Target="../slideLayouts/slideLayout3.xml" Type="http://schemas.openxmlformats.org/officeDocument/2006/relationships/slideLayout"/></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numCol="1"/>
          <a:lstStyle/>
          <a:p>
            <a:pPr algn="ctr"/>
            <a:r>
              <a:rPr altLang="en-GB" dirty="0" lang="en-GB" smtClean="0">
                <a:latin charset="0" panose="020B0502040204020203" pitchFamily="34" typeface="Bahnschrift SemiBold SemiConden"/>
              </a:rPr>
              <a:t>Cell and its Organelles</a:t>
            </a:r>
            <a:endParaRPr altLang="en-GB" dirty="0" lang="en-GB">
              <a:latin charset="0" panose="020B0502040204020203" pitchFamily="34" typeface="Bahnschrift SemiBold SemiConden"/>
            </a:endParaRPr>
          </a:p>
        </p:txBody>
      </p:sp>
      <p:sp>
        <p:nvSpPr>
          <p:cNvPr id="3" name="Subtitle 2"/>
          <p:cNvSpPr>
            <a:spLocks noGrp="1"/>
          </p:cNvSpPr>
          <p:nvPr>
            <p:ph idx="1" type="subTitle"/>
          </p:nvPr>
        </p:nvSpPr>
        <p:spPr>
          <a:xfrm>
            <a:off x="1100052" y="4455624"/>
            <a:ext cx="10058400" cy="1142876"/>
          </a:xfrm>
        </p:spPr>
        <p:txBody>
          <a:bodyPr numCol="1">
            <a:normAutofit fontScale="92500" lnSpcReduction="20000"/>
          </a:bodyPr>
          <a:lstStyle/>
          <a:p>
            <a:pPr algn="r" lvl="0">
              <a:buClr>
                <a:srgbClr val="D34817"/>
              </a:buClr>
            </a:pPr>
            <a:r>
              <a:rPr altLang="en-GB" b="1" dirty="0" lang="en-GB" sz="2000">
                <a:solidFill>
                  <a:srgbClr val="696464"/>
                </a:solidFill>
                <a:latin charset="0" panose="020B0502040204020203" pitchFamily="34" typeface="Bahnschrift SemiBold SemiConden"/>
              </a:rPr>
              <a:t>KHUSHAL KHAN</a:t>
            </a:r>
          </a:p>
          <a:p>
            <a:pPr algn="r" lvl="0">
              <a:buClr>
                <a:srgbClr val="D34817"/>
              </a:buClr>
            </a:pPr>
            <a:r>
              <a:rPr altLang="en-GB" b="1" dirty="0" lang="en-GB" sz="2000">
                <a:solidFill>
                  <a:srgbClr val="696464"/>
                </a:solidFill>
                <a:latin charset="0" panose="020B0502040204020203" pitchFamily="34" typeface="Bahnschrift SemiBold SemiConden"/>
              </a:rPr>
              <a:t>Demonstrator cardiology </a:t>
            </a:r>
          </a:p>
          <a:p>
            <a:pPr algn="r" lvl="0">
              <a:buClr>
                <a:srgbClr val="D34817"/>
              </a:buClr>
            </a:pPr>
            <a:r>
              <a:rPr altLang="en-GB" b="1" dirty="0" lang="en-GB" sz="2000">
                <a:solidFill>
                  <a:srgbClr val="696464"/>
                </a:solidFill>
                <a:latin charset="0" panose="020B0502040204020203" pitchFamily="34" typeface="Bahnschrift SemiBold SemiConden"/>
              </a:rPr>
              <a:t>Khyber medical university – institute of paramedical sciences</a:t>
            </a:r>
          </a:p>
          <a:p>
            <a:endParaRPr altLang="en-GB" dirty="0" lang="en-GB"/>
          </a:p>
        </p:txBody>
      </p:sp>
    </p:spTree>
    <p:extLst>
      <p:ext uri="{BB962C8B-B14F-4D97-AF65-F5344CB8AC3E}">
        <p14:creationId xmlns:p14="http://schemas.microsoft.com/office/powerpoint/2010/main" val="20897582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numCol="1"/>
          <a:lstStyle/>
          <a:p>
            <a:r>
              <a:rPr altLang="en-GB" dirty="0" lang="en-GB" smtClean="0">
                <a:latin charset="0" panose="020B0502040204020203" pitchFamily="34" typeface="Bahnschrift SemiBold Condensed"/>
              </a:rPr>
              <a:t>Topic Layout</a:t>
            </a:r>
            <a:endParaRPr altLang="en-GB" dirty="0" lang="en-GB">
              <a:latin charset="0" panose="020B0502040204020203" pitchFamily="34" typeface="Bahnschrift SemiBold Condensed"/>
            </a:endParaRPr>
          </a:p>
        </p:txBody>
      </p:sp>
      <p:sp>
        <p:nvSpPr>
          <p:cNvPr id="3" name="Content Placeholder 2"/>
          <p:cNvSpPr>
            <a:spLocks noGrp="1"/>
          </p:cNvSpPr>
          <p:nvPr>
            <p:ph idx="1"/>
          </p:nvPr>
        </p:nvSpPr>
        <p:spPr/>
        <p:txBody>
          <a:bodyPr numCol="1"/>
          <a:lstStyle/>
          <a:p>
            <a:pPr>
              <a:buFont charset="2" panose="05000000000000000000" pitchFamily="2" typeface="Wingdings"/>
              <a:buChar char="§"/>
            </a:pPr>
            <a:r>
              <a:rPr altLang="en-GB" b="1" dirty="0" lang="en-GB" smtClean="0"/>
              <a:t> Cell</a:t>
            </a:r>
          </a:p>
          <a:p>
            <a:pPr>
              <a:buFont charset="2" panose="05000000000000000000" pitchFamily="2" typeface="Wingdings"/>
              <a:buChar char="§"/>
            </a:pPr>
            <a:r>
              <a:rPr altLang="en-GB" b="1" dirty="0" lang="en-GB" smtClean="0"/>
              <a:t> Organization of the cell</a:t>
            </a:r>
          </a:p>
          <a:p>
            <a:pPr>
              <a:buFont charset="2" panose="05000000000000000000" pitchFamily="2" typeface="Wingdings"/>
              <a:buChar char="§"/>
            </a:pPr>
            <a:r>
              <a:rPr altLang="en-GB" b="1" dirty="0" lang="en-GB" smtClean="0"/>
              <a:t> Cell organelles, their structures and functions</a:t>
            </a:r>
          </a:p>
          <a:p>
            <a:pPr>
              <a:buFont charset="2" panose="05000000000000000000" pitchFamily="2" typeface="Wingdings"/>
              <a:buChar char="§"/>
            </a:pPr>
            <a:r>
              <a:rPr altLang="en-GB" b="1" dirty="0" lang="en-GB" smtClean="0"/>
              <a:t> Transport across the cell membrane</a:t>
            </a:r>
          </a:p>
          <a:p>
            <a:pPr>
              <a:buFont charset="2" panose="05000000000000000000" pitchFamily="2" typeface="Wingdings"/>
              <a:buChar char="§"/>
            </a:pPr>
            <a:r>
              <a:rPr altLang="en-GB" b="1" dirty="0" lang="en-GB" smtClean="0"/>
              <a:t> Functional systems of the cell - Endocytosis </a:t>
            </a:r>
          </a:p>
          <a:p>
            <a:pPr>
              <a:buFont charset="2" panose="05000000000000000000" pitchFamily="2" typeface="Wingdings"/>
              <a:buChar char="§"/>
            </a:pPr>
            <a:r>
              <a:rPr altLang="en-GB" b="1" dirty="0" lang="en-GB" smtClean="0"/>
              <a:t> Locomotion of the cell</a:t>
            </a:r>
          </a:p>
          <a:p>
            <a:endParaRPr altLang="en-GB" dirty="0" lang="en-GB"/>
          </a:p>
        </p:txBody>
      </p:sp>
    </p:spTree>
    <p:extLst>
      <p:ext uri="{BB962C8B-B14F-4D97-AF65-F5344CB8AC3E}">
        <p14:creationId xmlns:p14="http://schemas.microsoft.com/office/powerpoint/2010/main" val="293437510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numCol="1"/>
          <a:lstStyle/>
          <a:p>
            <a:r>
              <a:rPr altLang="en-GB" dirty="0" lang="en-GB" smtClean="0">
                <a:latin charset="0" panose="020B0502040204020203" pitchFamily="34" typeface="Bahnschrift SemiBold SemiConden"/>
              </a:rPr>
              <a:t>Cell</a:t>
            </a:r>
            <a:endParaRPr altLang="en-GB" dirty="0" lang="en-GB">
              <a:latin charset="0" panose="020B0502040204020203" pitchFamily="34" typeface="Bahnschrift SemiBold SemiConden"/>
            </a:endParaRPr>
          </a:p>
        </p:txBody>
      </p:sp>
      <p:sp>
        <p:nvSpPr>
          <p:cNvPr id="3" name="Content Placeholder 2"/>
          <p:cNvSpPr>
            <a:spLocks noGrp="1"/>
          </p:cNvSpPr>
          <p:nvPr>
            <p:ph idx="1"/>
          </p:nvPr>
        </p:nvSpPr>
        <p:spPr/>
        <p:txBody>
          <a:bodyPr numCol="1">
            <a:normAutofit/>
          </a:bodyPr>
          <a:lstStyle/>
          <a:p>
            <a:pPr>
              <a:buFont charset="2" panose="05000000000000000000" pitchFamily="2" typeface="Wingdings"/>
              <a:buChar char="§"/>
            </a:pPr>
            <a:r>
              <a:rPr altLang="en-GB" b="1" dirty="0" lang="en-GB" smtClean="0"/>
              <a:t> Cell is the basic structural and functional unit of all living organisms.</a:t>
            </a:r>
          </a:p>
          <a:p>
            <a:pPr>
              <a:buFont charset="2" panose="05000000000000000000" pitchFamily="2" typeface="Wingdings"/>
              <a:buChar char="§"/>
            </a:pPr>
            <a:r>
              <a:rPr altLang="en-GB" b="1" dirty="0" lang="en-GB" smtClean="0"/>
              <a:t> A </a:t>
            </a:r>
            <a:r>
              <a:rPr altLang="en-GB" b="1" dirty="0" lang="en-GB"/>
              <a:t>cell is a mass of cytoplasm that is bound externally by a cell membrane. </a:t>
            </a:r>
          </a:p>
          <a:p>
            <a:pPr>
              <a:buFont charset="2" panose="05000000000000000000" pitchFamily="2" typeface="Wingdings"/>
              <a:buChar char="§"/>
            </a:pPr>
            <a:r>
              <a:rPr altLang="en-GB" dirty="0" lang="en-GB" smtClean="0"/>
              <a:t> Usually </a:t>
            </a:r>
            <a:r>
              <a:rPr altLang="en-GB" b="1" dirty="0" lang="en-GB"/>
              <a:t>microscopic in size, </a:t>
            </a:r>
            <a:r>
              <a:rPr altLang="en-GB" dirty="0" lang="en-GB"/>
              <a:t>cells are the </a:t>
            </a:r>
            <a:r>
              <a:rPr altLang="en-GB" b="1" dirty="0" lang="en-GB"/>
              <a:t>smallest structural units of living matter </a:t>
            </a:r>
            <a:r>
              <a:rPr altLang="en-GB" dirty="0" lang="en-GB"/>
              <a:t>and </a:t>
            </a:r>
            <a:r>
              <a:rPr altLang="en-GB" b="1" dirty="0" lang="en-GB"/>
              <a:t>compose all living things. </a:t>
            </a:r>
            <a:endParaRPr altLang="en-GB" b="1" dirty="0" lang="en-GB" smtClean="0"/>
          </a:p>
          <a:p>
            <a:pPr>
              <a:buFont charset="2" panose="05000000000000000000" pitchFamily="2" typeface="Wingdings"/>
              <a:buChar char="§"/>
            </a:pPr>
            <a:r>
              <a:rPr altLang="en-GB" dirty="0" lang="en-GB" smtClean="0"/>
              <a:t> Cells </a:t>
            </a:r>
            <a:r>
              <a:rPr altLang="en-GB" dirty="0" lang="en-GB"/>
              <a:t>are the </a:t>
            </a:r>
            <a:r>
              <a:rPr altLang="en-GB" b="1" dirty="0" lang="en-GB"/>
              <a:t>building blocks of the body, </a:t>
            </a:r>
            <a:r>
              <a:rPr altLang="en-GB" dirty="0" lang="en-GB"/>
              <a:t>providing </a:t>
            </a:r>
            <a:r>
              <a:rPr altLang="en-GB" b="1" dirty="0" lang="en-GB"/>
              <a:t>structure for the body’s tissues and organs, ingesting nutrients </a:t>
            </a:r>
            <a:r>
              <a:rPr altLang="en-GB" dirty="0" lang="en-GB"/>
              <a:t>and </a:t>
            </a:r>
            <a:r>
              <a:rPr altLang="en-GB" b="1" dirty="0" lang="en-GB"/>
              <a:t>converting them to energy,</a:t>
            </a:r>
            <a:r>
              <a:rPr altLang="en-GB" dirty="0" lang="en-GB"/>
              <a:t> and </a:t>
            </a:r>
            <a:r>
              <a:rPr altLang="en-GB" b="1" dirty="0" lang="en-GB"/>
              <a:t>performing specialized </a:t>
            </a:r>
            <a:r>
              <a:rPr altLang="en-GB" b="1" dirty="0" lang="en-GB" smtClean="0"/>
              <a:t>functions.</a:t>
            </a:r>
          </a:p>
          <a:p>
            <a:pPr>
              <a:buFont charset="2" panose="05000000000000000000" pitchFamily="2" typeface="Wingdings"/>
              <a:buChar char="§"/>
            </a:pPr>
            <a:r>
              <a:rPr altLang="en-GB" dirty="0" lang="en-GB" smtClean="0"/>
              <a:t> Cells </a:t>
            </a:r>
            <a:r>
              <a:rPr altLang="en-GB" dirty="0" lang="en-GB"/>
              <a:t>also contain the </a:t>
            </a:r>
            <a:r>
              <a:rPr altLang="en-GB" b="1" dirty="0" lang="en-GB"/>
              <a:t>body’s hereditary code, </a:t>
            </a:r>
            <a:r>
              <a:rPr altLang="en-GB" dirty="0" lang="en-GB"/>
              <a:t>which </a:t>
            </a:r>
            <a:r>
              <a:rPr altLang="en-GB" b="1" dirty="0" lang="en-GB"/>
              <a:t>controls the substances synthesized </a:t>
            </a:r>
            <a:r>
              <a:rPr altLang="en-GB" dirty="0" lang="en-GB"/>
              <a:t>by the cells and </a:t>
            </a:r>
            <a:r>
              <a:rPr altLang="en-GB" b="1" dirty="0" lang="en-GB"/>
              <a:t>permits them to make copies of themselves</a:t>
            </a:r>
            <a:r>
              <a:rPr altLang="en-GB" b="1" dirty="0" lang="en-GB" smtClean="0"/>
              <a:t>.</a:t>
            </a:r>
            <a:endParaRPr altLang="en-GB" b="1" dirty="0" lang="en-GB"/>
          </a:p>
          <a:p>
            <a:pPr>
              <a:buFont charset="2" panose="05000000000000000000" pitchFamily="2" typeface="Wingdings"/>
              <a:buChar char="§"/>
            </a:pPr>
            <a:r>
              <a:rPr altLang="en-GB" dirty="0" lang="en-GB"/>
              <a:t> </a:t>
            </a:r>
            <a:r>
              <a:rPr altLang="en-GB" dirty="0" lang="en-GB" smtClean="0"/>
              <a:t>Each cell </a:t>
            </a:r>
            <a:r>
              <a:rPr altLang="en-GB" dirty="0" lang="en-GB"/>
              <a:t>in a human being is a </a:t>
            </a:r>
            <a:r>
              <a:rPr altLang="en-GB" b="1" dirty="0" lang="en-GB"/>
              <a:t>living structure </a:t>
            </a:r>
            <a:r>
              <a:rPr altLang="en-GB" dirty="0" lang="en-GB"/>
              <a:t>that can </a:t>
            </a:r>
            <a:r>
              <a:rPr altLang="en-GB" b="1" dirty="0" lang="en-GB"/>
              <a:t>survive for months or years, provided its surrounding fluids contain appropriate nutrients</a:t>
            </a:r>
            <a:r>
              <a:rPr altLang="en-GB" b="1" dirty="0" lang="en-GB" smtClean="0"/>
              <a:t>.</a:t>
            </a:r>
          </a:p>
        </p:txBody>
      </p:sp>
    </p:spTree>
    <p:extLst>
      <p:ext uri="{BB962C8B-B14F-4D97-AF65-F5344CB8AC3E}">
        <p14:creationId xmlns:p14="http://schemas.microsoft.com/office/powerpoint/2010/main" val="83882435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097280" y="1845734"/>
            <a:ext cx="6026331" cy="4023360"/>
          </a:xfrm>
        </p:spPr>
        <p:txBody>
          <a:bodyPr numCol="1">
            <a:normAutofit lnSpcReduction="10000"/>
          </a:bodyPr>
          <a:lstStyle/>
          <a:p>
            <a:pPr>
              <a:buFont charset="2" panose="05000000000000000000" pitchFamily="2" typeface="Wingdings"/>
              <a:buChar char="§"/>
            </a:pPr>
            <a:r>
              <a:rPr altLang="en-GB" dirty="0" lang="en-GB" smtClean="0"/>
              <a:t> The </a:t>
            </a:r>
            <a:r>
              <a:rPr altLang="en-GB" dirty="0" lang="en-GB"/>
              <a:t>human body develops from a single cell called the </a:t>
            </a:r>
            <a:r>
              <a:rPr altLang="en-GB" b="1" dirty="0" lang="en-GB"/>
              <a:t>zygote, </a:t>
            </a:r>
            <a:r>
              <a:rPr altLang="en-GB" dirty="0" lang="en-GB"/>
              <a:t>which results from the fusion of </a:t>
            </a:r>
            <a:r>
              <a:rPr altLang="en-GB" b="1" dirty="0" lang="en-GB"/>
              <a:t>the ovum (female egg cell) and the spermatozoon (male sex cell). </a:t>
            </a:r>
            <a:endParaRPr altLang="en-GB" b="1" dirty="0" lang="en-GB" smtClean="0"/>
          </a:p>
          <a:p>
            <a:pPr>
              <a:buFont charset="2" panose="05000000000000000000" pitchFamily="2" typeface="Wingdings"/>
              <a:buChar char="§"/>
            </a:pPr>
            <a:r>
              <a:rPr altLang="en-GB" b="1" dirty="0" lang="en-GB" smtClean="0"/>
              <a:t> Cell </a:t>
            </a:r>
            <a:r>
              <a:rPr altLang="en-GB" b="1" dirty="0" lang="en-GB"/>
              <a:t>division follows </a:t>
            </a:r>
            <a:r>
              <a:rPr altLang="en-GB" dirty="0" lang="en-GB"/>
              <a:t>and, as the </a:t>
            </a:r>
            <a:r>
              <a:rPr altLang="en-GB" b="1" dirty="0" lang="en-GB"/>
              <a:t>fetus grows, cells with different structural and functional specialisations develop, all with the same genetic makeup as the zygote. </a:t>
            </a:r>
            <a:endParaRPr altLang="en-GB" b="1" dirty="0" lang="en-GB" smtClean="0"/>
          </a:p>
          <a:p>
            <a:pPr>
              <a:buFont charset="2" panose="05000000000000000000" pitchFamily="2" typeface="Wingdings"/>
              <a:buChar char="§"/>
            </a:pPr>
            <a:r>
              <a:rPr altLang="en-GB" dirty="0" lang="en-GB" smtClean="0"/>
              <a:t> A </a:t>
            </a:r>
            <a:r>
              <a:rPr altLang="en-GB" dirty="0" lang="en-GB"/>
              <a:t>cell </a:t>
            </a:r>
            <a:r>
              <a:rPr altLang="en-GB" b="1" dirty="0" lang="en-GB"/>
              <a:t>consists of a plasma membrane </a:t>
            </a:r>
            <a:r>
              <a:rPr altLang="en-GB" dirty="0" lang="en-GB"/>
              <a:t>inside which are </a:t>
            </a:r>
            <a:r>
              <a:rPr altLang="en-GB" b="1" dirty="0" lang="en-GB"/>
              <a:t>a number of organelles suspended </a:t>
            </a:r>
            <a:r>
              <a:rPr altLang="en-GB" dirty="0" lang="en-GB"/>
              <a:t>in a </a:t>
            </a:r>
            <a:r>
              <a:rPr altLang="en-GB" b="1" dirty="0" lang="en-GB"/>
              <a:t>watery fluid called </a:t>
            </a:r>
            <a:r>
              <a:rPr altLang="en-GB" b="1" dirty="0" lang="en-GB" smtClean="0"/>
              <a:t>cytoplasm.</a:t>
            </a:r>
          </a:p>
          <a:p>
            <a:pPr>
              <a:buFont charset="2" panose="05000000000000000000" pitchFamily="2" typeface="Wingdings"/>
              <a:buChar char="§"/>
            </a:pPr>
            <a:r>
              <a:rPr altLang="en-GB" b="1" dirty="0" lang="en-GB" smtClean="0"/>
              <a:t> Organelles</a:t>
            </a:r>
            <a:r>
              <a:rPr altLang="en-GB" b="1" dirty="0" lang="en-GB"/>
              <a:t>, </a:t>
            </a:r>
            <a:r>
              <a:rPr altLang="en-GB" dirty="0" lang="en-GB" smtClean="0"/>
              <a:t>also called </a:t>
            </a:r>
            <a:r>
              <a:rPr altLang="en-GB" b="1" dirty="0" lang="en-GB"/>
              <a:t>‘small organs’, </a:t>
            </a:r>
            <a:r>
              <a:rPr altLang="en-GB" dirty="0" lang="en-GB"/>
              <a:t>have </a:t>
            </a:r>
            <a:r>
              <a:rPr altLang="en-GB" b="1" dirty="0" lang="en-GB"/>
              <a:t>individual and highly specialised functions, </a:t>
            </a:r>
            <a:r>
              <a:rPr altLang="en-GB" dirty="0" lang="en-GB"/>
              <a:t>and are </a:t>
            </a:r>
            <a:r>
              <a:rPr altLang="en-GB" b="1" dirty="0" lang="en-GB"/>
              <a:t>often enclosed in their own membrane within the cytoplasm. </a:t>
            </a:r>
            <a:endParaRPr altLang="en-GB" dirty="0" lang="en-GB"/>
          </a:p>
        </p:txBody>
      </p:sp>
      <p:pic>
        <p:nvPicPr>
          <p:cNvPr id="2" name="Picture 1"/>
          <p:cNvPicPr>
            <a:picLocks noChangeAspect="1"/>
          </p:cNvPicPr>
          <p:nvPr/>
        </p:nvPicPr>
        <p:blipFill>
          <a:blip r:embed="rId2"/>
          <a:stretch>
            <a:fillRect/>
          </a:stretch>
        </p:blipFill>
        <p:spPr>
          <a:xfrm>
            <a:off x="7431133" y="2652501"/>
            <a:ext cx="4000500" cy="2409825"/>
          </a:xfrm>
          <a:prstGeom prst="rect">
            <a:avLst/>
          </a:prstGeom>
        </p:spPr>
      </p:pic>
    </p:spTree>
    <p:extLst>
      <p:ext uri="{BB962C8B-B14F-4D97-AF65-F5344CB8AC3E}">
        <p14:creationId xmlns:p14="http://schemas.microsoft.com/office/powerpoint/2010/main" val="296617712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numCol="1"/>
          <a:lstStyle/>
          <a:p>
            <a:r>
              <a:rPr altLang="en-GB" dirty="0" lang="en-GB" smtClean="0">
                <a:latin charset="0" panose="020B0502040204020203" pitchFamily="34" typeface="Bahnschrift SemiBold SemiConden"/>
              </a:rPr>
              <a:t>Examples</a:t>
            </a:r>
            <a:endParaRPr altLang="en-GB" dirty="0" lang="en-GB">
              <a:latin charset="0" panose="020B0502040204020203" pitchFamily="34" typeface="Bahnschrift SemiBold SemiConden"/>
            </a:endParaRPr>
          </a:p>
        </p:txBody>
      </p:sp>
      <p:pic>
        <p:nvPicPr>
          <p:cNvPr id="4" name="Content Placeholder 3"/>
          <p:cNvPicPr>
            <a:picLocks noChangeAspect="1" noGrp="1"/>
          </p:cNvPicPr>
          <p:nvPr>
            <p:ph idx="1"/>
          </p:nvPr>
        </p:nvPicPr>
        <p:blipFill rotWithShape="1">
          <a:blip r:embed="rId2"/>
          <a:stretch/>
        </p:blipFill>
        <p:spPr>
          <a:xfrm>
            <a:off x="2430109" y="1812080"/>
            <a:ext cx="7392741" cy="4496802"/>
          </a:xfrm>
          <a:prstGeom prst="rect">
            <a:avLst/>
          </a:prstGeom>
        </p:spPr>
      </p:pic>
    </p:spTree>
    <p:extLst>
      <p:ext uri="{BB962C8B-B14F-4D97-AF65-F5344CB8AC3E}">
        <p14:creationId xmlns:p14="http://schemas.microsoft.com/office/powerpoint/2010/main" val="129547929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numCol="1"/>
          <a:lstStyle/>
          <a:p>
            <a:r>
              <a:rPr altLang="en-GB" dirty="0" lang="en-GB" smtClean="0">
                <a:latin charset="0" panose="020B0502040204020203" pitchFamily="34" typeface="Bahnschrift SemiBold SemiConden"/>
              </a:rPr>
              <a:t>Organization of the cell</a:t>
            </a:r>
            <a:endParaRPr altLang="en-GB" dirty="0" lang="en-GB">
              <a:latin charset="0" panose="020B0502040204020203" pitchFamily="34" typeface="Bahnschrift SemiBold SemiConden"/>
            </a:endParaRPr>
          </a:p>
        </p:txBody>
      </p:sp>
      <p:sp>
        <p:nvSpPr>
          <p:cNvPr id="3" name="Content Placeholder 2"/>
          <p:cNvSpPr>
            <a:spLocks noGrp="1"/>
          </p:cNvSpPr>
          <p:nvPr>
            <p:ph idx="1"/>
          </p:nvPr>
        </p:nvSpPr>
        <p:spPr>
          <a:xfrm>
            <a:off x="1097280" y="1845734"/>
            <a:ext cx="5800477" cy="4023360"/>
          </a:xfrm>
        </p:spPr>
        <p:txBody>
          <a:bodyPr numCol="1">
            <a:normAutofit/>
          </a:bodyPr>
          <a:lstStyle/>
          <a:p>
            <a:pPr>
              <a:buFont charset="2" panose="05000000000000000000" pitchFamily="2" typeface="Wingdings"/>
              <a:buChar char="§"/>
            </a:pPr>
            <a:r>
              <a:rPr altLang="en-GB" dirty="0" lang="en-GB" smtClean="0"/>
              <a:t> The two </a:t>
            </a:r>
            <a:r>
              <a:rPr altLang="en-GB" dirty="0" lang="en-GB"/>
              <a:t>major parts </a:t>
            </a:r>
            <a:r>
              <a:rPr altLang="en-GB" dirty="0" lang="en-GB" smtClean="0"/>
              <a:t>of the cell are </a:t>
            </a:r>
            <a:r>
              <a:rPr altLang="en-GB" dirty="0" lang="en-GB"/>
              <a:t>the </a:t>
            </a:r>
            <a:r>
              <a:rPr altLang="en-GB" b="1" dirty="0" lang="en-GB"/>
              <a:t>nucleus</a:t>
            </a:r>
            <a:r>
              <a:rPr altLang="en-GB" dirty="0" lang="en-GB"/>
              <a:t> and the </a:t>
            </a:r>
            <a:r>
              <a:rPr altLang="en-GB" b="1" dirty="0" lang="en-GB"/>
              <a:t>cytoplasm. </a:t>
            </a:r>
            <a:endParaRPr altLang="en-GB" b="1" dirty="0" lang="en-GB" smtClean="0"/>
          </a:p>
          <a:p>
            <a:pPr>
              <a:buFont charset="2" panose="05000000000000000000" pitchFamily="2" typeface="Wingdings"/>
              <a:buChar char="§"/>
            </a:pPr>
            <a:r>
              <a:rPr altLang="en-GB" dirty="0" lang="en-GB" smtClean="0"/>
              <a:t> The </a:t>
            </a:r>
            <a:r>
              <a:rPr altLang="en-GB" b="1" dirty="0" lang="en-GB"/>
              <a:t>nucleus is </a:t>
            </a:r>
            <a:r>
              <a:rPr altLang="en-GB" b="1" dirty="0" lang="en-GB" smtClean="0"/>
              <a:t>separated </a:t>
            </a:r>
            <a:r>
              <a:rPr altLang="en-GB" b="1" dirty="0" lang="en-GB"/>
              <a:t>from the cytoplasm </a:t>
            </a:r>
            <a:r>
              <a:rPr altLang="en-GB" dirty="0" lang="en-GB"/>
              <a:t>by a </a:t>
            </a:r>
            <a:r>
              <a:rPr altLang="en-GB" b="1" dirty="0" lang="en-GB"/>
              <a:t>nuclear </a:t>
            </a:r>
            <a:r>
              <a:rPr altLang="en-GB" b="1" dirty="0" lang="en-GB" smtClean="0"/>
              <a:t>membrane.</a:t>
            </a:r>
          </a:p>
          <a:p>
            <a:pPr>
              <a:buFont charset="2" panose="05000000000000000000" pitchFamily="2" typeface="Wingdings"/>
              <a:buChar char="§"/>
            </a:pPr>
            <a:r>
              <a:rPr altLang="en-GB" dirty="0" lang="en-GB" smtClean="0"/>
              <a:t> The </a:t>
            </a:r>
            <a:r>
              <a:rPr altLang="en-GB" b="1" dirty="0" lang="en-GB"/>
              <a:t>cytoplasm is separated from the surrounding fluids </a:t>
            </a:r>
            <a:r>
              <a:rPr altLang="en-GB" dirty="0" lang="en-GB"/>
              <a:t>by a </a:t>
            </a:r>
            <a:r>
              <a:rPr altLang="en-GB" b="1" dirty="0" lang="en-GB"/>
              <a:t>cell </a:t>
            </a:r>
            <a:r>
              <a:rPr altLang="en-GB" b="1" dirty="0" lang="en-GB" smtClean="0"/>
              <a:t>membrane </a:t>
            </a:r>
            <a:r>
              <a:rPr altLang="en-GB" dirty="0" lang="en-GB" smtClean="0"/>
              <a:t>or </a:t>
            </a:r>
            <a:r>
              <a:rPr altLang="en-GB" b="1" dirty="0" lang="en-GB" smtClean="0"/>
              <a:t>plasma </a:t>
            </a:r>
            <a:r>
              <a:rPr altLang="en-GB" b="1" dirty="0" lang="en-GB"/>
              <a:t>membrane. </a:t>
            </a:r>
          </a:p>
          <a:p>
            <a:pPr>
              <a:buFont charset="2" panose="05000000000000000000" pitchFamily="2" typeface="Wingdings"/>
              <a:buChar char="§"/>
            </a:pPr>
            <a:r>
              <a:rPr altLang="en-GB" b="1" dirty="0" lang="en-GB" smtClean="0"/>
              <a:t> Protoplasm</a:t>
            </a:r>
            <a:endParaRPr altLang="en-GB" b="1" dirty="0" lang="en-GB"/>
          </a:p>
          <a:p>
            <a:pPr lvl="1">
              <a:buFont charset="2" panose="05000000000000000000" pitchFamily="2" typeface="Wingdings"/>
              <a:buChar char="§"/>
            </a:pPr>
            <a:r>
              <a:rPr altLang="en-GB" dirty="0" lang="en-GB" smtClean="0"/>
              <a:t>The different substances that make up the cell are collectively called </a:t>
            </a:r>
            <a:r>
              <a:rPr altLang="en-GB" b="1" dirty="0" lang="en-GB" smtClean="0"/>
              <a:t>protoplasm. </a:t>
            </a:r>
          </a:p>
          <a:p>
            <a:pPr lvl="1">
              <a:buFont charset="2" panose="05000000000000000000" pitchFamily="2" typeface="Wingdings"/>
              <a:buChar char="§"/>
            </a:pPr>
            <a:r>
              <a:rPr altLang="en-GB" dirty="0" lang="en-GB" smtClean="0"/>
              <a:t>Protoplasm is composed mainly of </a:t>
            </a:r>
            <a:r>
              <a:rPr altLang="en-GB" b="1" dirty="0" lang="en-GB" smtClean="0"/>
              <a:t>five basic substances—water</a:t>
            </a:r>
            <a:r>
              <a:rPr altLang="en-GB" dirty="0" lang="en-GB" smtClean="0"/>
              <a:t>, </a:t>
            </a:r>
            <a:r>
              <a:rPr altLang="en-GB" b="1" dirty="0" lang="en-GB" smtClean="0"/>
              <a:t>electrolytes, proteins, lipids, and carbohydrates.</a:t>
            </a:r>
            <a:endParaRPr altLang="en-GB" b="1" dirty="0" lang="en-GB"/>
          </a:p>
        </p:txBody>
      </p:sp>
      <p:pic>
        <p:nvPicPr>
          <p:cNvPr id="4" name="Picture 3"/>
          <p:cNvPicPr>
            <a:picLocks noChangeAspect="1"/>
          </p:cNvPicPr>
          <p:nvPr/>
        </p:nvPicPr>
        <p:blipFill>
          <a:blip r:embed="rId2"/>
          <a:stretch>
            <a:fillRect/>
          </a:stretch>
        </p:blipFill>
        <p:spPr>
          <a:xfrm>
            <a:off x="6897757" y="2357230"/>
            <a:ext cx="5210175" cy="2819400"/>
          </a:xfrm>
          <a:prstGeom prst="rect">
            <a:avLst/>
          </a:prstGeom>
        </p:spPr>
      </p:pic>
    </p:spTree>
    <p:extLst>
      <p:ext uri="{BB962C8B-B14F-4D97-AF65-F5344CB8AC3E}">
        <p14:creationId xmlns:p14="http://schemas.microsoft.com/office/powerpoint/2010/main" val="424666375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numCol="1">
            <a:normAutofit/>
          </a:bodyPr>
          <a:lstStyle/>
          <a:p>
            <a:pPr>
              <a:buFont charset="2" panose="05000000000000000000" pitchFamily="2" typeface="Wingdings"/>
              <a:buChar char="§"/>
            </a:pPr>
            <a:r>
              <a:rPr altLang="en-GB" b="1" dirty="0" lang="en-GB" smtClean="0"/>
              <a:t> Water</a:t>
            </a:r>
          </a:p>
          <a:p>
            <a:pPr lvl="1"/>
            <a:r>
              <a:rPr altLang="en-GB" b="1" dirty="0" lang="en-GB" smtClean="0"/>
              <a:t>Most </a:t>
            </a:r>
            <a:r>
              <a:rPr altLang="en-GB" b="1" dirty="0" lang="en-GB"/>
              <a:t>cells, except </a:t>
            </a:r>
            <a:r>
              <a:rPr altLang="en-GB" b="1" dirty="0" lang="en-GB" smtClean="0"/>
              <a:t>fat </a:t>
            </a:r>
            <a:r>
              <a:rPr altLang="en-GB" b="1" dirty="0" lang="en-GB"/>
              <a:t>cells,</a:t>
            </a:r>
            <a:r>
              <a:rPr altLang="en-GB" dirty="0" lang="en-GB"/>
              <a:t> are comprised mainly of </a:t>
            </a:r>
            <a:r>
              <a:rPr altLang="en-GB" b="1" dirty="0" lang="en-GB"/>
              <a:t>water</a:t>
            </a:r>
            <a:r>
              <a:rPr altLang="en-GB" dirty="0" lang="en-GB"/>
              <a:t> in a concentration of </a:t>
            </a:r>
            <a:r>
              <a:rPr altLang="en-GB" b="1" dirty="0" lang="en-GB"/>
              <a:t>70% to 85%. </a:t>
            </a:r>
            <a:endParaRPr altLang="en-GB" b="1" dirty="0" lang="en-GB" smtClean="0"/>
          </a:p>
          <a:p>
            <a:pPr indent="0" lvl="1" marL="201168">
              <a:buNone/>
            </a:pPr>
            <a:endParaRPr altLang="en-GB" b="1" dirty="0" lang="en-GB"/>
          </a:p>
          <a:p>
            <a:pPr indent="0" lvl="1" marL="201168">
              <a:buNone/>
            </a:pPr>
            <a:endParaRPr altLang="en-GB" b="1" dirty="0" lang="en-GB" smtClean="0"/>
          </a:p>
          <a:p>
            <a:pPr>
              <a:buFont charset="2" panose="05000000000000000000" pitchFamily="2" typeface="Wingdings"/>
              <a:buChar char="§"/>
            </a:pPr>
            <a:r>
              <a:rPr altLang="en-GB" b="1" dirty="0" lang="en-GB" smtClean="0"/>
              <a:t> Electrolytes</a:t>
            </a:r>
          </a:p>
          <a:p>
            <a:pPr lvl="1"/>
            <a:r>
              <a:rPr altLang="en-GB" dirty="0" lang="en-GB" smtClean="0"/>
              <a:t>Important </a:t>
            </a:r>
            <a:r>
              <a:rPr altLang="en-GB" dirty="0" lang="en-GB"/>
              <a:t>ions in the cell include </a:t>
            </a:r>
            <a:r>
              <a:rPr altLang="en-GB" b="1" dirty="0" lang="en-GB"/>
              <a:t>potassium, </a:t>
            </a:r>
            <a:r>
              <a:rPr altLang="en-GB" b="1" dirty="0" lang="en-GB" smtClean="0"/>
              <a:t>magnesium, </a:t>
            </a:r>
            <a:r>
              <a:rPr altLang="en-GB" b="1" dirty="0" lang="en-GB"/>
              <a:t>phosphate, </a:t>
            </a:r>
            <a:r>
              <a:rPr altLang="en-GB" b="1" dirty="0" lang="en-GB" smtClean="0"/>
              <a:t>sulphate, </a:t>
            </a:r>
            <a:r>
              <a:rPr altLang="en-GB" b="1" dirty="0" lang="en-GB"/>
              <a:t>bicarbonate, </a:t>
            </a:r>
            <a:r>
              <a:rPr altLang="en-GB" dirty="0" lang="en-GB"/>
              <a:t>and </a:t>
            </a:r>
            <a:r>
              <a:rPr altLang="en-GB" b="1" dirty="0" lang="en-GB"/>
              <a:t>smaller </a:t>
            </a:r>
            <a:r>
              <a:rPr altLang="en-GB" b="1" dirty="0" lang="en-GB" smtClean="0"/>
              <a:t>quantities </a:t>
            </a:r>
            <a:r>
              <a:rPr altLang="en-GB" b="1" dirty="0" lang="en-GB"/>
              <a:t>of sodium, chloride, and calcium. </a:t>
            </a:r>
            <a:endParaRPr altLang="en-GB" b="1" dirty="0" lang="en-GB" smtClean="0"/>
          </a:p>
          <a:p>
            <a:pPr lvl="1"/>
            <a:r>
              <a:rPr altLang="en-GB" dirty="0" lang="en-GB" smtClean="0"/>
              <a:t>The </a:t>
            </a:r>
            <a:r>
              <a:rPr altLang="en-GB" dirty="0" lang="en-GB"/>
              <a:t>ions provide </a:t>
            </a:r>
            <a:r>
              <a:rPr altLang="en-GB" b="1" dirty="0" lang="en-GB"/>
              <a:t>inorganic chemicals </a:t>
            </a:r>
            <a:r>
              <a:rPr altLang="en-GB" dirty="0" lang="en-GB"/>
              <a:t>for </a:t>
            </a:r>
            <a:r>
              <a:rPr altLang="en-GB" b="1" dirty="0" lang="en-GB"/>
              <a:t>cellular </a:t>
            </a:r>
            <a:r>
              <a:rPr altLang="en-GB" b="1" dirty="0" lang="en-GB" smtClean="0"/>
              <a:t>reactions </a:t>
            </a:r>
            <a:r>
              <a:rPr altLang="en-GB" dirty="0" lang="en-GB"/>
              <a:t>and are </a:t>
            </a:r>
            <a:r>
              <a:rPr altLang="en-GB" b="1" dirty="0" lang="en-GB"/>
              <a:t>necessary for the operation of some cellular control mechanisms</a:t>
            </a:r>
            <a:r>
              <a:rPr altLang="en-GB" dirty="0" lang="en-GB"/>
              <a:t>. </a:t>
            </a:r>
            <a:endParaRPr altLang="en-GB" dirty="0" lang="en-GB" smtClean="0"/>
          </a:p>
          <a:p>
            <a:pPr lvl="1"/>
            <a:r>
              <a:rPr altLang="en-GB" dirty="0" lang="en-GB" smtClean="0"/>
              <a:t>For example; </a:t>
            </a:r>
            <a:r>
              <a:rPr altLang="en-GB" b="1" dirty="0" lang="en-GB"/>
              <a:t>ions acting at the cell membrane </a:t>
            </a:r>
            <a:r>
              <a:rPr altLang="en-GB" dirty="0" lang="en-GB"/>
              <a:t>are required </a:t>
            </a:r>
            <a:r>
              <a:rPr altLang="en-GB" b="1" dirty="0" lang="en-GB"/>
              <a:t>for the transmission of </a:t>
            </a:r>
            <a:r>
              <a:rPr altLang="en-GB" b="1" dirty="0" lang="en-GB" smtClean="0"/>
              <a:t>electrochemical </a:t>
            </a:r>
            <a:r>
              <a:rPr altLang="en-GB" b="1" dirty="0" lang="en-GB"/>
              <a:t>impulses in nerve and muscle </a:t>
            </a:r>
            <a:r>
              <a:rPr altLang="en-GB" b="1" dirty="0" lang="en-GB" smtClean="0"/>
              <a:t>fibers.</a:t>
            </a:r>
            <a:endParaRPr altLang="en-GB" b="1" dirty="0" lang="en-GB"/>
          </a:p>
          <a:p>
            <a:pPr indent="0" lvl="1" marL="201168">
              <a:buNone/>
            </a:pPr>
            <a:endParaRPr altLang="en-GB" b="1" dirty="0" lang="en-GB" smtClean="0"/>
          </a:p>
        </p:txBody>
      </p:sp>
    </p:spTree>
    <p:extLst>
      <p:ext uri="{BB962C8B-B14F-4D97-AF65-F5344CB8AC3E}">
        <p14:creationId xmlns:p14="http://schemas.microsoft.com/office/powerpoint/2010/main" val="370913755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numCol="1">
            <a:normAutofit fontScale="92500" lnSpcReduction="20000"/>
          </a:bodyPr>
          <a:lstStyle/>
          <a:p>
            <a:pPr>
              <a:buFont charset="2" panose="05000000000000000000" pitchFamily="2" typeface="Wingdings"/>
              <a:buChar char="§"/>
            </a:pPr>
            <a:r>
              <a:rPr altLang="en-GB" b="1" dirty="0" lang="en-GB"/>
              <a:t> Proteins</a:t>
            </a:r>
          </a:p>
          <a:p>
            <a:pPr lvl="1"/>
            <a:r>
              <a:rPr altLang="en-GB" dirty="0" lang="en-GB"/>
              <a:t>After water, the most abundant substances in most cells are </a:t>
            </a:r>
            <a:r>
              <a:rPr altLang="en-GB" b="1" dirty="0" lang="en-GB"/>
              <a:t>proteins, </a:t>
            </a:r>
            <a:r>
              <a:rPr altLang="en-GB" dirty="0" lang="en-GB"/>
              <a:t>which normally constitute </a:t>
            </a:r>
            <a:r>
              <a:rPr altLang="en-GB" b="1" dirty="0" lang="en-GB"/>
              <a:t>10% to 20% of the cell mass.</a:t>
            </a:r>
            <a:r>
              <a:rPr altLang="en-GB" dirty="0" lang="en-GB"/>
              <a:t> </a:t>
            </a:r>
          </a:p>
          <a:p>
            <a:pPr lvl="1"/>
            <a:r>
              <a:rPr altLang="en-GB" dirty="0" lang="en-GB"/>
              <a:t>These proteins can be divided into two types, </a:t>
            </a:r>
            <a:r>
              <a:rPr altLang="en-GB" b="1" dirty="0" lang="en-GB"/>
              <a:t>structural proteins and functional proteins. </a:t>
            </a:r>
            <a:endParaRPr altLang="en-GB" b="1" dirty="0" lang="en-GB" smtClean="0"/>
          </a:p>
          <a:p>
            <a:pPr indent="-457200" marL="457200">
              <a:buFont typeface="+mj-lt"/>
              <a:buAutoNum type="arabicPeriod"/>
            </a:pPr>
            <a:r>
              <a:rPr altLang="en-GB" b="1" dirty="0" lang="en-GB" smtClean="0"/>
              <a:t> Structural proteins</a:t>
            </a:r>
            <a:endParaRPr altLang="en-GB" b="1" dirty="0" lang="en-GB"/>
          </a:p>
          <a:p>
            <a:pPr lvl="1"/>
            <a:r>
              <a:rPr altLang="en-GB" b="1" dirty="0" lang="en-GB" smtClean="0"/>
              <a:t>Structural </a:t>
            </a:r>
            <a:r>
              <a:rPr altLang="en-GB" b="1" dirty="0" lang="en-GB"/>
              <a:t>proteins </a:t>
            </a:r>
            <a:r>
              <a:rPr altLang="en-GB" dirty="0" lang="en-GB"/>
              <a:t>are present in the cell mainly in the form of </a:t>
            </a:r>
            <a:r>
              <a:rPr altLang="en-GB" b="1" dirty="0" lang="en-GB"/>
              <a:t>long </a:t>
            </a:r>
            <a:r>
              <a:rPr altLang="en-GB" b="1" dirty="0" lang="en-GB" smtClean="0"/>
              <a:t>filaments.</a:t>
            </a:r>
            <a:r>
              <a:rPr altLang="en-GB" dirty="0" lang="en-GB" smtClean="0"/>
              <a:t> </a:t>
            </a:r>
          </a:p>
          <a:p>
            <a:pPr lvl="1"/>
            <a:r>
              <a:rPr altLang="en-GB" dirty="0" lang="en-GB" smtClean="0"/>
              <a:t>They are structural components of </a:t>
            </a:r>
            <a:r>
              <a:rPr altLang="en-GB" b="1" dirty="0" lang="en-GB"/>
              <a:t>microtubules, </a:t>
            </a:r>
            <a:r>
              <a:rPr altLang="en-GB" dirty="0" lang="en-GB"/>
              <a:t>which provide the cytoskeletons of cellular organelles such </a:t>
            </a:r>
            <a:r>
              <a:rPr altLang="en-GB" dirty="0" lang="en-GB" smtClean="0"/>
              <a:t>as;</a:t>
            </a:r>
            <a:r>
              <a:rPr altLang="en-GB" b="1" dirty="0" lang="en-GB" smtClean="0"/>
              <a:t> </a:t>
            </a:r>
            <a:r>
              <a:rPr altLang="en-GB" b="1" dirty="0" lang="en-GB"/>
              <a:t>cilia, nerve axons, the mitotic </a:t>
            </a:r>
            <a:r>
              <a:rPr altLang="en-GB" b="1" dirty="0" lang="en-GB" smtClean="0"/>
              <a:t>spindles, and thin </a:t>
            </a:r>
            <a:r>
              <a:rPr altLang="en-GB" b="1" dirty="0" lang="en-GB"/>
              <a:t>filamentous tubules </a:t>
            </a:r>
            <a:r>
              <a:rPr altLang="en-GB" b="1" dirty="0" lang="en-GB" smtClean="0"/>
              <a:t>in cytoplasm </a:t>
            </a:r>
            <a:r>
              <a:rPr altLang="en-GB" b="1" dirty="0" lang="en-GB"/>
              <a:t>and </a:t>
            </a:r>
            <a:r>
              <a:rPr altLang="en-GB" b="1" dirty="0" lang="en-GB" smtClean="0"/>
              <a:t>nucleoplasm.</a:t>
            </a:r>
            <a:endParaRPr altLang="en-GB" dirty="0" lang="en-GB" smtClean="0"/>
          </a:p>
          <a:p>
            <a:pPr lvl="1"/>
            <a:r>
              <a:rPr altLang="en-GB" b="1" dirty="0" lang="en-GB" smtClean="0"/>
              <a:t>Fibrillar </a:t>
            </a:r>
            <a:r>
              <a:rPr altLang="en-GB" b="1" dirty="0" lang="en-GB"/>
              <a:t>proteins </a:t>
            </a:r>
            <a:r>
              <a:rPr altLang="en-GB" dirty="0" lang="en-GB"/>
              <a:t>are </a:t>
            </a:r>
            <a:r>
              <a:rPr altLang="en-GB" b="1" dirty="0" lang="en-GB"/>
              <a:t>found outside the cell, </a:t>
            </a:r>
            <a:r>
              <a:rPr altLang="en-GB" dirty="0" lang="en-GB"/>
              <a:t>especially in the </a:t>
            </a:r>
            <a:r>
              <a:rPr altLang="en-GB" b="1" dirty="0" lang="en-GB"/>
              <a:t>collagen and elastin fibers of connective tissue, </a:t>
            </a:r>
            <a:r>
              <a:rPr altLang="en-GB" dirty="0" lang="en-GB" smtClean="0"/>
              <a:t>and in </a:t>
            </a:r>
            <a:r>
              <a:rPr altLang="en-GB" b="1" dirty="0" lang="en-GB"/>
              <a:t>blood vessel walls, tendons, and ligaments. </a:t>
            </a:r>
            <a:endParaRPr altLang="en-GB" b="1" dirty="0" lang="en-GB" smtClean="0"/>
          </a:p>
          <a:p>
            <a:pPr indent="-457200" marL="457200">
              <a:buFont typeface="+mj-lt"/>
              <a:buAutoNum type="arabicPeriod"/>
            </a:pPr>
            <a:r>
              <a:rPr altLang="en-GB" b="1" dirty="0" lang="en-GB" smtClean="0"/>
              <a:t> Functional </a:t>
            </a:r>
            <a:r>
              <a:rPr altLang="en-GB" b="1" dirty="0" lang="en-GB"/>
              <a:t>proteins</a:t>
            </a:r>
            <a:endParaRPr altLang="en-GB" dirty="0" lang="en-GB" smtClean="0"/>
          </a:p>
          <a:p>
            <a:pPr lvl="1"/>
            <a:r>
              <a:rPr altLang="en-GB" dirty="0" lang="en-GB" smtClean="0"/>
              <a:t>The </a:t>
            </a:r>
            <a:r>
              <a:rPr altLang="en-GB" b="1" dirty="0" lang="en-GB" smtClean="0"/>
              <a:t>functional proteins </a:t>
            </a:r>
            <a:r>
              <a:rPr altLang="en-GB" dirty="0" lang="en-GB" smtClean="0"/>
              <a:t>are usually composed of combinations of a few molecules in </a:t>
            </a:r>
            <a:r>
              <a:rPr altLang="en-GB" b="1" dirty="0" lang="en-GB" smtClean="0"/>
              <a:t>tubular-globular form. </a:t>
            </a:r>
          </a:p>
          <a:p>
            <a:pPr lvl="1"/>
            <a:r>
              <a:rPr altLang="en-GB" dirty="0" lang="en-GB" smtClean="0"/>
              <a:t>These proteins are mainly the </a:t>
            </a:r>
            <a:r>
              <a:rPr altLang="en-GB" b="1" dirty="0" lang="en-GB" smtClean="0"/>
              <a:t>enzymes of the cell</a:t>
            </a:r>
            <a:r>
              <a:rPr altLang="en-GB" dirty="0" lang="en-GB" smtClean="0"/>
              <a:t> and are </a:t>
            </a:r>
            <a:r>
              <a:rPr altLang="en-GB" b="1" dirty="0" lang="en-GB" smtClean="0"/>
              <a:t>often mobile in the cell fluid.</a:t>
            </a:r>
            <a:endParaRPr altLang="en-GB" dirty="0" lang="en-GB"/>
          </a:p>
          <a:p>
            <a:pPr lvl="1"/>
            <a:r>
              <a:rPr altLang="en-GB" dirty="0" lang="en-GB" smtClean="0"/>
              <a:t>Many </a:t>
            </a:r>
            <a:r>
              <a:rPr altLang="en-GB" dirty="0" lang="en-GB"/>
              <a:t>of them are adherent to membranous structures inside the cell and catalyze specific intracellular chemical reactions. </a:t>
            </a:r>
            <a:endParaRPr altLang="en-GB" dirty="0" lang="en-GB" smtClean="0"/>
          </a:p>
        </p:txBody>
      </p:sp>
    </p:spTree>
    <p:extLst>
      <p:ext uri="{BB962C8B-B14F-4D97-AF65-F5344CB8AC3E}">
        <p14:creationId xmlns:p14="http://schemas.microsoft.com/office/powerpoint/2010/main" val="322699107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numCol="1">
            <a:normAutofit/>
          </a:bodyPr>
          <a:lstStyle/>
          <a:p>
            <a:pPr>
              <a:buFont charset="2" panose="05000000000000000000" pitchFamily="2" typeface="Wingdings"/>
              <a:buChar char="§"/>
            </a:pPr>
            <a:r>
              <a:rPr altLang="en-GB" b="1" dirty="0" lang="en-GB" smtClean="0"/>
              <a:t> Lipids</a:t>
            </a:r>
          </a:p>
          <a:p>
            <a:pPr lvl="1"/>
            <a:r>
              <a:rPr altLang="en-GB" dirty="0" lang="en-GB"/>
              <a:t>Lipids are </a:t>
            </a:r>
            <a:r>
              <a:rPr altLang="en-GB" b="1" dirty="0" lang="en-GB"/>
              <a:t>molecules that contain hydrocarbons and make up the building blocks of the structure and function of living </a:t>
            </a:r>
            <a:r>
              <a:rPr altLang="en-GB" b="1" dirty="0" lang="en-GB" smtClean="0"/>
              <a:t>cells.</a:t>
            </a:r>
          </a:p>
          <a:p>
            <a:pPr lvl="1"/>
            <a:r>
              <a:rPr altLang="en-GB" dirty="0" lang="en-GB" smtClean="0"/>
              <a:t>Especially </a:t>
            </a:r>
            <a:r>
              <a:rPr altLang="en-GB" dirty="0" lang="en-GB"/>
              <a:t>important lipids are </a:t>
            </a:r>
            <a:r>
              <a:rPr altLang="en-GB" b="1" dirty="0" lang="en-GB"/>
              <a:t>phospholipids and cholesterol, </a:t>
            </a:r>
            <a:r>
              <a:rPr altLang="en-GB" dirty="0" lang="en-GB"/>
              <a:t>which together constitute </a:t>
            </a:r>
            <a:r>
              <a:rPr altLang="en-GB" b="1" dirty="0" lang="en-GB"/>
              <a:t>only about 2% of the total cell mass. </a:t>
            </a:r>
            <a:endParaRPr altLang="en-GB" b="1" dirty="0" lang="en-GB" smtClean="0"/>
          </a:p>
          <a:p>
            <a:pPr lvl="1"/>
            <a:r>
              <a:rPr altLang="en-GB" dirty="0" lang="en-GB" smtClean="0"/>
              <a:t>Phospholipids </a:t>
            </a:r>
            <a:r>
              <a:rPr altLang="en-GB" dirty="0" lang="en-GB"/>
              <a:t>and cholesterol are mainly </a:t>
            </a:r>
            <a:r>
              <a:rPr altLang="en-GB" b="1" dirty="0" lang="en-GB"/>
              <a:t>insoluble in water </a:t>
            </a:r>
            <a:r>
              <a:rPr altLang="en-GB" dirty="0" lang="en-GB"/>
              <a:t>and therefore are </a:t>
            </a:r>
            <a:r>
              <a:rPr altLang="en-GB" b="1" dirty="0" lang="en-GB"/>
              <a:t>used to form the cell membrane</a:t>
            </a:r>
            <a:r>
              <a:rPr altLang="en-GB" dirty="0" lang="en-GB"/>
              <a:t> and </a:t>
            </a:r>
            <a:r>
              <a:rPr altLang="en-GB" b="1" dirty="0" lang="en-GB"/>
              <a:t>intracellular membrane barriers that separate the different cell compartments. </a:t>
            </a:r>
            <a:endParaRPr altLang="en-GB" b="1" dirty="0" lang="en-GB" smtClean="0"/>
          </a:p>
          <a:p>
            <a:pPr lvl="1"/>
            <a:r>
              <a:rPr altLang="en-GB" dirty="0" lang="en-GB" smtClean="0"/>
              <a:t>In </a:t>
            </a:r>
            <a:r>
              <a:rPr altLang="en-GB" dirty="0" lang="en-GB"/>
              <a:t>addition to phospholipids and cholesterol, some cells contain large quantities of </a:t>
            </a:r>
            <a:r>
              <a:rPr altLang="en-GB" b="1" dirty="0" lang="en-GB"/>
              <a:t>triglycerides, also called neutral fats. </a:t>
            </a:r>
            <a:endParaRPr altLang="en-GB" b="1" dirty="0" lang="en-GB" smtClean="0"/>
          </a:p>
          <a:p>
            <a:pPr lvl="1"/>
            <a:r>
              <a:rPr altLang="en-GB" dirty="0" lang="en-GB" smtClean="0"/>
              <a:t>In </a:t>
            </a:r>
            <a:r>
              <a:rPr altLang="en-GB" b="1" dirty="0" lang="en-GB"/>
              <a:t>fat cells (adipocytes), </a:t>
            </a:r>
            <a:r>
              <a:rPr altLang="en-GB" dirty="0" lang="en-GB"/>
              <a:t>triglycerides often account for </a:t>
            </a:r>
            <a:r>
              <a:rPr altLang="en-GB" b="1" dirty="0" lang="en-GB"/>
              <a:t>as much as 95% of the cell mass. </a:t>
            </a:r>
            <a:endParaRPr altLang="en-GB" b="1" dirty="0" lang="en-GB" smtClean="0"/>
          </a:p>
          <a:p>
            <a:pPr lvl="1"/>
            <a:r>
              <a:rPr altLang="en-GB" dirty="0" lang="en-GB" smtClean="0"/>
              <a:t>The </a:t>
            </a:r>
            <a:r>
              <a:rPr altLang="en-GB" dirty="0" lang="en-GB"/>
              <a:t>fat stored in these cells represents the </a:t>
            </a:r>
            <a:r>
              <a:rPr altLang="en-GB" b="1" dirty="0" lang="en-GB"/>
              <a:t>body’s main storehouse of energy-giving nutrients </a:t>
            </a:r>
            <a:r>
              <a:rPr altLang="en-GB" dirty="0" lang="en-GB"/>
              <a:t>that can later be used to provide energy wherever it is needed in the </a:t>
            </a:r>
            <a:r>
              <a:rPr altLang="en-GB" dirty="0" lang="en-GB" smtClean="0"/>
              <a:t>body.</a:t>
            </a:r>
          </a:p>
          <a:p>
            <a:endParaRPr altLang="en-GB" dirty="0" lang="en-GB"/>
          </a:p>
        </p:txBody>
      </p:sp>
    </p:spTree>
    <p:extLst>
      <p:ext uri="{BB962C8B-B14F-4D97-AF65-F5344CB8AC3E}">
        <p14:creationId xmlns:p14="http://schemas.microsoft.com/office/powerpoint/2010/main" val="318081636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numCol="1"/>
          <a:lstStyle/>
          <a:p>
            <a:pPr>
              <a:buFont charset="2" panose="05000000000000000000" pitchFamily="2" typeface="Wingdings"/>
              <a:buChar char="§"/>
            </a:pPr>
            <a:r>
              <a:rPr altLang="en-GB" b="1" dirty="0" lang="en-GB" smtClean="0"/>
              <a:t> Carbohydrates</a:t>
            </a:r>
          </a:p>
          <a:p>
            <a:pPr lvl="1"/>
            <a:r>
              <a:rPr altLang="en-GB" dirty="0" lang="en-GB" smtClean="0"/>
              <a:t>Carbohydrates </a:t>
            </a:r>
            <a:r>
              <a:rPr altLang="en-GB" dirty="0" lang="en-GB"/>
              <a:t>play a major role in </a:t>
            </a:r>
            <a:r>
              <a:rPr altLang="en-GB" b="1" dirty="0" lang="en-GB"/>
              <a:t>cell nutrition </a:t>
            </a:r>
            <a:r>
              <a:rPr altLang="en-GB" dirty="0" lang="en-GB"/>
              <a:t>and, as </a:t>
            </a:r>
            <a:r>
              <a:rPr altLang="en-GB" b="1" dirty="0" lang="en-GB"/>
              <a:t>parts of glycoprotein molecules</a:t>
            </a:r>
            <a:r>
              <a:rPr altLang="en-GB" dirty="0" lang="en-GB"/>
              <a:t>, have structural functions. </a:t>
            </a:r>
            <a:endParaRPr altLang="en-GB" dirty="0" lang="en-GB" smtClean="0"/>
          </a:p>
          <a:p>
            <a:pPr lvl="1"/>
            <a:r>
              <a:rPr altLang="en-GB" dirty="0" lang="en-GB" smtClean="0"/>
              <a:t>Most </a:t>
            </a:r>
            <a:r>
              <a:rPr altLang="en-GB" dirty="0" lang="en-GB"/>
              <a:t>human cells do not maintain large stores of carbohydrates; </a:t>
            </a:r>
            <a:r>
              <a:rPr altLang="en-GB" dirty="0" lang="en-GB" smtClean="0"/>
              <a:t>they constitute about </a:t>
            </a:r>
            <a:r>
              <a:rPr altLang="en-GB" b="1" dirty="0" lang="en-GB"/>
              <a:t>1% </a:t>
            </a:r>
            <a:r>
              <a:rPr altLang="en-GB" dirty="0" lang="en-GB"/>
              <a:t>of their total mass but </a:t>
            </a:r>
            <a:r>
              <a:rPr altLang="en-GB" b="1" dirty="0" lang="en-GB" smtClean="0"/>
              <a:t>3</a:t>
            </a:r>
            <a:r>
              <a:rPr altLang="en-GB" b="1" dirty="0" lang="en-GB"/>
              <a:t>% in muscle cells </a:t>
            </a:r>
            <a:r>
              <a:rPr altLang="en-GB" dirty="0" lang="en-GB" smtClean="0"/>
              <a:t>and up to </a:t>
            </a:r>
            <a:r>
              <a:rPr altLang="en-GB" b="1" dirty="0" lang="en-GB" smtClean="0"/>
              <a:t>6</a:t>
            </a:r>
            <a:r>
              <a:rPr altLang="en-GB" b="1" dirty="0" lang="en-GB"/>
              <a:t>% in liver cells.</a:t>
            </a:r>
            <a:r>
              <a:rPr altLang="en-GB" dirty="0" lang="en-GB"/>
              <a:t> </a:t>
            </a:r>
            <a:endParaRPr altLang="en-GB" dirty="0" lang="en-GB" smtClean="0"/>
          </a:p>
          <a:p>
            <a:pPr lvl="1"/>
            <a:r>
              <a:rPr altLang="en-GB" dirty="0" lang="en-GB" smtClean="0"/>
              <a:t>Also</a:t>
            </a:r>
            <a:r>
              <a:rPr altLang="en-GB" dirty="0" lang="en-GB"/>
              <a:t>, a small amount of </a:t>
            </a:r>
            <a:r>
              <a:rPr altLang="en-GB" b="1" dirty="0" lang="en-GB"/>
              <a:t>carbohydrate is stored in cells as glycogen, </a:t>
            </a:r>
            <a:r>
              <a:rPr altLang="en-GB" dirty="0" lang="en-GB"/>
              <a:t>an insoluble polymer of glucose that can be </a:t>
            </a:r>
            <a:r>
              <a:rPr altLang="en-GB" b="1" dirty="0" lang="en-GB"/>
              <a:t>depolymerized and used rapidly to supply the cell’s energy needs</a:t>
            </a:r>
            <a:r>
              <a:rPr altLang="en-GB" b="1" dirty="0" lang="en-GB" smtClean="0"/>
              <a:t>. </a:t>
            </a:r>
            <a:endParaRPr altLang="en-GB" b="1" dirty="0" lang="en-GB"/>
          </a:p>
        </p:txBody>
      </p:sp>
    </p:spTree>
    <p:extLst>
      <p:ext uri="{BB962C8B-B14F-4D97-AF65-F5344CB8AC3E}">
        <p14:creationId xmlns:p14="http://schemas.microsoft.com/office/powerpoint/2010/main" val="267439435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numCol="1"/>
          <a:lstStyle/>
          <a:p>
            <a:r>
              <a:rPr altLang="en-GB" dirty="0" lang="en-GB" smtClean="0">
                <a:latin charset="0" panose="020B0502040204020203" pitchFamily="34" typeface="Bahnschrift SemiBold SemiConden"/>
              </a:rPr>
              <a:t>Cell Structure</a:t>
            </a:r>
            <a:endParaRPr altLang="en-GB" dirty="0" lang="en-GB">
              <a:latin charset="0" panose="020B0502040204020203" pitchFamily="34" typeface="Bahnschrift SemiBold SemiConden"/>
            </a:endParaRPr>
          </a:p>
        </p:txBody>
      </p:sp>
      <p:sp>
        <p:nvSpPr>
          <p:cNvPr id="3" name="Content Placeholder 2"/>
          <p:cNvSpPr>
            <a:spLocks noGrp="1"/>
          </p:cNvSpPr>
          <p:nvPr>
            <p:ph idx="1"/>
          </p:nvPr>
        </p:nvSpPr>
        <p:spPr>
          <a:xfrm>
            <a:off x="1097280" y="1845734"/>
            <a:ext cx="5253824" cy="4023360"/>
          </a:xfrm>
        </p:spPr>
        <p:txBody>
          <a:bodyPr numCol="1">
            <a:normAutofit/>
          </a:bodyPr>
          <a:lstStyle/>
          <a:p>
            <a:pPr>
              <a:buFont charset="2" panose="05000000000000000000" pitchFamily="2" typeface="Wingdings"/>
              <a:buChar char="§"/>
            </a:pPr>
            <a:r>
              <a:rPr altLang="en-GB" dirty="0" lang="en-GB" smtClean="0"/>
              <a:t>  The </a:t>
            </a:r>
            <a:r>
              <a:rPr altLang="en-GB" dirty="0" lang="en-GB"/>
              <a:t>cell contains highly organized physical structures called </a:t>
            </a:r>
            <a:r>
              <a:rPr altLang="en-GB" b="1" dirty="0" lang="en-GB"/>
              <a:t>intracellular organelles</a:t>
            </a:r>
            <a:r>
              <a:rPr altLang="en-GB" dirty="0" lang="en-GB"/>
              <a:t>, which are critical for cell function. </a:t>
            </a:r>
            <a:endParaRPr altLang="en-GB" dirty="0" lang="en-GB" smtClean="0"/>
          </a:p>
          <a:p>
            <a:pPr>
              <a:buFont charset="2" panose="05000000000000000000" pitchFamily="2" typeface="Wingdings"/>
              <a:buChar char="§"/>
            </a:pPr>
            <a:r>
              <a:rPr altLang="en-GB" dirty="0" lang="en-GB" smtClean="0"/>
              <a:t>  For </a:t>
            </a:r>
            <a:r>
              <a:rPr altLang="en-GB" dirty="0" lang="en-GB"/>
              <a:t>example, without one of the organelles, the </a:t>
            </a:r>
            <a:r>
              <a:rPr altLang="en-GB" b="1" dirty="0" lang="en-GB"/>
              <a:t>mitochondria</a:t>
            </a:r>
            <a:r>
              <a:rPr altLang="en-GB" dirty="0" lang="en-GB"/>
              <a:t>, more </a:t>
            </a:r>
            <a:r>
              <a:rPr altLang="en-GB" b="1" dirty="0" lang="en-GB"/>
              <a:t>than 95% of the cell’s energy release from nutrients would cease immediately. </a:t>
            </a:r>
            <a:endParaRPr altLang="en-GB" b="1" dirty="0" lang="en-GB" smtClean="0"/>
          </a:p>
        </p:txBody>
      </p:sp>
      <p:pic>
        <p:nvPicPr>
          <p:cNvPr id="4" name="Picture 3"/>
          <p:cNvPicPr>
            <a:picLocks noChangeAspect="1"/>
          </p:cNvPicPr>
          <p:nvPr/>
        </p:nvPicPr>
        <p:blipFill>
          <a:blip r:embed="rId2"/>
          <a:stretch>
            <a:fillRect/>
          </a:stretch>
        </p:blipFill>
        <p:spPr>
          <a:xfrm>
            <a:off x="6482576" y="1845733"/>
            <a:ext cx="4673104" cy="4475553"/>
          </a:xfrm>
          <a:prstGeom prst="rect">
            <a:avLst/>
          </a:prstGeom>
        </p:spPr>
      </p:pic>
    </p:spTree>
    <p:extLst>
      <p:ext uri="{BB962C8B-B14F-4D97-AF65-F5344CB8AC3E}">
        <p14:creationId xmlns:p14="http://schemas.microsoft.com/office/powerpoint/2010/main" val="362991098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numCol="1"/>
          <a:lstStyle/>
          <a:p>
            <a:r>
              <a:rPr altLang="en-GB" dirty="0" lang="en-GB" smtClean="0">
                <a:latin charset="0" panose="020B0502040204020203" pitchFamily="34" typeface="Bahnschrift SemiBold Condensed"/>
              </a:rPr>
              <a:t>Membranous Structures Of The Cell</a:t>
            </a:r>
            <a:endParaRPr altLang="en-GB" dirty="0" lang="en-GB">
              <a:latin charset="0" panose="020B0502040204020203" pitchFamily="34" typeface="Bahnschrift SemiBold Condensed"/>
            </a:endParaRPr>
          </a:p>
        </p:txBody>
      </p:sp>
      <p:sp>
        <p:nvSpPr>
          <p:cNvPr id="3" name="Content Placeholder 2"/>
          <p:cNvSpPr>
            <a:spLocks noGrp="1"/>
          </p:cNvSpPr>
          <p:nvPr>
            <p:ph idx="1"/>
          </p:nvPr>
        </p:nvSpPr>
        <p:spPr/>
        <p:txBody>
          <a:bodyPr numCol="1"/>
          <a:lstStyle/>
          <a:p>
            <a:pPr>
              <a:buFont charset="2" panose="05000000000000000000" pitchFamily="2" typeface="Wingdings"/>
              <a:buChar char="§"/>
            </a:pPr>
            <a:r>
              <a:rPr altLang="en-GB" dirty="0" lang="en-GB" smtClean="0"/>
              <a:t>  Most </a:t>
            </a:r>
            <a:r>
              <a:rPr altLang="en-GB" dirty="0" lang="en-GB"/>
              <a:t>organelles of the cell are covered by membranes composed primarily of </a:t>
            </a:r>
            <a:r>
              <a:rPr altLang="en-GB" b="1" dirty="0" lang="en-GB"/>
              <a:t>lipids and proteins.</a:t>
            </a:r>
            <a:r>
              <a:rPr altLang="en-GB" dirty="0" lang="en-GB"/>
              <a:t> </a:t>
            </a:r>
            <a:endParaRPr altLang="en-GB" dirty="0" lang="en-GB" smtClean="0"/>
          </a:p>
          <a:p>
            <a:pPr>
              <a:buFont charset="2" panose="05000000000000000000" pitchFamily="2" typeface="Wingdings"/>
              <a:buChar char="§"/>
            </a:pPr>
            <a:r>
              <a:rPr altLang="en-GB" dirty="0" lang="en-GB" smtClean="0"/>
              <a:t>  These membranes </a:t>
            </a:r>
            <a:r>
              <a:rPr altLang="en-GB" dirty="0" lang="en-GB"/>
              <a:t>include the </a:t>
            </a:r>
            <a:r>
              <a:rPr altLang="en-GB" b="1" dirty="0" lang="en-GB"/>
              <a:t>cell membrane, nuclear membrane, membrane of the endoplasmic reticulum, and membranes of the mitochondria, lysosomes, and Golgi apparatus</a:t>
            </a:r>
            <a:r>
              <a:rPr altLang="en-GB" b="1" dirty="0" lang="en-GB" smtClean="0"/>
              <a:t>.</a:t>
            </a:r>
          </a:p>
          <a:p>
            <a:pPr>
              <a:buFont charset="2" panose="05000000000000000000" pitchFamily="2" typeface="Wingdings"/>
              <a:buChar char="§"/>
            </a:pPr>
            <a:r>
              <a:rPr altLang="en-GB" dirty="0" lang="en-GB" smtClean="0"/>
              <a:t>  The </a:t>
            </a:r>
            <a:r>
              <a:rPr altLang="en-GB" b="1" dirty="0" lang="en-GB"/>
              <a:t>lipids in membranes provide a barrier </a:t>
            </a:r>
            <a:r>
              <a:rPr altLang="en-GB" dirty="0" lang="en-GB"/>
              <a:t>that </a:t>
            </a:r>
            <a:r>
              <a:rPr altLang="en-GB" b="1" dirty="0" lang="en-GB"/>
              <a:t>impedes movement of water and water-soluble substances </a:t>
            </a:r>
            <a:r>
              <a:rPr altLang="en-GB" dirty="0" lang="en-GB"/>
              <a:t>from one cell compartment to another because water is not soluble in lipids. </a:t>
            </a:r>
            <a:endParaRPr altLang="en-GB" dirty="0" lang="en-GB" smtClean="0"/>
          </a:p>
          <a:p>
            <a:pPr>
              <a:buFont charset="2" panose="05000000000000000000" pitchFamily="2" typeface="Wingdings"/>
              <a:buChar char="§"/>
            </a:pPr>
            <a:r>
              <a:rPr altLang="en-GB" dirty="0" lang="en-GB" smtClean="0"/>
              <a:t>  However</a:t>
            </a:r>
            <a:r>
              <a:rPr altLang="en-GB" dirty="0" lang="en-GB"/>
              <a:t>, </a:t>
            </a:r>
            <a:r>
              <a:rPr altLang="en-GB" b="1" dirty="0" lang="en-GB"/>
              <a:t>protein molecules often penetrate all the way through membranes, </a:t>
            </a:r>
            <a:r>
              <a:rPr altLang="en-GB" dirty="0" lang="en-GB"/>
              <a:t>thus providing specialized pathways, </a:t>
            </a:r>
            <a:r>
              <a:rPr altLang="en-GB" b="1" dirty="0" lang="en-GB"/>
              <a:t>often organized into actual pores, </a:t>
            </a:r>
            <a:r>
              <a:rPr altLang="en-GB" dirty="0" lang="en-GB"/>
              <a:t>for </a:t>
            </a:r>
            <a:r>
              <a:rPr altLang="en-GB" b="1" dirty="0" lang="en-GB"/>
              <a:t>passage of specific substances through membranes. </a:t>
            </a:r>
            <a:endParaRPr altLang="en-GB" b="1" dirty="0" lang="en-GB" smtClean="0"/>
          </a:p>
          <a:p>
            <a:pPr>
              <a:buFont charset="2" panose="05000000000000000000" pitchFamily="2" typeface="Wingdings"/>
              <a:buChar char="§"/>
            </a:pPr>
            <a:r>
              <a:rPr altLang="en-GB" dirty="0" lang="en-GB" smtClean="0"/>
              <a:t>  Also</a:t>
            </a:r>
            <a:r>
              <a:rPr altLang="en-GB" dirty="0" lang="en-GB"/>
              <a:t>, </a:t>
            </a:r>
            <a:r>
              <a:rPr altLang="en-GB" dirty="0" lang="en-GB" smtClean="0"/>
              <a:t>many </a:t>
            </a:r>
            <a:r>
              <a:rPr altLang="en-GB" b="1" dirty="0" lang="en-GB"/>
              <a:t>membrane proteins are enzymes, </a:t>
            </a:r>
            <a:r>
              <a:rPr altLang="en-GB" dirty="0" lang="en-GB"/>
              <a:t>which </a:t>
            </a:r>
            <a:r>
              <a:rPr altLang="en-GB" b="1" dirty="0" lang="en-GB"/>
              <a:t>catalyze a multitude of different chemical </a:t>
            </a:r>
            <a:r>
              <a:rPr altLang="en-GB" b="1" dirty="0" lang="en-GB" smtClean="0"/>
              <a:t>reactions.</a:t>
            </a:r>
            <a:endParaRPr altLang="en-GB" b="1" dirty="0" lang="en-GB"/>
          </a:p>
          <a:p>
            <a:endParaRPr altLang="en-GB" dirty="0" lang="en-GB"/>
          </a:p>
        </p:txBody>
      </p:sp>
    </p:spTree>
    <p:extLst>
      <p:ext uri="{BB962C8B-B14F-4D97-AF65-F5344CB8AC3E}">
        <p14:creationId xmlns:p14="http://schemas.microsoft.com/office/powerpoint/2010/main" val="112754186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numCol="1"/>
          <a:lstStyle/>
          <a:p>
            <a:r>
              <a:rPr altLang="en-GB" dirty="0" lang="en-GB">
                <a:latin charset="0" panose="020B0502040204020203" pitchFamily="34" typeface="Bahnschrift SemiBold SemiConden"/>
              </a:rPr>
              <a:t>Cell Membrane</a:t>
            </a:r>
          </a:p>
        </p:txBody>
      </p:sp>
      <p:sp>
        <p:nvSpPr>
          <p:cNvPr id="3" name="Content Placeholder 2"/>
          <p:cNvSpPr>
            <a:spLocks noGrp="1"/>
          </p:cNvSpPr>
          <p:nvPr>
            <p:ph idx="1"/>
          </p:nvPr>
        </p:nvSpPr>
        <p:spPr/>
        <p:txBody>
          <a:bodyPr numCol="1">
            <a:normAutofit/>
          </a:bodyPr>
          <a:lstStyle/>
          <a:p>
            <a:pPr>
              <a:buFont charset="2" panose="05000000000000000000" pitchFamily="2" typeface="Wingdings"/>
              <a:buChar char="§"/>
            </a:pPr>
            <a:r>
              <a:rPr altLang="en-GB" dirty="0" lang="en-GB" smtClean="0"/>
              <a:t>  The </a:t>
            </a:r>
            <a:r>
              <a:rPr altLang="en-GB" dirty="0" lang="en-GB"/>
              <a:t>cell membrane </a:t>
            </a:r>
            <a:r>
              <a:rPr altLang="en-GB" b="1" dirty="0" lang="en-GB"/>
              <a:t>(also called the plasma membrane) </a:t>
            </a:r>
            <a:r>
              <a:rPr altLang="en-GB" dirty="0" lang="en-GB"/>
              <a:t>envelops the </a:t>
            </a:r>
            <a:r>
              <a:rPr altLang="en-GB" dirty="0" lang="en-GB" smtClean="0"/>
              <a:t>cell.</a:t>
            </a:r>
          </a:p>
          <a:p>
            <a:pPr>
              <a:buFont charset="2" panose="05000000000000000000" pitchFamily="2" typeface="Wingdings"/>
              <a:buChar char="§"/>
            </a:pPr>
            <a:r>
              <a:rPr altLang="en-GB" dirty="0" lang="en-GB" smtClean="0"/>
              <a:t>  It is </a:t>
            </a:r>
            <a:r>
              <a:rPr altLang="en-GB" b="1" dirty="0" lang="en-GB"/>
              <a:t>a thin, pliable, elastic </a:t>
            </a:r>
            <a:r>
              <a:rPr altLang="en-GB" b="1" dirty="0" lang="en-GB" smtClean="0"/>
              <a:t>structure</a:t>
            </a:r>
            <a:r>
              <a:rPr altLang="en-GB" dirty="0" lang="en-GB" smtClean="0"/>
              <a:t>.</a:t>
            </a:r>
          </a:p>
          <a:p>
            <a:pPr>
              <a:buFont charset="2" panose="05000000000000000000" pitchFamily="2" typeface="Wingdings"/>
              <a:buChar char="§"/>
            </a:pPr>
            <a:r>
              <a:rPr altLang="en-GB" dirty="0" lang="en-GB" smtClean="0"/>
              <a:t>  The cell membrane is </a:t>
            </a:r>
            <a:r>
              <a:rPr altLang="en-GB" b="1" dirty="0" lang="en-GB" smtClean="0"/>
              <a:t>7.5 </a:t>
            </a:r>
            <a:r>
              <a:rPr altLang="en-GB" b="1" dirty="0" lang="en-GB"/>
              <a:t>to 10 </a:t>
            </a:r>
            <a:r>
              <a:rPr altLang="en-GB" b="1" dirty="0" lang="en-GB" smtClean="0"/>
              <a:t>nanometres </a:t>
            </a:r>
            <a:r>
              <a:rPr altLang="en-GB" b="1" dirty="0" lang="en-GB"/>
              <a:t>thick.</a:t>
            </a:r>
            <a:r>
              <a:rPr altLang="en-GB" dirty="0" lang="en-GB"/>
              <a:t> </a:t>
            </a:r>
            <a:endParaRPr altLang="en-GB" dirty="0" lang="en-GB" smtClean="0"/>
          </a:p>
          <a:p>
            <a:pPr>
              <a:buFont charset="2" panose="05000000000000000000" pitchFamily="2" typeface="Wingdings"/>
              <a:buChar char="§"/>
            </a:pPr>
            <a:r>
              <a:rPr altLang="en-GB" dirty="0" lang="en-GB" smtClean="0"/>
              <a:t>  It </a:t>
            </a:r>
            <a:r>
              <a:rPr altLang="en-GB" dirty="0" lang="en-GB"/>
              <a:t>is composed almost entirely of </a:t>
            </a:r>
            <a:r>
              <a:rPr altLang="en-GB" b="1" dirty="0" lang="en-GB"/>
              <a:t>proteins and lipids</a:t>
            </a:r>
            <a:r>
              <a:rPr altLang="en-GB" dirty="0" lang="en-GB"/>
              <a:t>. </a:t>
            </a:r>
            <a:endParaRPr altLang="en-GB" dirty="0" lang="en-GB" smtClean="0"/>
          </a:p>
          <a:p>
            <a:pPr>
              <a:buFont charset="2" panose="05000000000000000000" pitchFamily="2" typeface="Wingdings"/>
              <a:buChar char="§"/>
            </a:pPr>
            <a:r>
              <a:rPr altLang="en-GB" dirty="0" lang="en-GB" smtClean="0"/>
              <a:t>  The cell membrane is composed of;</a:t>
            </a:r>
          </a:p>
          <a:p>
            <a:pPr lvl="1"/>
            <a:r>
              <a:rPr altLang="en-GB" b="1" dirty="0" lang="en-GB" smtClean="0"/>
              <a:t>55</a:t>
            </a:r>
            <a:r>
              <a:rPr altLang="en-GB" b="1" dirty="0" lang="en-GB"/>
              <a:t>% </a:t>
            </a:r>
            <a:r>
              <a:rPr altLang="en-GB" b="1" dirty="0" lang="en-GB" smtClean="0"/>
              <a:t>proteins</a:t>
            </a:r>
          </a:p>
          <a:p>
            <a:pPr lvl="1"/>
            <a:r>
              <a:rPr altLang="en-GB" b="1" dirty="0" lang="en-GB" smtClean="0"/>
              <a:t>25</a:t>
            </a:r>
            <a:r>
              <a:rPr altLang="en-GB" b="1" dirty="0" lang="en-GB"/>
              <a:t>% </a:t>
            </a:r>
            <a:r>
              <a:rPr altLang="en-GB" b="1" dirty="0" lang="en-GB" smtClean="0"/>
              <a:t>phospholipids</a:t>
            </a:r>
          </a:p>
          <a:p>
            <a:pPr lvl="1"/>
            <a:r>
              <a:rPr altLang="en-GB" b="1" dirty="0" lang="en-GB" smtClean="0"/>
              <a:t>13</a:t>
            </a:r>
            <a:r>
              <a:rPr altLang="en-GB" b="1" dirty="0" lang="en-GB"/>
              <a:t>% </a:t>
            </a:r>
            <a:r>
              <a:rPr altLang="en-GB" b="1" dirty="0" lang="en-GB" smtClean="0"/>
              <a:t>cholesterol</a:t>
            </a:r>
          </a:p>
          <a:p>
            <a:pPr lvl="1"/>
            <a:r>
              <a:rPr altLang="en-GB" b="1" dirty="0" lang="en-GB" smtClean="0"/>
              <a:t>4</a:t>
            </a:r>
            <a:r>
              <a:rPr altLang="en-GB" b="1" dirty="0" lang="en-GB"/>
              <a:t>% other </a:t>
            </a:r>
            <a:r>
              <a:rPr altLang="en-GB" b="1" dirty="0" lang="en-GB" smtClean="0"/>
              <a:t>lipids</a:t>
            </a:r>
          </a:p>
          <a:p>
            <a:pPr lvl="1"/>
            <a:r>
              <a:rPr altLang="en-GB" b="1" dirty="0" lang="en-GB" smtClean="0"/>
              <a:t>3</a:t>
            </a:r>
            <a:r>
              <a:rPr altLang="en-GB" b="1" dirty="0" lang="en-GB"/>
              <a:t>% </a:t>
            </a:r>
            <a:r>
              <a:rPr altLang="en-GB" b="1" dirty="0" lang="en-GB" smtClean="0"/>
              <a:t>carbohydrates </a:t>
            </a:r>
          </a:p>
        </p:txBody>
      </p:sp>
      <p:pic>
        <p:nvPicPr>
          <p:cNvPr id="4" name="Picture 3"/>
          <p:cNvPicPr>
            <a:picLocks noChangeAspect="1"/>
          </p:cNvPicPr>
          <p:nvPr/>
        </p:nvPicPr>
        <p:blipFill>
          <a:blip r:embed="rId2"/>
          <a:stretch>
            <a:fillRect/>
          </a:stretch>
        </p:blipFill>
        <p:spPr>
          <a:xfrm>
            <a:off x="7174784" y="2159726"/>
            <a:ext cx="4523735" cy="4161146"/>
          </a:xfrm>
          <a:prstGeom prst="rect">
            <a:avLst/>
          </a:prstGeom>
        </p:spPr>
      </p:pic>
    </p:spTree>
    <p:extLst>
      <p:ext uri="{BB962C8B-B14F-4D97-AF65-F5344CB8AC3E}">
        <p14:creationId xmlns:p14="http://schemas.microsoft.com/office/powerpoint/2010/main" val="325226640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097280" y="1845734"/>
            <a:ext cx="10084526" cy="4023360"/>
          </a:xfrm>
        </p:spPr>
        <p:txBody>
          <a:bodyPr numCol="1">
            <a:normAutofit/>
          </a:bodyPr>
          <a:lstStyle/>
          <a:p>
            <a:pPr lvl="1">
              <a:buFont charset="2" panose="05000000000000000000" pitchFamily="2" typeface="Wingdings"/>
              <a:buChar char="§"/>
            </a:pPr>
            <a:r>
              <a:rPr altLang="en-GB" dirty="0" lang="en-GB" smtClean="0"/>
              <a:t>The </a:t>
            </a:r>
            <a:r>
              <a:rPr altLang="en-GB" b="1" dirty="0" lang="en-GB" smtClean="0"/>
              <a:t>cell membrane lipid barrier </a:t>
            </a:r>
            <a:r>
              <a:rPr altLang="en-GB" dirty="0" lang="en-GB" smtClean="0"/>
              <a:t>impedes </a:t>
            </a:r>
            <a:r>
              <a:rPr altLang="en-GB" b="1" dirty="0" lang="en-GB" smtClean="0"/>
              <a:t>penetration by water-soluble substances. </a:t>
            </a:r>
          </a:p>
          <a:p>
            <a:pPr lvl="1">
              <a:buFont charset="2" panose="05000000000000000000" pitchFamily="2" typeface="Wingdings"/>
              <a:buChar char="§"/>
            </a:pPr>
            <a:r>
              <a:rPr altLang="en-GB" dirty="0" lang="en-GB" smtClean="0"/>
              <a:t>Its </a:t>
            </a:r>
            <a:r>
              <a:rPr altLang="en-GB" dirty="0" lang="en-GB"/>
              <a:t>basic structure is a lipid bilayer, which is </a:t>
            </a:r>
            <a:r>
              <a:rPr altLang="en-GB" b="1" dirty="0" lang="en-GB"/>
              <a:t>a thin, double-layered film of lipids</a:t>
            </a:r>
            <a:r>
              <a:rPr altLang="en-GB" dirty="0" lang="en-GB"/>
              <a:t>—each layer </a:t>
            </a:r>
            <a:r>
              <a:rPr altLang="en-GB" b="1" dirty="0" lang="en-GB"/>
              <a:t>only one molecule thick</a:t>
            </a:r>
            <a:r>
              <a:rPr altLang="en-GB" dirty="0" lang="en-GB"/>
              <a:t>—that is continuous over the entire cell surface. </a:t>
            </a:r>
            <a:endParaRPr altLang="en-GB" dirty="0" lang="en-GB" smtClean="0"/>
          </a:p>
          <a:p>
            <a:pPr lvl="1">
              <a:buFont charset="2" panose="05000000000000000000" pitchFamily="2" typeface="Wingdings"/>
              <a:buChar char="§"/>
            </a:pPr>
            <a:r>
              <a:rPr altLang="en-GB" dirty="0" lang="en-GB" smtClean="0"/>
              <a:t>Interspersed </a:t>
            </a:r>
            <a:r>
              <a:rPr altLang="en-GB" dirty="0" lang="en-GB"/>
              <a:t>in this lipid film are </a:t>
            </a:r>
            <a:r>
              <a:rPr altLang="en-GB" b="1" dirty="0" lang="en-GB"/>
              <a:t>large globular proteins. </a:t>
            </a:r>
          </a:p>
          <a:p>
            <a:pPr lvl="1">
              <a:buFont charset="2" panose="05000000000000000000" pitchFamily="2" typeface="Wingdings"/>
              <a:buChar char="§"/>
            </a:pPr>
            <a:r>
              <a:rPr altLang="en-GB" dirty="0" lang="en-GB" smtClean="0"/>
              <a:t>The </a:t>
            </a:r>
            <a:r>
              <a:rPr altLang="en-GB" dirty="0" lang="en-GB"/>
              <a:t>basic lipid bilayer is composed of </a:t>
            </a:r>
            <a:r>
              <a:rPr altLang="en-GB" b="1" dirty="0" lang="en-GB"/>
              <a:t>three main types of </a:t>
            </a:r>
            <a:r>
              <a:rPr altLang="en-GB" b="1" dirty="0" lang="en-GB" smtClean="0"/>
              <a:t>lipids;</a:t>
            </a:r>
            <a:endParaRPr altLang="en-GB" b="1" dirty="0" lang="en-GB"/>
          </a:p>
          <a:p>
            <a:pPr indent="-400050" lvl="1" marL="601218">
              <a:buFont typeface="+mj-lt"/>
              <a:buAutoNum type="romanLcPeriod"/>
            </a:pPr>
            <a:r>
              <a:rPr altLang="en-GB" b="1" dirty="0" lang="en-GB" smtClean="0"/>
              <a:t>Phospholipids                          </a:t>
            </a:r>
            <a:endParaRPr altLang="en-GB" b="1" dirty="0" lang="en-GB"/>
          </a:p>
          <a:p>
            <a:pPr indent="-400050" lvl="1" marL="601218">
              <a:buFont typeface="+mj-lt"/>
              <a:buAutoNum type="romanLcPeriod"/>
            </a:pPr>
            <a:r>
              <a:rPr altLang="en-GB" b="1" dirty="0" lang="en-GB" smtClean="0"/>
              <a:t>Sphingolipids</a:t>
            </a:r>
            <a:endParaRPr altLang="en-GB" b="1" dirty="0" lang="en-GB"/>
          </a:p>
          <a:p>
            <a:pPr indent="-400050" lvl="1" marL="601218">
              <a:buFont typeface="+mj-lt"/>
              <a:buAutoNum type="romanLcPeriod"/>
            </a:pPr>
            <a:r>
              <a:rPr altLang="en-GB" b="1" dirty="0" lang="en-GB" smtClean="0"/>
              <a:t>Cholesterol </a:t>
            </a:r>
          </a:p>
        </p:txBody>
      </p:sp>
    </p:spTree>
    <p:extLst>
      <p:ext uri="{BB962C8B-B14F-4D97-AF65-F5344CB8AC3E}">
        <p14:creationId xmlns:p14="http://schemas.microsoft.com/office/powerpoint/2010/main" val="219688682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numCol="1"/>
          <a:lstStyle/>
          <a:p>
            <a:r>
              <a:rPr altLang="en-GB" dirty="0" lang="en-GB" smtClean="0">
                <a:latin charset="0" panose="020B0502040204020203" pitchFamily="34" typeface="Bahnschrift SemiBold SemiConden"/>
              </a:rPr>
              <a:t>Phospholipids</a:t>
            </a:r>
            <a:endParaRPr altLang="en-GB" dirty="0" lang="en-GB">
              <a:latin charset="0" panose="020B0502040204020203" pitchFamily="34" typeface="Bahnschrift SemiBold SemiConden"/>
            </a:endParaRPr>
          </a:p>
        </p:txBody>
      </p:sp>
      <p:sp>
        <p:nvSpPr>
          <p:cNvPr id="3" name="Content Placeholder 2"/>
          <p:cNvSpPr>
            <a:spLocks noGrp="1"/>
          </p:cNvSpPr>
          <p:nvPr>
            <p:ph idx="1"/>
          </p:nvPr>
        </p:nvSpPr>
        <p:spPr>
          <a:xfrm>
            <a:off x="1097280" y="1845733"/>
            <a:ext cx="7001691" cy="4328643"/>
          </a:xfrm>
        </p:spPr>
        <p:txBody>
          <a:bodyPr numCol="1">
            <a:normAutofit fontScale="92500" lnSpcReduction="10000"/>
          </a:bodyPr>
          <a:lstStyle/>
          <a:p>
            <a:pPr indent="-285750" lvl="1" marL="285750">
              <a:spcBef>
                <a:spcPts val="1200"/>
              </a:spcBef>
              <a:spcAft>
                <a:spcPts val="200"/>
              </a:spcAft>
              <a:buSzPct val="100000"/>
              <a:buFont charset="2" panose="05000000000000000000" pitchFamily="2" typeface="Wingdings"/>
              <a:buChar char="§"/>
            </a:pPr>
            <a:r>
              <a:rPr altLang="en-GB" b="1" dirty="0" lang="en-GB" sz="1900"/>
              <a:t>Phospholipids</a:t>
            </a:r>
            <a:r>
              <a:rPr altLang="en-GB" dirty="0" lang="en-GB" sz="1900"/>
              <a:t> are the </a:t>
            </a:r>
            <a:r>
              <a:rPr altLang="en-GB" b="1" dirty="0" lang="en-GB" sz="1900"/>
              <a:t>most abundant cell membrane lipids</a:t>
            </a:r>
            <a:r>
              <a:rPr altLang="en-GB" dirty="0" lang="en-GB" sz="1900"/>
              <a:t>. </a:t>
            </a:r>
            <a:endParaRPr altLang="en-GB" dirty="0" lang="en-GB" smtClean="0" sz="1900"/>
          </a:p>
          <a:p>
            <a:pPr>
              <a:buFont charset="2" panose="05000000000000000000" pitchFamily="2" typeface="Wingdings"/>
              <a:buChar char="§"/>
            </a:pPr>
            <a:r>
              <a:rPr altLang="en-GB" dirty="0" lang="en-GB" smtClean="0" sz="1900"/>
              <a:t>   The </a:t>
            </a:r>
            <a:r>
              <a:rPr altLang="en-GB" dirty="0" lang="en-GB" sz="1900"/>
              <a:t>phosphate end of </a:t>
            </a:r>
            <a:r>
              <a:rPr altLang="en-GB" b="1" dirty="0" lang="en-GB" sz="1900"/>
              <a:t>the phospholipid is hydrophilic, </a:t>
            </a:r>
            <a:r>
              <a:rPr altLang="en-GB" dirty="0" lang="en-GB" sz="1900"/>
              <a:t>and </a:t>
            </a:r>
            <a:r>
              <a:rPr altLang="en-GB" b="1" dirty="0" lang="en-GB" sz="1900"/>
              <a:t>the fatty acid portion is hydrophobic. </a:t>
            </a:r>
            <a:endParaRPr altLang="en-GB" b="1" dirty="0" lang="en-GB" smtClean="0" sz="1900"/>
          </a:p>
          <a:p>
            <a:pPr>
              <a:buFont charset="2" panose="05000000000000000000" pitchFamily="2" typeface="Wingdings"/>
              <a:buChar char="§"/>
            </a:pPr>
            <a:r>
              <a:rPr altLang="en-GB" dirty="0" lang="en-GB" smtClean="0" sz="1900"/>
              <a:t>   Because </a:t>
            </a:r>
            <a:r>
              <a:rPr altLang="en-GB" dirty="0" lang="en-GB" sz="1900"/>
              <a:t>the </a:t>
            </a:r>
            <a:r>
              <a:rPr altLang="en-GB" b="1" dirty="0" lang="en-GB" sz="1900"/>
              <a:t>hydrophobic portions of the phospholipid molecules are repelled by water </a:t>
            </a:r>
            <a:r>
              <a:rPr altLang="en-GB" dirty="0" lang="en-GB" sz="1900"/>
              <a:t>but are mutually attracted to one another, they have a natural tendency to attach to one another in the middle of the </a:t>
            </a:r>
            <a:r>
              <a:rPr altLang="en-GB" dirty="0" lang="en-GB" smtClean="0" sz="1900"/>
              <a:t>membrane.</a:t>
            </a:r>
          </a:p>
          <a:p>
            <a:pPr>
              <a:buFont charset="2" panose="05000000000000000000" pitchFamily="2" typeface="Wingdings"/>
              <a:buChar char="§"/>
            </a:pPr>
            <a:r>
              <a:rPr altLang="en-GB" dirty="0" lang="en-GB" smtClean="0" sz="1900"/>
              <a:t>   The </a:t>
            </a:r>
            <a:r>
              <a:rPr altLang="en-GB" b="1" dirty="0" lang="en-GB" sz="1900"/>
              <a:t>hydrophilic phosphate portions </a:t>
            </a:r>
            <a:r>
              <a:rPr altLang="en-GB" dirty="0" lang="en-GB" sz="1900"/>
              <a:t>then constitute the two surfaces of the complete cell membrane</a:t>
            </a:r>
            <a:r>
              <a:rPr altLang="en-GB" b="1" dirty="0" lang="en-GB" sz="1900"/>
              <a:t>, in contact with intracellular water on the inside of the membrane and extracellular water on the outside surface. </a:t>
            </a:r>
            <a:endParaRPr altLang="en-GB" b="1" dirty="0" lang="en-GB" smtClean="0" sz="1900"/>
          </a:p>
          <a:p>
            <a:pPr>
              <a:buFont charset="2" panose="05000000000000000000" pitchFamily="2" typeface="Wingdings"/>
              <a:buChar char="§"/>
            </a:pPr>
            <a:r>
              <a:rPr altLang="en-GB" dirty="0" lang="en-GB" smtClean="0" sz="1900"/>
              <a:t>  The </a:t>
            </a:r>
            <a:r>
              <a:rPr altLang="en-GB" dirty="0" lang="en-GB" sz="1900"/>
              <a:t>lipid layer in the middle of the membrane is </a:t>
            </a:r>
            <a:r>
              <a:rPr altLang="en-GB" b="1" dirty="0" lang="en-GB" sz="1900"/>
              <a:t>impermeable to the usual water-soluble substances, </a:t>
            </a:r>
            <a:r>
              <a:rPr altLang="en-GB" dirty="0" lang="en-GB" sz="1900"/>
              <a:t>such as </a:t>
            </a:r>
            <a:r>
              <a:rPr altLang="en-GB" b="1" dirty="0" lang="en-GB" sz="1900"/>
              <a:t>ions, glucose, and urea. </a:t>
            </a:r>
            <a:endParaRPr altLang="en-GB" b="1" dirty="0" lang="en-GB" smtClean="0" sz="1900"/>
          </a:p>
          <a:p>
            <a:pPr>
              <a:buFont charset="2" panose="05000000000000000000" pitchFamily="2" typeface="Wingdings"/>
              <a:buChar char="§"/>
            </a:pPr>
            <a:r>
              <a:rPr altLang="en-GB" dirty="0" lang="en-GB" smtClean="0" sz="1900"/>
              <a:t>  Conversely</a:t>
            </a:r>
            <a:r>
              <a:rPr altLang="en-GB" dirty="0" lang="en-GB" sz="1900"/>
              <a:t>, </a:t>
            </a:r>
            <a:r>
              <a:rPr altLang="en-GB" b="1" dirty="0" lang="en-GB" sz="1900"/>
              <a:t>fat-soluble substances</a:t>
            </a:r>
            <a:r>
              <a:rPr altLang="en-GB" dirty="0" lang="en-GB" sz="1900"/>
              <a:t>, such as </a:t>
            </a:r>
            <a:r>
              <a:rPr altLang="en-GB" b="1" dirty="0" lang="en-GB" sz="1900"/>
              <a:t>oxygen, carbon dioxide, and alcohol</a:t>
            </a:r>
            <a:r>
              <a:rPr altLang="en-GB" dirty="0" lang="en-GB" sz="1900"/>
              <a:t>, can penetrate this portion of the membrane with ease. </a:t>
            </a:r>
            <a:endParaRPr altLang="en-GB" dirty="0" lang="en-GB" smtClean="0" sz="1900"/>
          </a:p>
          <a:p>
            <a:endParaRPr altLang="en-GB" dirty="0" lang="en-GB"/>
          </a:p>
        </p:txBody>
      </p:sp>
      <p:pic>
        <p:nvPicPr>
          <p:cNvPr id="4" name="Picture 3"/>
          <p:cNvPicPr>
            <a:picLocks noChangeAspect="1"/>
          </p:cNvPicPr>
          <p:nvPr/>
        </p:nvPicPr>
        <p:blipFill>
          <a:blip r:embed="rId2"/>
          <a:stretch>
            <a:fillRect/>
          </a:stretch>
        </p:blipFill>
        <p:spPr>
          <a:xfrm>
            <a:off x="8098971" y="2107937"/>
            <a:ext cx="3968840" cy="3804234"/>
          </a:xfrm>
          <a:prstGeom prst="rect">
            <a:avLst/>
          </a:prstGeom>
        </p:spPr>
      </p:pic>
    </p:spTree>
    <p:extLst>
      <p:ext uri="{BB962C8B-B14F-4D97-AF65-F5344CB8AC3E}">
        <p14:creationId xmlns:p14="http://schemas.microsoft.com/office/powerpoint/2010/main" val="394013930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numCol="1"/>
          <a:lstStyle/>
          <a:p>
            <a:r>
              <a:rPr altLang="en-GB" dirty="0" lang="en-GB" smtClean="0">
                <a:latin charset="0" panose="020B0502040204020203" pitchFamily="34" typeface="Bahnschrift SemiBold SemiConden"/>
              </a:rPr>
              <a:t>Sphingolipids</a:t>
            </a:r>
            <a:endParaRPr altLang="en-GB" dirty="0" lang="en-GB">
              <a:latin charset="0" panose="020B0502040204020203" pitchFamily="34" typeface="Bahnschrift SemiBold SemiConden"/>
            </a:endParaRPr>
          </a:p>
        </p:txBody>
      </p:sp>
      <p:sp>
        <p:nvSpPr>
          <p:cNvPr id="3" name="Content Placeholder 2"/>
          <p:cNvSpPr>
            <a:spLocks noGrp="1"/>
          </p:cNvSpPr>
          <p:nvPr>
            <p:ph idx="1"/>
          </p:nvPr>
        </p:nvSpPr>
        <p:spPr>
          <a:xfrm>
            <a:off x="1097280" y="1845734"/>
            <a:ext cx="5472485" cy="4023360"/>
          </a:xfrm>
        </p:spPr>
        <p:txBody>
          <a:bodyPr numCol="1"/>
          <a:lstStyle/>
          <a:p>
            <a:pPr>
              <a:buFont charset="2" panose="05000000000000000000" pitchFamily="2" typeface="Wingdings"/>
              <a:buChar char="§"/>
            </a:pPr>
            <a:r>
              <a:rPr altLang="en-GB" dirty="0" lang="en-GB" smtClean="0"/>
              <a:t> </a:t>
            </a:r>
            <a:r>
              <a:rPr altLang="en-GB" b="1" dirty="0" lang="en-GB" smtClean="0"/>
              <a:t>Sphingolipids</a:t>
            </a:r>
            <a:r>
              <a:rPr altLang="en-GB" b="1" dirty="0" lang="en-GB"/>
              <a:t>, </a:t>
            </a:r>
            <a:r>
              <a:rPr altLang="en-GB" dirty="0" lang="en-GB"/>
              <a:t>derived from the </a:t>
            </a:r>
            <a:r>
              <a:rPr altLang="en-GB" b="1" dirty="0" lang="en-GB"/>
              <a:t>amino alcohol </a:t>
            </a:r>
            <a:r>
              <a:rPr altLang="en-GB" b="1" dirty="0" lang="en-GB" smtClean="0"/>
              <a:t>sphingosine.</a:t>
            </a:r>
          </a:p>
          <a:p>
            <a:pPr>
              <a:buFont charset="2" panose="05000000000000000000" pitchFamily="2" typeface="Wingdings"/>
              <a:buChar char="§"/>
            </a:pPr>
            <a:r>
              <a:rPr altLang="en-GB" dirty="0" lang="en-GB" smtClean="0"/>
              <a:t> They also </a:t>
            </a:r>
            <a:r>
              <a:rPr altLang="en-GB" dirty="0" lang="en-GB"/>
              <a:t>have </a:t>
            </a:r>
            <a:r>
              <a:rPr altLang="en-GB" b="1" dirty="0" lang="en-GB"/>
              <a:t>hydrophobic and hydrophilic groups </a:t>
            </a:r>
            <a:r>
              <a:rPr altLang="en-GB" dirty="0" lang="en-GB"/>
              <a:t>and are </a:t>
            </a:r>
            <a:r>
              <a:rPr altLang="en-GB" b="1" dirty="0" lang="en-GB"/>
              <a:t>present in small amounts </a:t>
            </a:r>
            <a:r>
              <a:rPr altLang="en-GB" dirty="0" lang="en-GB"/>
              <a:t>in the cell membranes, </a:t>
            </a:r>
            <a:r>
              <a:rPr altLang="en-GB" b="1" dirty="0" lang="en-GB"/>
              <a:t>especially nerve cells. </a:t>
            </a:r>
            <a:endParaRPr altLang="en-GB" b="1" dirty="0" lang="en-GB" smtClean="0"/>
          </a:p>
          <a:p>
            <a:pPr>
              <a:buFont charset="2" panose="05000000000000000000" pitchFamily="2" typeface="Wingdings"/>
              <a:buChar char="§"/>
            </a:pPr>
            <a:r>
              <a:rPr altLang="en-GB" dirty="0" lang="en-GB" smtClean="0"/>
              <a:t> Complex </a:t>
            </a:r>
            <a:r>
              <a:rPr altLang="en-GB" dirty="0" lang="en-GB"/>
              <a:t>sphingolipids in cell membranes are thought to serve several </a:t>
            </a:r>
            <a:r>
              <a:rPr altLang="en-GB" dirty="0" lang="en-GB" smtClean="0"/>
              <a:t>functions;</a:t>
            </a:r>
          </a:p>
          <a:p>
            <a:pPr indent="-514350" marL="514350">
              <a:buFont typeface="+mj-lt"/>
              <a:buAutoNum type="romanLcPeriod"/>
            </a:pPr>
            <a:r>
              <a:rPr altLang="en-GB" b="1" dirty="0" lang="en-GB" smtClean="0"/>
              <a:t>Protection from harmful environmental factors</a:t>
            </a:r>
          </a:p>
          <a:p>
            <a:pPr indent="-514350" marL="514350">
              <a:buFont typeface="+mj-lt"/>
              <a:buAutoNum type="romanLcPeriod"/>
            </a:pPr>
            <a:r>
              <a:rPr altLang="en-GB" b="1" dirty="0" lang="en-GB" smtClean="0"/>
              <a:t>Signal transmission</a:t>
            </a:r>
          </a:p>
          <a:p>
            <a:pPr indent="-514350" marL="514350">
              <a:buFont typeface="+mj-lt"/>
              <a:buAutoNum type="romanLcPeriod"/>
            </a:pPr>
            <a:r>
              <a:rPr altLang="en-GB" b="1" dirty="0" lang="en-GB" smtClean="0"/>
              <a:t>Adhesion sites for extracellular proteins</a:t>
            </a:r>
          </a:p>
          <a:p>
            <a:endParaRPr altLang="en-GB" dirty="0" lang="en-GB"/>
          </a:p>
        </p:txBody>
      </p:sp>
      <p:pic>
        <p:nvPicPr>
          <p:cNvPr id="4" name="Picture 3"/>
          <p:cNvPicPr>
            <a:picLocks noChangeAspect="1"/>
          </p:cNvPicPr>
          <p:nvPr/>
        </p:nvPicPr>
        <p:blipFill>
          <a:blip r:embed="rId2"/>
          <a:stretch>
            <a:fillRect/>
          </a:stretch>
        </p:blipFill>
        <p:spPr>
          <a:xfrm>
            <a:off x="6569765" y="2881969"/>
            <a:ext cx="5352752" cy="1950889"/>
          </a:xfrm>
          <a:prstGeom prst="rect">
            <a:avLst/>
          </a:prstGeom>
        </p:spPr>
      </p:pic>
    </p:spTree>
    <p:extLst>
      <p:ext uri="{BB962C8B-B14F-4D97-AF65-F5344CB8AC3E}">
        <p14:creationId xmlns:p14="http://schemas.microsoft.com/office/powerpoint/2010/main" val="172089330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numCol="1"/>
          <a:lstStyle/>
          <a:p>
            <a:r>
              <a:rPr altLang="en-GB" dirty="0" lang="en-GB">
                <a:latin charset="0" panose="020B0502040204020203" pitchFamily="34" typeface="Bahnschrift SemiBold SemiConden"/>
              </a:rPr>
              <a:t>Cholesterol</a:t>
            </a:r>
          </a:p>
        </p:txBody>
      </p:sp>
      <p:sp>
        <p:nvSpPr>
          <p:cNvPr id="3" name="Content Placeholder 2"/>
          <p:cNvSpPr>
            <a:spLocks noGrp="1"/>
          </p:cNvSpPr>
          <p:nvPr>
            <p:ph idx="1"/>
          </p:nvPr>
        </p:nvSpPr>
        <p:spPr>
          <a:xfrm>
            <a:off x="1097280" y="1845734"/>
            <a:ext cx="6202095" cy="4023360"/>
          </a:xfrm>
        </p:spPr>
        <p:txBody>
          <a:bodyPr numCol="1"/>
          <a:lstStyle/>
          <a:p>
            <a:pPr>
              <a:buFont charset="2" panose="05000000000000000000" pitchFamily="2" typeface="Wingdings"/>
              <a:buChar char="§"/>
            </a:pPr>
            <a:r>
              <a:rPr altLang="en-GB" dirty="0" lang="en-GB" smtClean="0"/>
              <a:t> Cholesterol </a:t>
            </a:r>
            <a:r>
              <a:rPr altLang="en-GB" dirty="0" lang="en-GB"/>
              <a:t>molecules in membranes are also </a:t>
            </a:r>
            <a:r>
              <a:rPr altLang="en-GB" b="1" dirty="0" lang="en-GB"/>
              <a:t>lipids</a:t>
            </a:r>
            <a:r>
              <a:rPr altLang="en-GB" dirty="0" lang="en-GB"/>
              <a:t> because their </a:t>
            </a:r>
            <a:r>
              <a:rPr altLang="en-GB" b="1" dirty="0" lang="en-GB"/>
              <a:t>steroid nuclei are highly fat-soluble. </a:t>
            </a:r>
            <a:endParaRPr altLang="en-GB" b="1" dirty="0" lang="en-GB" smtClean="0"/>
          </a:p>
          <a:p>
            <a:pPr>
              <a:buFont charset="2" panose="05000000000000000000" pitchFamily="2" typeface="Wingdings"/>
              <a:buChar char="§"/>
            </a:pPr>
            <a:r>
              <a:rPr altLang="en-GB" dirty="0" lang="en-GB" smtClean="0"/>
              <a:t> These molecules are </a:t>
            </a:r>
            <a:r>
              <a:rPr altLang="en-GB" dirty="0" lang="en-GB"/>
              <a:t>dissolved in the bilayer of the membrane. </a:t>
            </a:r>
            <a:endParaRPr altLang="en-GB" dirty="0" lang="en-GB" smtClean="0"/>
          </a:p>
          <a:p>
            <a:pPr>
              <a:buFont charset="2" panose="05000000000000000000" pitchFamily="2" typeface="Wingdings"/>
              <a:buChar char="§"/>
            </a:pPr>
            <a:r>
              <a:rPr altLang="en-GB" dirty="0" lang="en-GB" smtClean="0"/>
              <a:t> They </a:t>
            </a:r>
            <a:r>
              <a:rPr altLang="en-GB" dirty="0" lang="en-GB"/>
              <a:t>mainly help </a:t>
            </a:r>
            <a:r>
              <a:rPr altLang="en-GB" b="1" dirty="0" lang="en-GB"/>
              <a:t>determine the degree of permeability (or impermeability) of the bilayer to watersoluble constituents of body fluids. </a:t>
            </a:r>
            <a:endParaRPr altLang="en-GB" b="1" dirty="0" lang="en-GB" smtClean="0"/>
          </a:p>
          <a:p>
            <a:pPr>
              <a:buFont charset="2" panose="05000000000000000000" pitchFamily="2" typeface="Wingdings"/>
              <a:buChar char="§"/>
            </a:pPr>
            <a:r>
              <a:rPr altLang="en-GB" dirty="0" lang="en-GB" smtClean="0"/>
              <a:t> Cholesterol </a:t>
            </a:r>
            <a:r>
              <a:rPr altLang="en-GB" dirty="0" lang="en-GB"/>
              <a:t>controls much of </a:t>
            </a:r>
            <a:r>
              <a:rPr altLang="en-GB" b="1" dirty="0" lang="en-GB"/>
              <a:t>the fluidity of the membrane as well.</a:t>
            </a:r>
          </a:p>
        </p:txBody>
      </p:sp>
      <p:pic>
        <p:nvPicPr>
          <p:cNvPr id="4" name="Picture 3"/>
          <p:cNvPicPr>
            <a:picLocks noChangeAspect="1"/>
          </p:cNvPicPr>
          <p:nvPr/>
        </p:nvPicPr>
        <p:blipFill>
          <a:blip r:embed="rId2"/>
          <a:stretch>
            <a:fillRect/>
          </a:stretch>
        </p:blipFill>
        <p:spPr>
          <a:xfrm>
            <a:off x="7299375" y="1949200"/>
            <a:ext cx="3462828" cy="3816427"/>
          </a:xfrm>
          <a:prstGeom prst="rect">
            <a:avLst/>
          </a:prstGeom>
        </p:spPr>
      </p:pic>
    </p:spTree>
    <p:extLst>
      <p:ext uri="{BB962C8B-B14F-4D97-AF65-F5344CB8AC3E}">
        <p14:creationId xmlns:p14="http://schemas.microsoft.com/office/powerpoint/2010/main" val="205637445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numCol="1"/>
          <a:lstStyle/>
          <a:p>
            <a:r>
              <a:rPr altLang="en-GB" dirty="0" lang="en-GB" smtClean="0">
                <a:latin charset="0" panose="020B0502040204020203" pitchFamily="34" typeface="Bahnschrift SemiBold SemiConden"/>
              </a:rPr>
              <a:t>Cell </a:t>
            </a:r>
            <a:r>
              <a:rPr altLang="en-GB" dirty="0" lang="en-GB">
                <a:latin charset="0" panose="020B0502040204020203" pitchFamily="34" typeface="Bahnschrift SemiBold SemiConden"/>
              </a:rPr>
              <a:t>Membrane </a:t>
            </a:r>
            <a:r>
              <a:rPr altLang="en-GB" dirty="0" lang="en-GB" smtClean="0">
                <a:latin charset="0" panose="020B0502040204020203" pitchFamily="34" typeface="Bahnschrift SemiBold SemiConden"/>
              </a:rPr>
              <a:t>Proteins</a:t>
            </a:r>
            <a:endParaRPr altLang="en-GB" dirty="0" lang="en-GB">
              <a:latin charset="0" panose="020B0502040204020203" pitchFamily="34" typeface="Bahnschrift SemiBold SemiConden"/>
            </a:endParaRPr>
          </a:p>
        </p:txBody>
      </p:sp>
      <p:sp>
        <p:nvSpPr>
          <p:cNvPr id="3" name="Content Placeholder 2"/>
          <p:cNvSpPr>
            <a:spLocks noGrp="1"/>
          </p:cNvSpPr>
          <p:nvPr>
            <p:ph idx="1"/>
          </p:nvPr>
        </p:nvSpPr>
        <p:spPr/>
        <p:txBody>
          <a:bodyPr numCol="1">
            <a:normAutofit/>
          </a:bodyPr>
          <a:lstStyle/>
          <a:p>
            <a:pPr>
              <a:buFont charset="2" panose="05000000000000000000" pitchFamily="2" typeface="Wingdings"/>
              <a:buChar char="§"/>
            </a:pPr>
            <a:r>
              <a:rPr altLang="en-GB" dirty="0" lang="en-GB" smtClean="0"/>
              <a:t> These membrane </a:t>
            </a:r>
            <a:r>
              <a:rPr altLang="en-GB" dirty="0" lang="en-GB"/>
              <a:t>proteins are mainly </a:t>
            </a:r>
            <a:r>
              <a:rPr altLang="en-GB" b="1" dirty="0" lang="en-GB" smtClean="0"/>
              <a:t>glycoproteins</a:t>
            </a:r>
            <a:r>
              <a:rPr altLang="en-GB" b="1" dirty="0" lang="en-GB"/>
              <a:t>. </a:t>
            </a:r>
            <a:endParaRPr altLang="en-GB" b="1" dirty="0" lang="en-GB" smtClean="0"/>
          </a:p>
          <a:p>
            <a:pPr>
              <a:buFont charset="2" panose="05000000000000000000" pitchFamily="2" typeface="Wingdings"/>
              <a:buChar char="§"/>
            </a:pPr>
            <a:r>
              <a:rPr altLang="en-GB" dirty="0" lang="en-GB" smtClean="0"/>
              <a:t> There </a:t>
            </a:r>
            <a:r>
              <a:rPr altLang="en-GB" dirty="0" lang="en-GB"/>
              <a:t>are two types of cell membrane proteins, </a:t>
            </a:r>
            <a:endParaRPr altLang="en-GB" dirty="0" lang="en-GB" smtClean="0"/>
          </a:p>
          <a:p>
            <a:pPr indent="-457200" marL="457200">
              <a:buFont typeface="+mj-lt"/>
              <a:buAutoNum type="arabicPeriod"/>
            </a:pPr>
            <a:r>
              <a:rPr altLang="en-GB" b="1" dirty="0" lang="en-GB" smtClean="0"/>
              <a:t>Integral proteins - </a:t>
            </a:r>
            <a:r>
              <a:rPr altLang="en-GB" dirty="0" lang="en-GB" smtClean="0"/>
              <a:t>which </a:t>
            </a:r>
            <a:r>
              <a:rPr altLang="en-GB" dirty="0" lang="en-GB"/>
              <a:t>protrude all the way through the </a:t>
            </a:r>
            <a:r>
              <a:rPr altLang="en-GB" dirty="0" lang="en-GB" smtClean="0"/>
              <a:t>membrane.</a:t>
            </a:r>
          </a:p>
          <a:p>
            <a:pPr indent="-457200" marL="457200">
              <a:buFont typeface="+mj-lt"/>
              <a:buAutoNum type="arabicPeriod"/>
            </a:pPr>
            <a:r>
              <a:rPr altLang="en-GB" b="1" dirty="0" lang="en-GB" smtClean="0"/>
              <a:t>Peripheral proteins - </a:t>
            </a:r>
            <a:r>
              <a:rPr altLang="en-GB" dirty="0" lang="en-GB"/>
              <a:t>which are attached only to one surface of the membrane </a:t>
            </a:r>
            <a:endParaRPr altLang="en-GB" dirty="0" lang="en-GB" smtClean="0"/>
          </a:p>
          <a:p>
            <a:pPr>
              <a:buFont charset="2" panose="05000000000000000000" pitchFamily="2" typeface="Wingdings"/>
              <a:buChar char="§"/>
            </a:pPr>
            <a:r>
              <a:rPr altLang="en-GB" dirty="0" lang="en-GB" smtClean="0"/>
              <a:t> Many </a:t>
            </a:r>
            <a:r>
              <a:rPr altLang="en-GB" dirty="0" lang="en-GB"/>
              <a:t>of the </a:t>
            </a:r>
            <a:r>
              <a:rPr altLang="en-GB" b="1" dirty="0" lang="en-GB"/>
              <a:t>integral proteins provide structural </a:t>
            </a:r>
            <a:r>
              <a:rPr altLang="en-GB" b="1" dirty="0" lang="en-GB" smtClean="0"/>
              <a:t>channels </a:t>
            </a:r>
            <a:r>
              <a:rPr altLang="en-GB" b="1" dirty="0" lang="en-GB"/>
              <a:t>(or pores) </a:t>
            </a:r>
            <a:r>
              <a:rPr altLang="en-GB" dirty="0" lang="en-GB"/>
              <a:t>through which </a:t>
            </a:r>
            <a:r>
              <a:rPr altLang="en-GB" b="1" dirty="0" lang="en-GB"/>
              <a:t>water molecules and </a:t>
            </a:r>
            <a:r>
              <a:rPr altLang="en-GB" b="1" dirty="0" lang="en-GB" smtClean="0"/>
              <a:t>water-soluble </a:t>
            </a:r>
            <a:r>
              <a:rPr altLang="en-GB" b="1" dirty="0" lang="en-GB"/>
              <a:t>substances, especially ions, </a:t>
            </a:r>
            <a:r>
              <a:rPr altLang="en-GB" dirty="0" lang="en-GB"/>
              <a:t>can diffuse between extracellular and intracellular fluids</a:t>
            </a:r>
            <a:r>
              <a:rPr altLang="en-GB" dirty="0" lang="en-GB" smtClean="0"/>
              <a:t>.</a:t>
            </a:r>
          </a:p>
          <a:p>
            <a:pPr>
              <a:buFont charset="2" panose="05000000000000000000" pitchFamily="2" typeface="Wingdings"/>
              <a:buChar char="§"/>
            </a:pPr>
            <a:r>
              <a:rPr altLang="en-GB" dirty="0" lang="en-GB" smtClean="0"/>
              <a:t> These </a:t>
            </a:r>
            <a:r>
              <a:rPr altLang="en-GB" dirty="0" lang="en-GB"/>
              <a:t>protein channels also have </a:t>
            </a:r>
            <a:r>
              <a:rPr altLang="en-GB" b="1" dirty="0" lang="en-GB"/>
              <a:t>selective properties </a:t>
            </a:r>
            <a:r>
              <a:rPr altLang="en-GB" dirty="0" lang="en-GB"/>
              <a:t>that </a:t>
            </a:r>
            <a:r>
              <a:rPr altLang="en-GB" b="1" dirty="0" lang="en-GB"/>
              <a:t>allow preferential diffusion </a:t>
            </a:r>
            <a:r>
              <a:rPr altLang="en-GB" dirty="0" lang="en-GB"/>
              <a:t>of some substances over others.</a:t>
            </a:r>
            <a:r>
              <a:rPr altLang="en-GB" dirty="0" lang="en-GB" smtClean="0"/>
              <a:t> </a:t>
            </a:r>
            <a:endParaRPr altLang="en-GB" dirty="0" lang="en-GB"/>
          </a:p>
        </p:txBody>
      </p:sp>
    </p:spTree>
    <p:extLst>
      <p:ext uri="{BB962C8B-B14F-4D97-AF65-F5344CB8AC3E}">
        <p14:creationId xmlns:p14="http://schemas.microsoft.com/office/powerpoint/2010/main" val="420045781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097280" y="1845734"/>
            <a:ext cx="5111931" cy="4023360"/>
          </a:xfrm>
        </p:spPr>
        <p:txBody>
          <a:bodyPr numCol="1">
            <a:normAutofit/>
          </a:bodyPr>
          <a:lstStyle/>
          <a:p>
            <a:pPr>
              <a:buFont charset="2" panose="05000000000000000000" pitchFamily="2" typeface="Wingdings"/>
              <a:buChar char="§"/>
            </a:pPr>
            <a:r>
              <a:rPr altLang="en-GB" b="1" dirty="0" lang="en-GB" smtClean="0"/>
              <a:t> Carrier Proteins</a:t>
            </a:r>
            <a:endParaRPr altLang="en-GB" b="1" dirty="0" lang="en-GB"/>
          </a:p>
          <a:p>
            <a:pPr lvl="1"/>
            <a:r>
              <a:rPr altLang="en-GB" dirty="0" lang="en-GB" smtClean="0"/>
              <a:t>Some integral </a:t>
            </a:r>
            <a:r>
              <a:rPr altLang="en-GB" dirty="0" lang="en-GB"/>
              <a:t>proteins act as </a:t>
            </a:r>
            <a:r>
              <a:rPr altLang="en-GB" b="1" dirty="0" lang="en-GB"/>
              <a:t>carrier proteins for transporting substances </a:t>
            </a:r>
            <a:r>
              <a:rPr altLang="en-GB" dirty="0" lang="en-GB"/>
              <a:t>that otherwise could not penetrate the lipid bilayer. </a:t>
            </a:r>
            <a:endParaRPr altLang="en-GB" dirty="0" lang="en-GB" smtClean="0"/>
          </a:p>
          <a:p>
            <a:pPr>
              <a:buFont charset="2" panose="05000000000000000000" pitchFamily="2" typeface="Wingdings"/>
              <a:buChar char="§"/>
            </a:pPr>
            <a:r>
              <a:rPr altLang="en-GB" dirty="0" lang="en-GB" smtClean="0"/>
              <a:t> </a:t>
            </a:r>
            <a:r>
              <a:rPr altLang="en-GB" b="1" dirty="0" lang="en-GB" smtClean="0"/>
              <a:t>Active Transport</a:t>
            </a:r>
          </a:p>
          <a:p>
            <a:pPr lvl="1"/>
            <a:r>
              <a:rPr altLang="en-GB" dirty="0" lang="en-GB" smtClean="0"/>
              <a:t>Sometimes</a:t>
            </a:r>
            <a:r>
              <a:rPr altLang="en-GB" dirty="0" lang="en-GB"/>
              <a:t>, these carrier proteins even </a:t>
            </a:r>
            <a:r>
              <a:rPr altLang="en-GB" b="1" dirty="0" lang="en-GB"/>
              <a:t>transport substances in the direction opposite to their electrochemical gradients for diffusion,</a:t>
            </a:r>
            <a:r>
              <a:rPr altLang="en-GB" dirty="0" lang="en-GB"/>
              <a:t> which is called active transport. </a:t>
            </a:r>
            <a:endParaRPr altLang="en-GB" dirty="0" lang="en-GB" smtClean="0"/>
          </a:p>
          <a:p>
            <a:pPr>
              <a:buFont charset="2" panose="05000000000000000000" pitchFamily="2" typeface="Wingdings"/>
              <a:buChar char="§"/>
            </a:pPr>
            <a:r>
              <a:rPr altLang="en-GB" dirty="0" lang="en-GB" smtClean="0"/>
              <a:t> </a:t>
            </a:r>
            <a:r>
              <a:rPr altLang="en-GB" b="1" dirty="0" lang="en-GB" smtClean="0"/>
              <a:t>Enzymes</a:t>
            </a:r>
          </a:p>
          <a:p>
            <a:pPr lvl="1"/>
            <a:r>
              <a:rPr altLang="en-GB" dirty="0" lang="en-GB" smtClean="0"/>
              <a:t>Some proteins </a:t>
            </a:r>
            <a:r>
              <a:rPr altLang="en-GB" b="1" dirty="0" lang="en-GB"/>
              <a:t>act as enzymes. </a:t>
            </a:r>
          </a:p>
        </p:txBody>
      </p:sp>
      <p:pic>
        <p:nvPicPr>
          <p:cNvPr id="2" name="Picture 1"/>
          <p:cNvPicPr>
            <a:picLocks noChangeAspect="1"/>
          </p:cNvPicPr>
          <p:nvPr/>
        </p:nvPicPr>
        <p:blipFill>
          <a:blip r:embed="rId2"/>
          <a:stretch>
            <a:fillRect/>
          </a:stretch>
        </p:blipFill>
        <p:spPr>
          <a:xfrm>
            <a:off x="6209211" y="2467405"/>
            <a:ext cx="5944115" cy="2780017"/>
          </a:xfrm>
          <a:prstGeom prst="rect">
            <a:avLst/>
          </a:prstGeom>
        </p:spPr>
      </p:pic>
    </p:spTree>
    <p:extLst>
      <p:ext uri="{BB962C8B-B14F-4D97-AF65-F5344CB8AC3E}">
        <p14:creationId xmlns:p14="http://schemas.microsoft.com/office/powerpoint/2010/main" val="182599965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numCol="1"/>
          <a:lstStyle/>
          <a:p>
            <a:r>
              <a:rPr altLang="en-GB" b="1" dirty="0" lang="en-GB">
                <a:latin charset="0" panose="020B0502040204020203" pitchFamily="34" typeface="Bahnschrift SemiBold SemiConden"/>
              </a:rPr>
              <a:t>Receptors</a:t>
            </a:r>
            <a:endParaRPr altLang="en-GB" dirty="0" lang="en-GB">
              <a:latin charset="0" panose="020B0502040204020203" pitchFamily="34" typeface="Bahnschrift SemiBold SemiConden"/>
            </a:endParaRPr>
          </a:p>
        </p:txBody>
      </p:sp>
      <p:sp>
        <p:nvSpPr>
          <p:cNvPr id="3" name="Content Placeholder 2"/>
          <p:cNvSpPr>
            <a:spLocks noGrp="1"/>
          </p:cNvSpPr>
          <p:nvPr>
            <p:ph idx="1"/>
          </p:nvPr>
        </p:nvSpPr>
        <p:spPr>
          <a:xfrm>
            <a:off x="1097280" y="1845734"/>
            <a:ext cx="10058400" cy="4023360"/>
          </a:xfrm>
        </p:spPr>
        <p:txBody>
          <a:bodyPr numCol="1">
            <a:normAutofit/>
          </a:bodyPr>
          <a:lstStyle/>
          <a:p>
            <a:pPr lvl="1">
              <a:buFont charset="2" panose="05000000000000000000" pitchFamily="2" typeface="Wingdings"/>
              <a:buChar char="§"/>
            </a:pPr>
            <a:r>
              <a:rPr altLang="en-GB" b="1" dirty="0" lang="en-GB" smtClean="0" sz="2000"/>
              <a:t>Integral </a:t>
            </a:r>
            <a:r>
              <a:rPr altLang="en-GB" b="1" dirty="0" lang="en-GB" sz="2000"/>
              <a:t>membrane proteins </a:t>
            </a:r>
            <a:r>
              <a:rPr altLang="en-GB" dirty="0" lang="en-GB" sz="2000"/>
              <a:t>can also </a:t>
            </a:r>
            <a:r>
              <a:rPr altLang="en-GB" b="1" dirty="0" lang="en-GB" sz="2000"/>
              <a:t>serve as receptors for water-soluble chemicals</a:t>
            </a:r>
            <a:r>
              <a:rPr altLang="en-GB" dirty="0" lang="en-GB" sz="2000"/>
              <a:t>, such as </a:t>
            </a:r>
            <a:r>
              <a:rPr altLang="en-GB" b="1" dirty="0" lang="en-GB" sz="2000"/>
              <a:t>peptide hormones</a:t>
            </a:r>
            <a:r>
              <a:rPr altLang="en-GB" dirty="0" lang="en-GB" sz="2000"/>
              <a:t>, that do not easily penetrate the cell membrane. </a:t>
            </a:r>
            <a:endParaRPr altLang="en-GB" dirty="0" lang="en-GB" smtClean="0" sz="2000"/>
          </a:p>
          <a:p>
            <a:pPr lvl="1">
              <a:buFont charset="2" panose="05000000000000000000" pitchFamily="2" typeface="Wingdings"/>
              <a:buChar char="§"/>
            </a:pPr>
            <a:r>
              <a:rPr altLang="en-GB" b="1" dirty="0" lang="en-GB" smtClean="0" sz="2000"/>
              <a:t>Interaction </a:t>
            </a:r>
            <a:r>
              <a:rPr altLang="en-GB" b="1" dirty="0" lang="en-GB" sz="2000"/>
              <a:t>of cell membrane receptors with specific ligands that bind to the receptor </a:t>
            </a:r>
            <a:r>
              <a:rPr altLang="en-GB" dirty="0" lang="en-GB" sz="2000"/>
              <a:t>causes </a:t>
            </a:r>
            <a:r>
              <a:rPr altLang="en-GB" b="1" dirty="0" lang="en-GB" sz="2000"/>
              <a:t>conformational changes in the receptor protein. </a:t>
            </a:r>
            <a:endParaRPr altLang="en-GB" b="1" dirty="0" lang="en-GB" smtClean="0" sz="2000"/>
          </a:p>
          <a:p>
            <a:pPr lvl="1">
              <a:buFont charset="2" panose="05000000000000000000" pitchFamily="2" typeface="Wingdings"/>
              <a:buChar char="§"/>
            </a:pPr>
            <a:r>
              <a:rPr altLang="en-GB" dirty="0" lang="en-GB" smtClean="0" sz="2000"/>
              <a:t>This </a:t>
            </a:r>
            <a:r>
              <a:rPr altLang="en-GB" dirty="0" lang="en-GB" sz="2000"/>
              <a:t>process, in turn, </a:t>
            </a:r>
            <a:r>
              <a:rPr altLang="en-GB" b="1" dirty="0" lang="en-GB" sz="2000"/>
              <a:t>enzymatically activates the intracellular part of the protein or induces interactions between the receptor and proteins in the cytoplasm that act as second messengers, relaying the signal from the extracellular part of the receptor to the interior of the cell. </a:t>
            </a:r>
            <a:endParaRPr altLang="en-GB" b="1" dirty="0" lang="en-GB" smtClean="0" sz="2000"/>
          </a:p>
          <a:p>
            <a:pPr lvl="1">
              <a:buFont charset="2" panose="05000000000000000000" pitchFamily="2" typeface="Wingdings"/>
              <a:buChar char="§"/>
            </a:pPr>
            <a:r>
              <a:rPr altLang="en-GB" dirty="0" lang="en-GB" smtClean="0" sz="2000"/>
              <a:t>In </a:t>
            </a:r>
            <a:r>
              <a:rPr altLang="en-GB" dirty="0" lang="en-GB" sz="2000"/>
              <a:t>this way, integral proteins spanning the cell membrane provide a </a:t>
            </a:r>
            <a:r>
              <a:rPr altLang="en-GB" b="1" dirty="0" lang="en-GB" sz="2000"/>
              <a:t>means of conveying information about the environment to the cell interior. </a:t>
            </a:r>
            <a:endParaRPr altLang="en-GB" b="1" dirty="0" lang="en-GB" smtClean="0" sz="2000"/>
          </a:p>
        </p:txBody>
      </p:sp>
    </p:spTree>
    <p:extLst>
      <p:ext uri="{BB962C8B-B14F-4D97-AF65-F5344CB8AC3E}">
        <p14:creationId xmlns:p14="http://schemas.microsoft.com/office/powerpoint/2010/main" val="291743598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a:srcRect b="9959"/>
          <a:stretch/>
        </p:blipFill>
        <p:spPr>
          <a:xfrm>
            <a:off x="1395992" y="0"/>
            <a:ext cx="8831742" cy="6299200"/>
          </a:xfrm>
          <a:prstGeom prst="rect">
            <a:avLst/>
          </a:prstGeom>
        </p:spPr>
      </p:pic>
    </p:spTree>
    <p:extLst>
      <p:ext uri="{BB962C8B-B14F-4D97-AF65-F5344CB8AC3E}">
        <p14:creationId xmlns:p14="http://schemas.microsoft.com/office/powerpoint/2010/main" val="376465357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numCol="1"/>
          <a:lstStyle/>
          <a:p>
            <a:r>
              <a:rPr altLang="en-GB" dirty="0" lang="en-GB">
                <a:latin charset="0" panose="020B0502040204020203" pitchFamily="34" typeface="Bahnschrift SemiBold SemiConden"/>
              </a:rPr>
              <a:t>Membrane </a:t>
            </a:r>
            <a:r>
              <a:rPr altLang="en-GB" dirty="0" lang="en-GB" smtClean="0">
                <a:latin charset="0" panose="020B0502040204020203" pitchFamily="34" typeface="Bahnschrift SemiBold SemiConden"/>
              </a:rPr>
              <a:t>Carbohydrates - “Glycocalyx”  </a:t>
            </a:r>
            <a:endParaRPr altLang="en-GB" dirty="0" lang="en-GB">
              <a:latin charset="0" panose="020B0502040204020203" pitchFamily="34" typeface="Bahnschrift SemiBold SemiConden"/>
            </a:endParaRPr>
          </a:p>
        </p:txBody>
      </p:sp>
      <p:sp>
        <p:nvSpPr>
          <p:cNvPr id="3" name="Content Placeholder 2"/>
          <p:cNvSpPr>
            <a:spLocks noGrp="1"/>
          </p:cNvSpPr>
          <p:nvPr>
            <p:ph idx="1"/>
          </p:nvPr>
        </p:nvSpPr>
        <p:spPr/>
        <p:txBody>
          <a:bodyPr numCol="1">
            <a:normAutofit/>
          </a:bodyPr>
          <a:lstStyle/>
          <a:p>
            <a:pPr>
              <a:buFont charset="2" panose="05000000000000000000" pitchFamily="2" typeface="Wingdings"/>
              <a:buChar char="§"/>
            </a:pPr>
            <a:r>
              <a:rPr altLang="en-GB" b="1" dirty="0" lang="en-GB" smtClean="0"/>
              <a:t> Membrane </a:t>
            </a:r>
            <a:r>
              <a:rPr altLang="en-GB" b="1" dirty="0" lang="en-GB"/>
              <a:t>carbohydrates </a:t>
            </a:r>
            <a:r>
              <a:rPr altLang="en-GB" dirty="0" lang="en-GB"/>
              <a:t>occur almost </a:t>
            </a:r>
            <a:r>
              <a:rPr altLang="en-GB" dirty="0" lang="en-GB" smtClean="0"/>
              <a:t>in </a:t>
            </a:r>
            <a:r>
              <a:rPr altLang="en-GB" b="1" dirty="0" lang="en-GB"/>
              <a:t>combination with proteins or lipids </a:t>
            </a:r>
            <a:r>
              <a:rPr altLang="en-GB" dirty="0" lang="en-GB"/>
              <a:t>in the form of </a:t>
            </a:r>
            <a:r>
              <a:rPr altLang="en-GB" b="1" dirty="0" lang="en-GB"/>
              <a:t>glycoproteins or glycolipids. </a:t>
            </a:r>
            <a:endParaRPr altLang="en-GB" b="1" dirty="0" lang="en-GB" smtClean="0"/>
          </a:p>
          <a:p>
            <a:pPr>
              <a:buFont charset="2" panose="05000000000000000000" pitchFamily="2" typeface="Wingdings"/>
              <a:buChar char="§"/>
            </a:pPr>
            <a:r>
              <a:rPr altLang="en-GB" dirty="0" lang="en-GB" smtClean="0"/>
              <a:t> Most of </a:t>
            </a:r>
            <a:r>
              <a:rPr altLang="en-GB" dirty="0" lang="en-GB"/>
              <a:t>the integral proteins are </a:t>
            </a:r>
            <a:r>
              <a:rPr altLang="en-GB" b="1" dirty="0" lang="en-GB"/>
              <a:t>glycoproteins, </a:t>
            </a:r>
            <a:r>
              <a:rPr altLang="en-GB" dirty="0" lang="en-GB"/>
              <a:t>and </a:t>
            </a:r>
            <a:r>
              <a:rPr altLang="en-GB" b="1" dirty="0" lang="en-GB"/>
              <a:t>about one-tenth of the membrane lipid </a:t>
            </a:r>
            <a:r>
              <a:rPr altLang="en-GB" dirty="0" lang="en-GB"/>
              <a:t>molecules are </a:t>
            </a:r>
            <a:r>
              <a:rPr altLang="en-GB" b="1" dirty="0" lang="en-GB"/>
              <a:t>glycolipids. </a:t>
            </a:r>
            <a:endParaRPr altLang="en-GB" b="1" dirty="0" lang="en-GB" smtClean="0"/>
          </a:p>
          <a:p>
            <a:pPr>
              <a:buFont charset="2" panose="05000000000000000000" pitchFamily="2" typeface="Wingdings"/>
              <a:buChar char="§"/>
            </a:pPr>
            <a:r>
              <a:rPr altLang="en-GB" dirty="0" lang="en-GB" smtClean="0"/>
              <a:t> The </a:t>
            </a:r>
            <a:r>
              <a:rPr altLang="en-GB" b="1" dirty="0" lang="en-GB" smtClean="0"/>
              <a:t>glyco - </a:t>
            </a:r>
            <a:r>
              <a:rPr altLang="en-GB" b="1" dirty="0" lang="en-GB"/>
              <a:t>portions </a:t>
            </a:r>
            <a:r>
              <a:rPr altLang="en-GB" dirty="0" lang="en-GB"/>
              <a:t>of these molecules almost </a:t>
            </a:r>
            <a:r>
              <a:rPr altLang="en-GB" dirty="0" lang="en-GB" smtClean="0"/>
              <a:t>protrude </a:t>
            </a:r>
            <a:r>
              <a:rPr altLang="en-GB" dirty="0" lang="en-GB"/>
              <a:t>to the outside of the cell, </a:t>
            </a:r>
            <a:r>
              <a:rPr altLang="en-GB" b="1" dirty="0" lang="en-GB"/>
              <a:t>dangling outward from the cell surface. </a:t>
            </a:r>
            <a:endParaRPr altLang="en-GB" b="1" dirty="0" lang="en-GB" smtClean="0"/>
          </a:p>
          <a:p>
            <a:pPr>
              <a:buFont charset="2" panose="05000000000000000000" pitchFamily="2" typeface="Wingdings"/>
              <a:buChar char="§"/>
            </a:pPr>
            <a:r>
              <a:rPr altLang="en-GB" dirty="0" lang="en-GB" smtClean="0"/>
              <a:t> Many </a:t>
            </a:r>
            <a:r>
              <a:rPr altLang="en-GB" dirty="0" lang="en-GB"/>
              <a:t>other carbohydrate compounds, called </a:t>
            </a:r>
            <a:r>
              <a:rPr altLang="en-GB" b="1" dirty="0" lang="en-GB"/>
              <a:t>proteoglycans</a:t>
            </a:r>
            <a:r>
              <a:rPr altLang="en-GB" dirty="0" lang="en-GB"/>
              <a:t>— which are </a:t>
            </a:r>
            <a:r>
              <a:rPr altLang="en-GB" b="1" dirty="0" lang="en-GB"/>
              <a:t>mainly carbohydrates bound to small protein cores</a:t>
            </a:r>
            <a:r>
              <a:rPr altLang="en-GB" dirty="0" lang="en-GB"/>
              <a:t>—are </a:t>
            </a:r>
            <a:r>
              <a:rPr altLang="en-GB" b="1" dirty="0" lang="en-GB"/>
              <a:t>loosely attached to the outer surface of the cell as well. </a:t>
            </a:r>
            <a:endParaRPr altLang="en-GB" b="1" dirty="0" lang="en-GB" smtClean="0"/>
          </a:p>
          <a:p>
            <a:pPr>
              <a:buFont charset="2" panose="05000000000000000000" pitchFamily="2" typeface="Wingdings"/>
              <a:buChar char="§"/>
            </a:pPr>
            <a:r>
              <a:rPr altLang="en-GB" dirty="0" lang="en-GB" smtClean="0"/>
              <a:t> The </a:t>
            </a:r>
            <a:r>
              <a:rPr altLang="en-GB" b="1" dirty="0" lang="en-GB" smtClean="0"/>
              <a:t>entire </a:t>
            </a:r>
            <a:r>
              <a:rPr altLang="en-GB" b="1" dirty="0" lang="en-GB"/>
              <a:t>outside surface </a:t>
            </a:r>
            <a:r>
              <a:rPr altLang="en-GB" dirty="0" lang="en-GB"/>
              <a:t>of the cell often has a </a:t>
            </a:r>
            <a:r>
              <a:rPr altLang="en-GB" b="1" dirty="0" lang="en-GB"/>
              <a:t>loose carbohydrate coat </a:t>
            </a:r>
            <a:r>
              <a:rPr altLang="en-GB" dirty="0" lang="en-GB"/>
              <a:t>called the </a:t>
            </a:r>
            <a:r>
              <a:rPr altLang="en-GB" b="1" dirty="0" lang="en-GB"/>
              <a:t>glycocalyx. </a:t>
            </a:r>
            <a:endParaRPr altLang="en-GB" b="1" dirty="0" lang="en-GB" smtClean="0"/>
          </a:p>
        </p:txBody>
      </p:sp>
    </p:spTree>
    <p:extLst>
      <p:ext uri="{BB962C8B-B14F-4D97-AF65-F5344CB8AC3E}">
        <p14:creationId xmlns:p14="http://schemas.microsoft.com/office/powerpoint/2010/main" val="369736835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numCol="1"/>
          <a:lstStyle/>
          <a:p>
            <a:r>
              <a:rPr altLang="en-GB" dirty="0" lang="en-GB"/>
              <a:t>The carbohydrate moieties attached to the outer surface of the cell have several important functions: </a:t>
            </a:r>
          </a:p>
          <a:p>
            <a:pPr indent="-457200" marL="457200">
              <a:buFont typeface="+mj-lt"/>
              <a:buAutoNum type="arabicPeriod"/>
            </a:pPr>
            <a:r>
              <a:rPr altLang="en-GB" dirty="0" lang="en-GB" smtClean="0"/>
              <a:t>Many </a:t>
            </a:r>
            <a:r>
              <a:rPr altLang="en-GB" dirty="0" lang="en-GB"/>
              <a:t>of them have a </a:t>
            </a:r>
            <a:r>
              <a:rPr altLang="en-GB" b="1" dirty="0" lang="en-GB"/>
              <a:t>negative electrical charge, </a:t>
            </a:r>
            <a:r>
              <a:rPr altLang="en-GB" dirty="0" lang="en-GB"/>
              <a:t>which gives most cells an overall negative surface charge that </a:t>
            </a:r>
            <a:r>
              <a:rPr altLang="en-GB" b="1" dirty="0" lang="en-GB"/>
              <a:t>repels other negatively charged objects. </a:t>
            </a:r>
          </a:p>
          <a:p>
            <a:pPr indent="-457200" marL="457200">
              <a:buFont typeface="+mj-lt"/>
              <a:buAutoNum type="arabicPeriod"/>
            </a:pPr>
            <a:r>
              <a:rPr altLang="en-GB" dirty="0" lang="en-GB" smtClean="0"/>
              <a:t>The </a:t>
            </a:r>
            <a:r>
              <a:rPr altLang="en-GB" dirty="0" lang="en-GB"/>
              <a:t>glycocalyx of some cells attaches to the glycocalyx of other cells, thus </a:t>
            </a:r>
            <a:r>
              <a:rPr altLang="en-GB" b="1" dirty="0" lang="en-GB"/>
              <a:t>attaching cells to one another. </a:t>
            </a:r>
          </a:p>
          <a:p>
            <a:pPr indent="-457200" marL="457200">
              <a:buFont typeface="+mj-lt"/>
              <a:buAutoNum type="arabicPeriod"/>
            </a:pPr>
            <a:r>
              <a:rPr altLang="en-GB" dirty="0" lang="en-GB" smtClean="0"/>
              <a:t>Many </a:t>
            </a:r>
            <a:r>
              <a:rPr altLang="en-GB" dirty="0" lang="en-GB"/>
              <a:t>of the </a:t>
            </a:r>
            <a:r>
              <a:rPr altLang="en-GB" b="1" dirty="0" lang="en-GB"/>
              <a:t>carbohydrates act as receptors for binding hormones</a:t>
            </a:r>
            <a:r>
              <a:rPr altLang="en-GB" dirty="0" lang="en-GB"/>
              <a:t>, such as </a:t>
            </a:r>
            <a:r>
              <a:rPr altLang="en-GB" b="1" dirty="0" lang="en-GB"/>
              <a:t>insulin. </a:t>
            </a:r>
            <a:r>
              <a:rPr altLang="en-GB" dirty="0" lang="en-GB"/>
              <a:t>When bound, this combination activates attached internal proteins that in turn activate a cascade of intracellular enzymes. </a:t>
            </a:r>
          </a:p>
          <a:p>
            <a:pPr indent="-457200" marL="457200">
              <a:buFont typeface="+mj-lt"/>
              <a:buAutoNum type="arabicPeriod"/>
            </a:pPr>
            <a:r>
              <a:rPr altLang="en-GB" dirty="0" lang="en-GB" smtClean="0"/>
              <a:t>Some </a:t>
            </a:r>
            <a:r>
              <a:rPr altLang="en-GB" dirty="0" lang="en-GB"/>
              <a:t>carbohydrate moieties </a:t>
            </a:r>
            <a:r>
              <a:rPr altLang="en-GB" b="1" dirty="0" lang="en-GB"/>
              <a:t>enter into immune reactions</a:t>
            </a:r>
            <a:r>
              <a:rPr altLang="en-GB" b="1" dirty="0" lang="en-GB" smtClean="0"/>
              <a:t>.</a:t>
            </a:r>
            <a:endParaRPr altLang="en-GB" b="1" dirty="0" lang="en-GB"/>
          </a:p>
        </p:txBody>
      </p:sp>
    </p:spTree>
    <p:extLst>
      <p:ext uri="{BB962C8B-B14F-4D97-AF65-F5344CB8AC3E}">
        <p14:creationId xmlns:p14="http://schemas.microsoft.com/office/powerpoint/2010/main" val="345162425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ChangeAspect="1" noGrp="1"/>
          </p:cNvPicPr>
          <p:nvPr>
            <p:ph idx="2147483647"/>
          </p:nvPr>
        </p:nvPicPr>
        <p:blipFill>
          <a:blip r:embed="rId2"/>
          <a:stretch>
            <a:fillRect/>
          </a:stretch>
        </p:blipFill>
        <p:spPr>
          <a:xfrm>
            <a:off x="1382713" y="347663"/>
            <a:ext cx="10809287" cy="5675312"/>
          </a:xfrm>
          <a:prstGeom prst="rect">
            <a:avLst/>
          </a:prstGeom>
        </p:spPr>
      </p:pic>
    </p:spTree>
    <p:extLst>
      <p:ext uri="{BB962C8B-B14F-4D97-AF65-F5344CB8AC3E}">
        <p14:creationId xmlns:p14="http://schemas.microsoft.com/office/powerpoint/2010/main" val="105122734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numCol="1"/>
          <a:lstStyle/>
          <a:p>
            <a:r>
              <a:rPr altLang="en-GB" dirty="0" lang="en-GB" smtClean="0">
                <a:latin charset="0" panose="020B0502040204020203" pitchFamily="34" typeface="Bahnschrift SemiBold SemiConden"/>
              </a:rPr>
              <a:t>Transport across cell membrane</a:t>
            </a:r>
            <a:endParaRPr altLang="en-GB" dirty="0" lang="en-GB">
              <a:latin charset="0" panose="020B0502040204020203" pitchFamily="34" typeface="Bahnschrift SemiBold SemiConden"/>
            </a:endParaRPr>
          </a:p>
        </p:txBody>
      </p:sp>
      <p:sp>
        <p:nvSpPr>
          <p:cNvPr id="3" name="Content Placeholder 2"/>
          <p:cNvSpPr>
            <a:spLocks noGrp="1"/>
          </p:cNvSpPr>
          <p:nvPr>
            <p:ph idx="1"/>
          </p:nvPr>
        </p:nvSpPr>
        <p:spPr/>
        <p:txBody>
          <a:bodyPr numCol="1">
            <a:normAutofit/>
          </a:bodyPr>
          <a:lstStyle/>
          <a:p>
            <a:pPr>
              <a:buFont charset="2" panose="05000000000000000000" pitchFamily="2" typeface="Wingdings"/>
              <a:buChar char="§"/>
            </a:pPr>
            <a:r>
              <a:rPr altLang="en-GB" dirty="0" lang="en-GB" smtClean="0"/>
              <a:t> The </a:t>
            </a:r>
            <a:r>
              <a:rPr altLang="en-GB" b="1" dirty="0" lang="en-GB"/>
              <a:t>cell membrane </a:t>
            </a:r>
            <a:r>
              <a:rPr altLang="en-GB" dirty="0" lang="en-GB"/>
              <a:t>consists of a lipid bilayer with </a:t>
            </a:r>
            <a:r>
              <a:rPr altLang="en-GB" b="1" dirty="0" lang="en-GB" smtClean="0"/>
              <a:t>large numbers of protein molecules in </a:t>
            </a:r>
            <a:r>
              <a:rPr altLang="en-GB" b="1" dirty="0" lang="en-GB"/>
              <a:t>the </a:t>
            </a:r>
            <a:r>
              <a:rPr altLang="en-GB" b="1" dirty="0" lang="en-GB" smtClean="0"/>
              <a:t>lipid</a:t>
            </a:r>
            <a:r>
              <a:rPr altLang="en-GB" b="1" dirty="0" lang="en-GB"/>
              <a:t>, </a:t>
            </a:r>
            <a:r>
              <a:rPr altLang="en-GB" dirty="0" lang="en-GB"/>
              <a:t>many of which penetrate all the way through the membrane. </a:t>
            </a:r>
          </a:p>
          <a:p>
            <a:pPr>
              <a:buFont charset="2" panose="05000000000000000000" pitchFamily="2" typeface="Wingdings"/>
              <a:buChar char="§"/>
            </a:pPr>
            <a:r>
              <a:rPr altLang="en-GB" dirty="0" lang="en-GB" smtClean="0"/>
              <a:t> The </a:t>
            </a:r>
            <a:r>
              <a:rPr altLang="en-GB" dirty="0" lang="en-GB"/>
              <a:t>lipid bilayer is </a:t>
            </a:r>
            <a:r>
              <a:rPr altLang="en-GB" b="1" dirty="0" lang="en-GB"/>
              <a:t>not soluble with the extracellular fluid or the intracellular fluid. </a:t>
            </a:r>
            <a:r>
              <a:rPr altLang="en-GB" dirty="0" lang="en-GB"/>
              <a:t>Therefore, it </a:t>
            </a:r>
            <a:r>
              <a:rPr altLang="en-GB" dirty="0" lang="en-GB" smtClean="0"/>
              <a:t>acts as </a:t>
            </a:r>
            <a:r>
              <a:rPr altLang="en-GB" b="1" dirty="0" lang="en-GB" smtClean="0"/>
              <a:t>a </a:t>
            </a:r>
            <a:r>
              <a:rPr altLang="en-GB" b="1" dirty="0" lang="en-GB"/>
              <a:t>barrier </a:t>
            </a:r>
            <a:r>
              <a:rPr altLang="en-GB" b="1" dirty="0" lang="en-GB" smtClean="0"/>
              <a:t>for </a:t>
            </a:r>
            <a:r>
              <a:rPr altLang="en-GB" b="1" dirty="0" lang="en-GB"/>
              <a:t>movement of water molecules and water soluble substances </a:t>
            </a:r>
            <a:r>
              <a:rPr altLang="en-GB" dirty="0" lang="en-GB"/>
              <a:t>between the extracellular and intracellular fluid compartments. </a:t>
            </a:r>
          </a:p>
          <a:p>
            <a:pPr>
              <a:buFont charset="2" panose="05000000000000000000" pitchFamily="2" typeface="Wingdings"/>
              <a:buChar char="§"/>
            </a:pPr>
            <a:r>
              <a:rPr altLang="en-GB" dirty="0" lang="en-GB" smtClean="0"/>
              <a:t> However</a:t>
            </a:r>
            <a:r>
              <a:rPr altLang="en-GB" dirty="0" lang="en-GB"/>
              <a:t>, </a:t>
            </a:r>
            <a:r>
              <a:rPr altLang="en-GB" b="1" dirty="0" lang="en-GB"/>
              <a:t>lipid-soluble substances can diffuse directly through the lipid substance. </a:t>
            </a:r>
          </a:p>
          <a:p>
            <a:pPr>
              <a:buFont charset="2" panose="05000000000000000000" pitchFamily="2" typeface="Wingdings"/>
              <a:buChar char="§"/>
            </a:pPr>
            <a:r>
              <a:rPr altLang="en-GB" dirty="0" lang="en-GB" smtClean="0"/>
              <a:t> The </a:t>
            </a:r>
            <a:r>
              <a:rPr altLang="en-GB" b="1" dirty="0" lang="en-GB"/>
              <a:t>membrane protein molecules interrupt the continuity of the lipid bilayer, </a:t>
            </a:r>
            <a:r>
              <a:rPr altLang="en-GB" dirty="0" lang="en-GB"/>
              <a:t>constituting an alternative pathway through the cell membrane. </a:t>
            </a:r>
          </a:p>
          <a:p>
            <a:pPr>
              <a:buFont charset="2" panose="05000000000000000000" pitchFamily="2" typeface="Wingdings"/>
              <a:buChar char="§"/>
            </a:pPr>
            <a:r>
              <a:rPr altLang="en-GB" dirty="0" lang="en-GB" smtClean="0"/>
              <a:t> Many </a:t>
            </a:r>
            <a:r>
              <a:rPr altLang="en-GB" dirty="0" lang="en-GB"/>
              <a:t>of </a:t>
            </a:r>
            <a:r>
              <a:rPr altLang="en-GB" b="1" dirty="0" lang="en-GB"/>
              <a:t>these penetrating proteins </a:t>
            </a:r>
            <a:r>
              <a:rPr altLang="en-GB" dirty="0" lang="en-GB"/>
              <a:t>can function as </a:t>
            </a:r>
            <a:r>
              <a:rPr altLang="en-GB" b="1" dirty="0" lang="en-GB"/>
              <a:t>transport proteins. </a:t>
            </a:r>
          </a:p>
          <a:p>
            <a:endParaRPr altLang="en-GB" dirty="0" lang="en-GB"/>
          </a:p>
        </p:txBody>
      </p:sp>
    </p:spTree>
    <p:extLst>
      <p:ext uri="{BB962C8B-B14F-4D97-AF65-F5344CB8AC3E}">
        <p14:creationId xmlns:p14="http://schemas.microsoft.com/office/powerpoint/2010/main" val="227764100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numCol="1">
            <a:normAutofit/>
          </a:bodyPr>
          <a:lstStyle/>
          <a:p>
            <a:pPr>
              <a:buFont charset="2" panose="05000000000000000000" pitchFamily="2" typeface="Wingdings"/>
              <a:buChar char="Ø"/>
            </a:pPr>
            <a:r>
              <a:rPr altLang="en-GB" b="1" dirty="0" lang="en-GB" smtClean="0" sz="2400">
                <a:solidFill>
                  <a:schemeClr val="accent1"/>
                </a:solidFill>
                <a:latin charset="0" panose="020B0502040204020203" pitchFamily="34" typeface="Bahnschrift SemiBold SemiConden"/>
              </a:rPr>
              <a:t>Channel </a:t>
            </a:r>
            <a:r>
              <a:rPr altLang="en-GB" b="1" dirty="0" lang="en-GB" sz="2400">
                <a:solidFill>
                  <a:schemeClr val="accent1"/>
                </a:solidFill>
                <a:latin charset="0" panose="020B0502040204020203" pitchFamily="34" typeface="Bahnschrift SemiBold SemiConden"/>
              </a:rPr>
              <a:t>proteins</a:t>
            </a:r>
            <a:endParaRPr altLang="en-GB" dirty="0" lang="en-GB" sz="2400">
              <a:solidFill>
                <a:schemeClr val="accent1"/>
              </a:solidFill>
              <a:latin charset="0" panose="020B0502040204020203" pitchFamily="34" typeface="Bahnschrift SemiBold SemiConden"/>
            </a:endParaRPr>
          </a:p>
          <a:p>
            <a:pPr lvl="1"/>
            <a:r>
              <a:rPr altLang="en-GB" dirty="0" lang="en-GB"/>
              <a:t>Some proteins have </a:t>
            </a:r>
            <a:r>
              <a:rPr altLang="en-GB" b="1" dirty="0" lang="en-GB"/>
              <a:t>watery spaces all the way through the molecule</a:t>
            </a:r>
            <a:r>
              <a:rPr altLang="en-GB" dirty="0" lang="en-GB"/>
              <a:t> and allow </a:t>
            </a:r>
            <a:r>
              <a:rPr altLang="en-GB" b="1" dirty="0" lang="en-GB"/>
              <a:t>free movement of water</a:t>
            </a:r>
            <a:r>
              <a:rPr altLang="en-GB" dirty="0" lang="en-GB"/>
              <a:t>, as well as </a:t>
            </a:r>
            <a:r>
              <a:rPr altLang="en-GB" b="1" dirty="0" lang="en-GB"/>
              <a:t>selected ions or molecules;</a:t>
            </a:r>
            <a:r>
              <a:rPr altLang="en-GB" dirty="0" lang="en-GB"/>
              <a:t> these proteins are called </a:t>
            </a:r>
            <a:r>
              <a:rPr altLang="en-GB" b="1" dirty="0" lang="en-GB"/>
              <a:t>channel proteins.</a:t>
            </a:r>
            <a:r>
              <a:rPr altLang="en-GB" dirty="0" lang="en-GB"/>
              <a:t> </a:t>
            </a:r>
          </a:p>
          <a:p>
            <a:pPr>
              <a:buFont charset="2" panose="05000000000000000000" pitchFamily="2" typeface="Wingdings"/>
              <a:buChar char="Ø"/>
            </a:pPr>
            <a:r>
              <a:rPr altLang="en-GB" b="1" dirty="0" lang="en-GB" smtClean="0" sz="2400">
                <a:solidFill>
                  <a:schemeClr val="accent1"/>
                </a:solidFill>
                <a:latin charset="0" panose="020B0502040204020203" pitchFamily="34" typeface="Bahnschrift SemiBold SemiConden"/>
              </a:rPr>
              <a:t>Carrier proteins</a:t>
            </a:r>
            <a:endParaRPr altLang="en-GB" dirty="0" lang="en-GB" smtClean="0" sz="2400">
              <a:solidFill>
                <a:schemeClr val="accent1"/>
              </a:solidFill>
              <a:latin charset="0" panose="020B0502040204020203" pitchFamily="34" typeface="Bahnschrift SemiBold SemiConden"/>
            </a:endParaRPr>
          </a:p>
          <a:p>
            <a:pPr lvl="1"/>
            <a:r>
              <a:rPr altLang="en-GB" b="1" dirty="0" lang="en-GB" smtClean="0"/>
              <a:t>Bind with molecules or ions that are to be transported</a:t>
            </a:r>
            <a:r>
              <a:rPr altLang="en-GB" dirty="0" lang="en-GB" smtClean="0"/>
              <a:t>, and </a:t>
            </a:r>
            <a:r>
              <a:rPr altLang="en-GB" b="1" dirty="0" lang="en-GB" smtClean="0"/>
              <a:t>conformational changes in the protein molecules</a:t>
            </a:r>
            <a:r>
              <a:rPr altLang="en-GB" dirty="0" lang="en-GB" smtClean="0"/>
              <a:t> then move the substances through the interstices of the protein to the other side of the membrane. </a:t>
            </a:r>
          </a:p>
          <a:p>
            <a:pPr>
              <a:buFont charset="2" panose="05000000000000000000" pitchFamily="2" typeface="Wingdings"/>
              <a:buChar char="§"/>
            </a:pPr>
            <a:r>
              <a:rPr altLang="en-GB" b="1" dirty="0" lang="en-GB" smtClean="0"/>
              <a:t> Channel </a:t>
            </a:r>
            <a:r>
              <a:rPr altLang="en-GB" b="1" dirty="0" lang="en-GB"/>
              <a:t>proteins and carrier proteins</a:t>
            </a:r>
            <a:r>
              <a:rPr altLang="en-GB" dirty="0" lang="en-GB"/>
              <a:t> are usually </a:t>
            </a:r>
            <a:r>
              <a:rPr altLang="en-GB" b="1" dirty="0" lang="en-GB"/>
              <a:t>selective for the types of molecules</a:t>
            </a:r>
            <a:r>
              <a:rPr altLang="en-GB" dirty="0" lang="en-GB"/>
              <a:t> </a:t>
            </a:r>
            <a:r>
              <a:rPr altLang="en-GB" b="1" dirty="0" lang="en-GB"/>
              <a:t>or ions</a:t>
            </a:r>
            <a:r>
              <a:rPr altLang="en-GB" dirty="0" lang="en-GB"/>
              <a:t> that are allowed to cross the membrane.</a:t>
            </a:r>
          </a:p>
          <a:p>
            <a:endParaRPr altLang="en-GB" dirty="0" lang="en-GB"/>
          </a:p>
        </p:txBody>
      </p:sp>
    </p:spTree>
    <p:extLst>
      <p:ext uri="{BB962C8B-B14F-4D97-AF65-F5344CB8AC3E}">
        <p14:creationId xmlns:p14="http://schemas.microsoft.com/office/powerpoint/2010/main" val="149088753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numCol="1"/>
          <a:lstStyle/>
          <a:p>
            <a:pPr>
              <a:buFont charset="2" panose="05000000000000000000" pitchFamily="2" typeface="Wingdings"/>
              <a:buChar char="§"/>
            </a:pPr>
            <a:r>
              <a:rPr altLang="en-GB" dirty="0" lang="en-GB" smtClean="0"/>
              <a:t> Transport </a:t>
            </a:r>
            <a:r>
              <a:rPr altLang="en-GB" dirty="0" lang="en-GB"/>
              <a:t>through the cell membrane, either directly through the lipid bilayer or through the proteins, occurs via one of two basic </a:t>
            </a:r>
            <a:r>
              <a:rPr altLang="en-GB" dirty="0" lang="en-GB" smtClean="0"/>
              <a:t>processes;</a:t>
            </a:r>
          </a:p>
          <a:p>
            <a:pPr indent="-457200" lvl="0" marL="457200">
              <a:buFont typeface="+mj-lt"/>
              <a:buAutoNum type="arabicPeriod"/>
            </a:pPr>
            <a:r>
              <a:rPr altLang="en-GB" b="1" dirty="0" lang="en-GB"/>
              <a:t>Passive </a:t>
            </a:r>
            <a:r>
              <a:rPr altLang="en-GB" b="1" dirty="0" lang="en-GB" smtClean="0"/>
              <a:t>transport (or Diffusion)</a:t>
            </a:r>
            <a:endParaRPr altLang="en-GB" b="1" dirty="0" lang="en-GB"/>
          </a:p>
          <a:p>
            <a:pPr indent="-457200" lvl="0" marL="457200">
              <a:buFont typeface="+mj-lt"/>
              <a:buAutoNum type="arabicPeriod"/>
            </a:pPr>
            <a:r>
              <a:rPr altLang="en-GB" b="1" dirty="0" lang="en-GB"/>
              <a:t>Active transport </a:t>
            </a:r>
          </a:p>
          <a:p>
            <a:endParaRPr altLang="en-GB" dirty="0" lang="en-GB"/>
          </a:p>
          <a:p>
            <a:endParaRPr altLang="en-GB" dirty="0" lang="en-GB"/>
          </a:p>
        </p:txBody>
      </p:sp>
      <p:pic>
        <p:nvPicPr>
          <p:cNvPr id="4" name="Picture 3"/>
          <p:cNvPicPr>
            <a:picLocks noChangeAspect="1"/>
          </p:cNvPicPr>
          <p:nvPr/>
        </p:nvPicPr>
        <p:blipFill>
          <a:blip r:embed="rId2"/>
          <a:stretch>
            <a:fillRect/>
          </a:stretch>
        </p:blipFill>
        <p:spPr>
          <a:xfrm>
            <a:off x="5104341" y="2633851"/>
            <a:ext cx="6051339" cy="3606065"/>
          </a:xfrm>
          <a:prstGeom prst="rect">
            <a:avLst/>
          </a:prstGeom>
        </p:spPr>
      </p:pic>
    </p:spTree>
    <p:extLst>
      <p:ext uri="{BB962C8B-B14F-4D97-AF65-F5344CB8AC3E}">
        <p14:creationId xmlns:p14="http://schemas.microsoft.com/office/powerpoint/2010/main" val="165040619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numCol="1"/>
          <a:lstStyle/>
          <a:p>
            <a:r>
              <a:rPr altLang="en-GB" dirty="0" lang="en-GB" smtClean="0">
                <a:latin charset="0" panose="020B0502040204020203" pitchFamily="34" typeface="Bahnschrift SemiBold SemiConden"/>
              </a:rPr>
              <a:t>1- Passive Transport</a:t>
            </a:r>
            <a:endParaRPr altLang="en-GB" dirty="0" lang="en-GB">
              <a:latin charset="0" panose="020B0502040204020203" pitchFamily="34" typeface="Bahnschrift SemiBold SemiConden"/>
            </a:endParaRPr>
          </a:p>
        </p:txBody>
      </p:sp>
      <p:sp>
        <p:nvSpPr>
          <p:cNvPr id="3" name="Content Placeholder 2"/>
          <p:cNvSpPr>
            <a:spLocks noGrp="1"/>
          </p:cNvSpPr>
          <p:nvPr>
            <p:ph idx="1"/>
          </p:nvPr>
        </p:nvSpPr>
        <p:spPr/>
        <p:txBody>
          <a:bodyPr numCol="1"/>
          <a:lstStyle/>
          <a:p>
            <a:pPr>
              <a:buFont charset="2" panose="05000000000000000000" pitchFamily="2" typeface="Wingdings"/>
              <a:buChar char="§"/>
            </a:pPr>
            <a:r>
              <a:rPr altLang="en-GB" dirty="0" lang="en-GB" smtClean="0"/>
              <a:t> Diffusion </a:t>
            </a:r>
            <a:r>
              <a:rPr altLang="en-GB" dirty="0" lang="en-GB"/>
              <a:t>means </a:t>
            </a:r>
            <a:r>
              <a:rPr altLang="en-GB" b="1" dirty="0" lang="en-GB"/>
              <a:t>random molecular movement of substances molecule by molecule, either through intermolecular spaces in the membrane or in combination with a carrier protein. </a:t>
            </a:r>
          </a:p>
          <a:p>
            <a:pPr>
              <a:buFont charset="2" panose="05000000000000000000" pitchFamily="2" typeface="Wingdings"/>
              <a:buChar char="§"/>
            </a:pPr>
            <a:r>
              <a:rPr altLang="en-GB" dirty="0" lang="en-GB" smtClean="0"/>
              <a:t> The </a:t>
            </a:r>
            <a:r>
              <a:rPr altLang="en-GB" dirty="0" lang="en-GB"/>
              <a:t>energy that causes diffusion is </a:t>
            </a:r>
            <a:r>
              <a:rPr altLang="en-GB" b="1" dirty="0" lang="en-GB"/>
              <a:t>the energy of the normal kinetic motion of matter. </a:t>
            </a:r>
          </a:p>
          <a:p>
            <a:pPr>
              <a:buFont charset="2" panose="05000000000000000000" pitchFamily="2" typeface="Wingdings"/>
              <a:buChar char="§"/>
            </a:pPr>
            <a:r>
              <a:rPr altLang="en-GB" dirty="0" lang="en-GB" smtClean="0"/>
              <a:t> Diffusion </a:t>
            </a:r>
            <a:r>
              <a:rPr altLang="en-GB" dirty="0" lang="en-GB"/>
              <a:t>through the cell membrane is divided into two subtypes, called;</a:t>
            </a:r>
          </a:p>
          <a:p>
            <a:pPr indent="-514350" lvl="0" marL="514350">
              <a:buFont typeface="+mj-lt"/>
              <a:buAutoNum type="romanLcPeriod"/>
            </a:pPr>
            <a:r>
              <a:rPr altLang="en-GB" b="1" dirty="0" lang="en-GB"/>
              <a:t>Simple diffusion </a:t>
            </a:r>
          </a:p>
          <a:p>
            <a:pPr indent="-514350" lvl="0" marL="514350">
              <a:buFont typeface="+mj-lt"/>
              <a:buAutoNum type="romanLcPeriod"/>
            </a:pPr>
            <a:r>
              <a:rPr altLang="en-GB" b="1" dirty="0" lang="en-GB"/>
              <a:t>Facilitated diffusion</a:t>
            </a:r>
          </a:p>
          <a:p>
            <a:endParaRPr altLang="en-GB" dirty="0" lang="en-GB"/>
          </a:p>
        </p:txBody>
      </p:sp>
    </p:spTree>
    <p:extLst>
      <p:ext uri="{BB962C8B-B14F-4D97-AF65-F5344CB8AC3E}">
        <p14:creationId xmlns:p14="http://schemas.microsoft.com/office/powerpoint/2010/main" val="50180324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numCol="1"/>
          <a:lstStyle/>
          <a:p>
            <a:pPr indent="-1028700" marL="1028700">
              <a:buFont typeface="+mj-lt"/>
              <a:buAutoNum type="romanLcPeriod"/>
            </a:pPr>
            <a:r>
              <a:rPr altLang="en-GB" dirty="0" lang="en-GB" smtClean="0">
                <a:latin charset="0" panose="020B0502040204020203" pitchFamily="34" typeface="Bahnschrift SemiBold SemiConden"/>
              </a:rPr>
              <a:t>Simple Diffusion </a:t>
            </a:r>
            <a:endParaRPr altLang="en-GB" dirty="0" lang="en-GB">
              <a:latin charset="0" panose="020B0502040204020203" pitchFamily="34" typeface="Bahnschrift SemiBold SemiConden"/>
            </a:endParaRPr>
          </a:p>
        </p:txBody>
      </p:sp>
      <p:sp>
        <p:nvSpPr>
          <p:cNvPr id="3" name="Content Placeholder 2"/>
          <p:cNvSpPr>
            <a:spLocks noGrp="1"/>
          </p:cNvSpPr>
          <p:nvPr>
            <p:ph idx="1"/>
          </p:nvPr>
        </p:nvSpPr>
        <p:spPr/>
        <p:txBody>
          <a:bodyPr numCol="1">
            <a:normAutofit fontScale="92500" lnSpcReduction="20000"/>
          </a:bodyPr>
          <a:lstStyle/>
          <a:p>
            <a:pPr>
              <a:buFont charset="2" panose="05000000000000000000" pitchFamily="2" typeface="Wingdings"/>
              <a:buChar char="§"/>
            </a:pPr>
            <a:r>
              <a:rPr altLang="en-GB" dirty="0" lang="en-GB" smtClean="0"/>
              <a:t> Simple </a:t>
            </a:r>
            <a:r>
              <a:rPr altLang="en-GB" dirty="0" lang="en-GB"/>
              <a:t>diffusion </a:t>
            </a:r>
            <a:r>
              <a:rPr altLang="en-GB" b="1" dirty="0" lang="en-GB"/>
              <a:t>means that kinetic movement of molecules or ions occurs through a membrane opening or through intermolecular spaces without interaction with carrier proteins in the membrane. </a:t>
            </a:r>
          </a:p>
          <a:p>
            <a:pPr>
              <a:buFont charset="2" panose="05000000000000000000" pitchFamily="2" typeface="Wingdings"/>
              <a:buChar char="§"/>
            </a:pPr>
            <a:r>
              <a:rPr altLang="en-GB" dirty="0" lang="en-GB" smtClean="0"/>
              <a:t> The </a:t>
            </a:r>
            <a:r>
              <a:rPr altLang="en-GB" dirty="0" lang="en-GB"/>
              <a:t>rate of diffusion is determined by;</a:t>
            </a:r>
          </a:p>
          <a:p>
            <a:pPr indent="-514350" marL="514350">
              <a:buFont typeface="+mj-lt"/>
              <a:buAutoNum type="romanLcPeriod"/>
            </a:pPr>
            <a:r>
              <a:rPr altLang="en-GB" b="1" dirty="0" lang="en-GB" smtClean="0"/>
              <a:t> The </a:t>
            </a:r>
            <a:r>
              <a:rPr altLang="en-GB" b="1" dirty="0" lang="en-GB"/>
              <a:t>amount of substance </a:t>
            </a:r>
            <a:r>
              <a:rPr altLang="en-GB" b="1" dirty="0" lang="en-GB" smtClean="0"/>
              <a:t>available.</a:t>
            </a:r>
            <a:endParaRPr altLang="en-GB" b="1" dirty="0" lang="en-GB"/>
          </a:p>
          <a:p>
            <a:pPr indent="-514350" marL="514350">
              <a:buFont typeface="+mj-lt"/>
              <a:buAutoNum type="romanLcPeriod"/>
            </a:pPr>
            <a:r>
              <a:rPr altLang="en-GB" b="1" dirty="0" lang="en-GB" smtClean="0"/>
              <a:t> The </a:t>
            </a:r>
            <a:r>
              <a:rPr altLang="en-GB" b="1" dirty="0" lang="en-GB"/>
              <a:t>velocity of kinetic </a:t>
            </a:r>
            <a:r>
              <a:rPr altLang="en-GB" b="1" dirty="0" lang="en-GB" smtClean="0"/>
              <a:t>motion.</a:t>
            </a:r>
            <a:endParaRPr altLang="en-GB" b="1" dirty="0" lang="en-GB"/>
          </a:p>
          <a:p>
            <a:pPr indent="-514350" marL="514350">
              <a:buFont typeface="+mj-lt"/>
              <a:buAutoNum type="romanLcPeriod"/>
            </a:pPr>
            <a:r>
              <a:rPr altLang="en-GB" b="1" dirty="0" lang="en-GB" smtClean="0"/>
              <a:t> The </a:t>
            </a:r>
            <a:r>
              <a:rPr altLang="en-GB" b="1" dirty="0" lang="en-GB"/>
              <a:t>number and sizes of openings in the membrane through which the molecules or ions can move. </a:t>
            </a:r>
          </a:p>
          <a:p>
            <a:pPr>
              <a:buFont charset="2" panose="05000000000000000000" pitchFamily="2" typeface="Wingdings"/>
              <a:buChar char="§"/>
            </a:pPr>
            <a:r>
              <a:rPr altLang="en-GB" dirty="0" lang="en-GB" smtClean="0"/>
              <a:t> Simple </a:t>
            </a:r>
            <a:r>
              <a:rPr altLang="en-GB" dirty="0" lang="en-GB"/>
              <a:t>diffusion can occur through the cell membrane by </a:t>
            </a:r>
            <a:r>
              <a:rPr altLang="en-GB" b="1" dirty="0" lang="en-GB"/>
              <a:t>two pathways: </a:t>
            </a:r>
          </a:p>
          <a:p>
            <a:pPr indent="-514350" marL="514350">
              <a:buFont typeface="+mj-lt"/>
              <a:buAutoNum type="romanLcPeriod"/>
            </a:pPr>
            <a:r>
              <a:rPr altLang="en-GB" b="1" dirty="0" lang="en-GB" smtClean="0"/>
              <a:t>Through </a:t>
            </a:r>
            <a:r>
              <a:rPr altLang="en-GB" b="1" dirty="0" lang="en-GB"/>
              <a:t>the interstices </a:t>
            </a:r>
            <a:r>
              <a:rPr altLang="en-GB" dirty="0" lang="en-GB"/>
              <a:t>of the lipid bilayer if </a:t>
            </a:r>
            <a:r>
              <a:rPr altLang="en-GB" b="1" dirty="0" lang="en-GB"/>
              <a:t>the diffusing substance is </a:t>
            </a:r>
            <a:r>
              <a:rPr altLang="en-GB" b="1" dirty="0" lang="en-GB" smtClean="0"/>
              <a:t>lipid-soluble.</a:t>
            </a:r>
            <a:endParaRPr altLang="en-GB" b="1" dirty="0" lang="en-GB"/>
          </a:p>
          <a:p>
            <a:pPr indent="-514350" marL="514350">
              <a:buFont typeface="+mj-lt"/>
              <a:buAutoNum type="romanLcPeriod"/>
            </a:pPr>
            <a:r>
              <a:rPr altLang="en-GB" b="1" dirty="0" lang="en-GB" smtClean="0"/>
              <a:t>Through </a:t>
            </a:r>
            <a:r>
              <a:rPr altLang="en-GB" b="1" dirty="0" lang="en-GB"/>
              <a:t>watery channels </a:t>
            </a:r>
            <a:r>
              <a:rPr altLang="en-GB" dirty="0" lang="en-GB"/>
              <a:t>that penetrate </a:t>
            </a:r>
            <a:r>
              <a:rPr altLang="en-GB" b="1" dirty="0" lang="en-GB"/>
              <a:t>all the way through some of the large transport </a:t>
            </a:r>
            <a:r>
              <a:rPr altLang="en-GB" b="1" dirty="0" lang="en-GB" smtClean="0"/>
              <a:t>proteins.</a:t>
            </a:r>
            <a:endParaRPr altLang="en-GB" b="1" dirty="0" lang="en-GB"/>
          </a:p>
          <a:p>
            <a:endParaRPr altLang="en-GB" dirty="0" lang="en-GB"/>
          </a:p>
        </p:txBody>
      </p:sp>
    </p:spTree>
    <p:extLst>
      <p:ext uri="{BB962C8B-B14F-4D97-AF65-F5344CB8AC3E}">
        <p14:creationId xmlns:p14="http://schemas.microsoft.com/office/powerpoint/2010/main" val="392967623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numCol="1"/>
          <a:lstStyle/>
          <a:p>
            <a:pPr>
              <a:buFont charset="2" panose="05000000000000000000" pitchFamily="2" typeface="Wingdings"/>
              <a:buChar char="§"/>
            </a:pPr>
            <a:r>
              <a:rPr altLang="en-GB" dirty="0" lang="en-GB" smtClean="0"/>
              <a:t> The </a:t>
            </a:r>
            <a:r>
              <a:rPr altLang="en-GB" dirty="0" lang="en-GB"/>
              <a:t>lipid solubility of a substance is an important factor for determining how rapidly it diffuses through the lipid bilayer. </a:t>
            </a:r>
            <a:endParaRPr altLang="en-GB" dirty="0" lang="en-GB" smtClean="0"/>
          </a:p>
          <a:p>
            <a:pPr>
              <a:buFont charset="2" panose="05000000000000000000" pitchFamily="2" typeface="Wingdings"/>
              <a:buChar char="§"/>
            </a:pPr>
            <a:r>
              <a:rPr altLang="en-GB" dirty="0" lang="en-GB" smtClean="0"/>
              <a:t> For </a:t>
            </a:r>
            <a:r>
              <a:rPr altLang="en-GB" dirty="0" lang="en-GB"/>
              <a:t>example, </a:t>
            </a:r>
            <a:r>
              <a:rPr altLang="en-GB" b="1" dirty="0" lang="en-GB"/>
              <a:t>the lipid solubilities of oxygen, nitrogen, carbon dioxide, and alcohols are high, and all these substances can dissolve directly in the lipid bilayer and diffuse through the cell membrane</a:t>
            </a:r>
            <a:r>
              <a:rPr altLang="en-GB" dirty="0" lang="en-GB"/>
              <a:t> in the same manner that diffusion of water solutes occurs in a watery solution. </a:t>
            </a:r>
            <a:endParaRPr altLang="en-GB" dirty="0" lang="en-GB" smtClean="0"/>
          </a:p>
          <a:p>
            <a:pPr>
              <a:buFont charset="2" panose="05000000000000000000" pitchFamily="2" typeface="Wingdings"/>
              <a:buChar char="§"/>
            </a:pPr>
            <a:r>
              <a:rPr altLang="en-GB" b="1" dirty="0" lang="en-GB" smtClean="0"/>
              <a:t> The </a:t>
            </a:r>
            <a:r>
              <a:rPr altLang="en-GB" b="1" dirty="0" lang="en-GB"/>
              <a:t>rate of diffusion of each of these substances through the membrane is directly proportional to its lipid solubility. </a:t>
            </a:r>
            <a:endParaRPr altLang="en-GB" dirty="0" lang="en-GB"/>
          </a:p>
        </p:txBody>
      </p:sp>
      <p:pic>
        <p:nvPicPr>
          <p:cNvPr id="4" name="Picture 3"/>
          <p:cNvPicPr>
            <a:picLocks noChangeAspect="1"/>
          </p:cNvPicPr>
          <p:nvPr/>
        </p:nvPicPr>
        <p:blipFill>
          <a:blip r:embed="rId2"/>
          <a:stretch>
            <a:fillRect/>
          </a:stretch>
        </p:blipFill>
        <p:spPr>
          <a:xfrm>
            <a:off x="7691216" y="4006556"/>
            <a:ext cx="3926516" cy="2285910"/>
          </a:xfrm>
          <a:prstGeom prst="rect">
            <a:avLst/>
          </a:prstGeom>
        </p:spPr>
      </p:pic>
    </p:spTree>
    <p:extLst>
      <p:ext uri="{BB962C8B-B14F-4D97-AF65-F5344CB8AC3E}">
        <p14:creationId xmlns:p14="http://schemas.microsoft.com/office/powerpoint/2010/main" val="257930392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numCol="1"/>
          <a:lstStyle/>
          <a:p>
            <a:pPr indent="-1028700" marL="1028700">
              <a:buFont typeface="+mj-lt"/>
              <a:buAutoNum startAt="2" type="romanLcPeriod"/>
            </a:pPr>
            <a:r>
              <a:rPr altLang="en-GB" dirty="0" lang="en-GB" smtClean="0">
                <a:latin charset="0" panose="020B0502040204020203" pitchFamily="34" typeface="Bahnschrift SemiBold SemiConden"/>
              </a:rPr>
              <a:t>Facilitated Diffusion </a:t>
            </a:r>
            <a:endParaRPr altLang="en-GB" dirty="0" lang="en-GB">
              <a:latin charset="0" panose="020B0502040204020203" pitchFamily="34" typeface="Bahnschrift SemiBold SemiConden"/>
            </a:endParaRPr>
          </a:p>
        </p:txBody>
      </p:sp>
      <p:sp>
        <p:nvSpPr>
          <p:cNvPr id="3" name="Content Placeholder 2"/>
          <p:cNvSpPr>
            <a:spLocks noGrp="1"/>
          </p:cNvSpPr>
          <p:nvPr>
            <p:ph idx="1"/>
          </p:nvPr>
        </p:nvSpPr>
        <p:spPr/>
        <p:txBody>
          <a:bodyPr numCol="1">
            <a:normAutofit/>
          </a:bodyPr>
          <a:lstStyle/>
          <a:p>
            <a:pPr>
              <a:buFont charset="2" panose="05000000000000000000" pitchFamily="2" typeface="Wingdings"/>
              <a:buChar char="§"/>
            </a:pPr>
            <a:r>
              <a:rPr altLang="en-GB" dirty="0" lang="en-GB" smtClean="0"/>
              <a:t> Facilitated </a:t>
            </a:r>
            <a:r>
              <a:rPr altLang="en-GB" dirty="0" lang="en-GB"/>
              <a:t>diffusion </a:t>
            </a:r>
            <a:r>
              <a:rPr altLang="en-GB" b="1" dirty="0" lang="en-GB"/>
              <a:t>requires interaction of a carrier protein. </a:t>
            </a:r>
          </a:p>
          <a:p>
            <a:pPr>
              <a:buFont charset="2" panose="05000000000000000000" pitchFamily="2" typeface="Wingdings"/>
              <a:buChar char="§"/>
            </a:pPr>
            <a:r>
              <a:rPr altLang="en-GB" dirty="0" lang="en-GB" smtClean="0"/>
              <a:t> The </a:t>
            </a:r>
            <a:r>
              <a:rPr altLang="en-GB" b="1" dirty="0" lang="en-GB"/>
              <a:t>carrier protein aids passage of molecules or ions through the membrane</a:t>
            </a:r>
            <a:r>
              <a:rPr altLang="en-GB" dirty="0" lang="en-GB"/>
              <a:t> by </a:t>
            </a:r>
            <a:r>
              <a:rPr altLang="en-GB" b="1" dirty="0" lang="en-GB"/>
              <a:t>binding chemically with them and shuttling them through the membrane in this form. </a:t>
            </a:r>
          </a:p>
          <a:p>
            <a:pPr>
              <a:buFont charset="2" panose="05000000000000000000" pitchFamily="2" typeface="Wingdings"/>
              <a:buChar char="§"/>
            </a:pPr>
            <a:r>
              <a:rPr altLang="en-GB" dirty="0" lang="en-GB" smtClean="0"/>
              <a:t> </a:t>
            </a:r>
            <a:r>
              <a:rPr altLang="en-GB" b="1" dirty="0" lang="en-GB"/>
              <a:t>W</a:t>
            </a:r>
            <a:r>
              <a:rPr altLang="en-GB" b="1" dirty="0" lang="en-GB" smtClean="0"/>
              <a:t>ater </a:t>
            </a:r>
            <a:r>
              <a:rPr altLang="en-GB" b="1" dirty="0" lang="en-GB"/>
              <a:t>is highly insoluble in the membrane lipids, </a:t>
            </a:r>
            <a:r>
              <a:rPr altLang="en-GB" dirty="0" lang="en-GB"/>
              <a:t>it readily </a:t>
            </a:r>
            <a:r>
              <a:rPr altLang="en-GB" b="1" dirty="0" lang="en-GB"/>
              <a:t>passes through channels in protein molecules </a:t>
            </a:r>
            <a:r>
              <a:rPr altLang="en-GB" dirty="0" lang="en-GB"/>
              <a:t>that penetrate all the way through the membrane. </a:t>
            </a:r>
          </a:p>
          <a:p>
            <a:pPr>
              <a:buFont charset="2" panose="05000000000000000000" pitchFamily="2" typeface="Wingdings"/>
              <a:buChar char="§"/>
            </a:pPr>
            <a:r>
              <a:rPr altLang="en-GB" dirty="0" lang="en-GB" smtClean="0"/>
              <a:t> Many </a:t>
            </a:r>
            <a:r>
              <a:rPr altLang="en-GB" dirty="0" lang="en-GB"/>
              <a:t>of the body’s cell membranes contain protein </a:t>
            </a:r>
            <a:r>
              <a:rPr altLang="en-GB" b="1" dirty="0" lang="en-GB"/>
              <a:t>“pores” </a:t>
            </a:r>
            <a:r>
              <a:rPr altLang="en-GB" dirty="0" lang="en-GB"/>
              <a:t>called </a:t>
            </a:r>
            <a:r>
              <a:rPr altLang="en-GB" b="1" dirty="0" lang="en-GB"/>
              <a:t>aquaporins</a:t>
            </a:r>
            <a:r>
              <a:rPr altLang="en-GB" dirty="0" lang="en-GB"/>
              <a:t> that </a:t>
            </a:r>
            <a:r>
              <a:rPr altLang="en-GB" b="1" dirty="0" lang="en-GB"/>
              <a:t>selectively permit rapid passage of water through the membrane. </a:t>
            </a:r>
          </a:p>
          <a:p>
            <a:pPr>
              <a:buFont charset="2" panose="05000000000000000000" pitchFamily="2" typeface="Wingdings"/>
              <a:buChar char="§"/>
            </a:pPr>
            <a:r>
              <a:rPr altLang="en-GB" b="1" dirty="0" lang="en-GB"/>
              <a:t> </a:t>
            </a:r>
            <a:r>
              <a:rPr altLang="en-GB" dirty="0" lang="en-GB"/>
              <a:t>Other </a:t>
            </a:r>
            <a:r>
              <a:rPr altLang="en-GB" b="1" dirty="0" lang="en-GB"/>
              <a:t>lipid-insoluble molecules </a:t>
            </a:r>
            <a:r>
              <a:rPr altLang="en-GB" dirty="0" lang="en-GB"/>
              <a:t>can pass through the protein pore channels in the same way as water molecules </a:t>
            </a:r>
            <a:r>
              <a:rPr altLang="en-GB" b="1" dirty="0" lang="en-GB"/>
              <a:t>if they are water-soluble and small enough. </a:t>
            </a:r>
          </a:p>
          <a:p>
            <a:pPr>
              <a:buFont charset="2" panose="05000000000000000000" pitchFamily="2" typeface="Wingdings"/>
              <a:buChar char="§"/>
            </a:pPr>
            <a:r>
              <a:rPr altLang="en-GB" dirty="0" lang="en-GB" smtClean="0"/>
              <a:t> However</a:t>
            </a:r>
            <a:r>
              <a:rPr altLang="en-GB" dirty="0" lang="en-GB"/>
              <a:t>, </a:t>
            </a:r>
            <a:r>
              <a:rPr altLang="en-GB" b="1" dirty="0" lang="en-GB" smtClean="0"/>
              <a:t>as the size of molecules become </a:t>
            </a:r>
            <a:r>
              <a:rPr altLang="en-GB" b="1" dirty="0" lang="en-GB"/>
              <a:t>larger, their penetration falls off rapidly. </a:t>
            </a:r>
          </a:p>
          <a:p>
            <a:pPr>
              <a:buFont charset="2" panose="05000000000000000000" pitchFamily="2" typeface="Wingdings"/>
              <a:buChar char="§"/>
            </a:pPr>
            <a:endParaRPr altLang="en-GB" b="1" dirty="0" lang="en-GB"/>
          </a:p>
        </p:txBody>
      </p:sp>
    </p:spTree>
    <p:extLst>
      <p:ext uri="{BB962C8B-B14F-4D97-AF65-F5344CB8AC3E}">
        <p14:creationId xmlns:p14="http://schemas.microsoft.com/office/powerpoint/2010/main" val="30775513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numCol="1">
            <a:normAutofit/>
          </a:bodyPr>
          <a:lstStyle/>
          <a:p>
            <a:pPr>
              <a:buFont charset="2" panose="05000000000000000000" pitchFamily="2" typeface="Wingdings"/>
              <a:buChar char="§"/>
            </a:pPr>
            <a:r>
              <a:rPr altLang="en-GB" dirty="0" lang="en-GB" smtClean="0"/>
              <a:t> For </a:t>
            </a:r>
            <a:r>
              <a:rPr altLang="en-GB" dirty="0" lang="en-GB"/>
              <a:t>example, </a:t>
            </a:r>
            <a:r>
              <a:rPr altLang="en-GB" b="1" dirty="0" lang="en-GB"/>
              <a:t>the diameter of the urea molecule is only 20% greater than that of water, </a:t>
            </a:r>
            <a:r>
              <a:rPr altLang="en-GB" b="1" dirty="0" lang="en-GB" smtClean="0"/>
              <a:t>and its </a:t>
            </a:r>
            <a:r>
              <a:rPr altLang="en-GB" b="1" dirty="0" lang="en-GB"/>
              <a:t>penetration through the cell membrane pores is about 1000 times less than that of water. </a:t>
            </a:r>
          </a:p>
          <a:p>
            <a:pPr>
              <a:buFont charset="2" panose="05000000000000000000" pitchFamily="2" typeface="Wingdings"/>
              <a:buChar char="§"/>
            </a:pPr>
            <a:r>
              <a:rPr altLang="en-GB" dirty="0" lang="en-GB" smtClean="0"/>
              <a:t> The </a:t>
            </a:r>
            <a:r>
              <a:rPr altLang="en-GB" dirty="0" lang="en-GB"/>
              <a:t>protein channels are distinguished by two important characteristics: </a:t>
            </a:r>
          </a:p>
          <a:p>
            <a:pPr indent="-514350" marL="514350">
              <a:buFont typeface="+mj-lt"/>
              <a:buAutoNum type="romanLcPeriod"/>
            </a:pPr>
            <a:r>
              <a:rPr altLang="en-GB" dirty="0" lang="en-GB" smtClean="0"/>
              <a:t>They </a:t>
            </a:r>
            <a:r>
              <a:rPr altLang="en-GB" dirty="0" lang="en-GB"/>
              <a:t>are often </a:t>
            </a:r>
            <a:r>
              <a:rPr altLang="en-GB" b="1" dirty="0" lang="en-GB"/>
              <a:t>selectively permeable </a:t>
            </a:r>
            <a:r>
              <a:rPr altLang="en-GB" dirty="0" lang="en-GB"/>
              <a:t>to certain </a:t>
            </a:r>
            <a:r>
              <a:rPr altLang="en-GB" dirty="0" lang="en-GB" smtClean="0"/>
              <a:t>substances.</a:t>
            </a:r>
            <a:endParaRPr altLang="en-GB" dirty="0" lang="en-GB"/>
          </a:p>
          <a:p>
            <a:pPr indent="-514350" marL="514350">
              <a:buFont typeface="+mj-lt"/>
              <a:buAutoNum type="romanLcPeriod"/>
            </a:pPr>
            <a:r>
              <a:rPr altLang="en-GB" dirty="0" lang="en-GB" smtClean="0"/>
              <a:t>Many </a:t>
            </a:r>
            <a:r>
              <a:rPr altLang="en-GB" dirty="0" lang="en-GB"/>
              <a:t>of the channels can be opened or closed by gates that are regulated by electrical signals </a:t>
            </a:r>
            <a:r>
              <a:rPr altLang="en-GB" b="1" dirty="0" lang="en-GB"/>
              <a:t>(voltage-gated channels) </a:t>
            </a:r>
            <a:r>
              <a:rPr altLang="en-GB" dirty="0" lang="en-GB"/>
              <a:t>or chemicals that bind to the channel proteins </a:t>
            </a:r>
            <a:r>
              <a:rPr altLang="en-GB" b="1" dirty="0" lang="en-GB"/>
              <a:t>(ligand-gated channels). </a:t>
            </a:r>
          </a:p>
          <a:p>
            <a:pPr>
              <a:buFont charset="2" panose="05000000000000000000" pitchFamily="2" typeface="Wingdings"/>
              <a:buChar char="§"/>
            </a:pPr>
            <a:r>
              <a:rPr altLang="en-GB" dirty="0" lang="en-GB" smtClean="0"/>
              <a:t> Ion </a:t>
            </a:r>
            <a:r>
              <a:rPr altLang="en-GB" dirty="0" lang="en-GB"/>
              <a:t>channels are flexible dynamic structures, and subtle conformational changes influence gating and ion selectivity.</a:t>
            </a:r>
          </a:p>
          <a:p>
            <a:endParaRPr altLang="en-GB" dirty="0" lang="en-GB"/>
          </a:p>
        </p:txBody>
      </p:sp>
    </p:spTree>
    <p:extLst>
      <p:ext uri="{BB962C8B-B14F-4D97-AF65-F5344CB8AC3E}">
        <p14:creationId xmlns:p14="http://schemas.microsoft.com/office/powerpoint/2010/main" val="177862460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numCol="1"/>
          <a:lstStyle/>
          <a:p>
            <a:pPr indent="-1028700" marL="1028700">
              <a:buFont typeface="+mj-lt"/>
              <a:buAutoNum startAt="3" type="romanLcPeriod"/>
            </a:pPr>
            <a:r>
              <a:rPr altLang="en-GB" dirty="0" lang="en-GB" smtClean="0">
                <a:latin charset="0" panose="020B0502040204020203" pitchFamily="34" typeface="Bahnschrift SemiBold SemiConden"/>
              </a:rPr>
              <a:t>Osmosis</a:t>
            </a:r>
            <a:endParaRPr altLang="en-GB" dirty="0" lang="en-GB">
              <a:latin charset="0" panose="020B0502040204020203" pitchFamily="34" typeface="Bahnschrift SemiBold SemiConden"/>
            </a:endParaRPr>
          </a:p>
        </p:txBody>
      </p:sp>
      <p:sp>
        <p:nvSpPr>
          <p:cNvPr id="3" name="Content Placeholder 2"/>
          <p:cNvSpPr>
            <a:spLocks noGrp="1"/>
          </p:cNvSpPr>
          <p:nvPr>
            <p:ph idx="1"/>
          </p:nvPr>
        </p:nvSpPr>
        <p:spPr/>
        <p:txBody>
          <a:bodyPr numCol="1">
            <a:normAutofit fontScale="92500" lnSpcReduction="20000"/>
          </a:bodyPr>
          <a:lstStyle/>
          <a:p>
            <a:pPr>
              <a:buFont charset="2" panose="05000000000000000000" pitchFamily="2" typeface="Wingdings"/>
              <a:buChar char="§"/>
            </a:pPr>
            <a:r>
              <a:rPr altLang="en-GB" dirty="0" lang="en-GB"/>
              <a:t> T</a:t>
            </a:r>
            <a:r>
              <a:rPr altLang="en-GB" dirty="0" lang="en-GB" smtClean="0"/>
              <a:t>he process </a:t>
            </a:r>
            <a:r>
              <a:rPr altLang="en-GB" dirty="0" lang="en-GB"/>
              <a:t>by which </a:t>
            </a:r>
            <a:r>
              <a:rPr altLang="en-GB" b="1" dirty="0" lang="en-GB"/>
              <a:t>molecules of a </a:t>
            </a:r>
            <a:r>
              <a:rPr altLang="en-GB" b="1" dirty="0" lang="en-GB" smtClean="0"/>
              <a:t>solvent tend </a:t>
            </a:r>
            <a:r>
              <a:rPr altLang="en-GB" b="1" dirty="0" lang="en-GB"/>
              <a:t>to pass through a semipermeable membrane from a less concentrated solution into a more concentrated one.</a:t>
            </a:r>
            <a:endParaRPr altLang="en-GB" b="1" dirty="0" lang="en-GB" smtClean="0"/>
          </a:p>
          <a:p>
            <a:pPr>
              <a:buFont charset="2" panose="05000000000000000000" pitchFamily="2" typeface="Wingdings"/>
              <a:buChar char="§"/>
            </a:pPr>
            <a:r>
              <a:rPr altLang="en-GB" dirty="0" lang="en-GB" smtClean="0"/>
              <a:t> The </a:t>
            </a:r>
            <a:r>
              <a:rPr altLang="en-GB" b="1" dirty="0" lang="en-GB" smtClean="0"/>
              <a:t>process </a:t>
            </a:r>
            <a:r>
              <a:rPr altLang="en-GB" b="1" dirty="0" lang="en-GB"/>
              <a:t>of net movement of water caused by a concentration difference</a:t>
            </a:r>
            <a:r>
              <a:rPr altLang="en-GB" dirty="0" lang="en-GB"/>
              <a:t> </a:t>
            </a:r>
            <a:r>
              <a:rPr altLang="en-GB" b="1" dirty="0" lang="en-GB"/>
              <a:t>of water </a:t>
            </a:r>
            <a:r>
              <a:rPr altLang="en-GB" dirty="0" lang="en-GB"/>
              <a:t>is called </a:t>
            </a:r>
            <a:r>
              <a:rPr altLang="en-GB" b="1" dirty="0" lang="en-GB"/>
              <a:t>osmosis</a:t>
            </a:r>
            <a:r>
              <a:rPr altLang="en-GB" b="1" dirty="0" lang="en-GB" smtClean="0"/>
              <a:t>.</a:t>
            </a:r>
          </a:p>
          <a:p>
            <a:pPr>
              <a:buFont charset="2" panose="05000000000000000000" pitchFamily="2" typeface="Wingdings"/>
              <a:buChar char="§"/>
            </a:pPr>
            <a:r>
              <a:rPr altLang="en-GB" dirty="0" lang="en-GB" smtClean="0"/>
              <a:t> The </a:t>
            </a:r>
            <a:r>
              <a:rPr altLang="en-GB" b="1" dirty="0" lang="en-GB"/>
              <a:t>most abundant substance </a:t>
            </a:r>
            <a:r>
              <a:rPr altLang="en-GB" dirty="0" lang="en-GB"/>
              <a:t>that diffuses through the cell membrane is </a:t>
            </a:r>
            <a:r>
              <a:rPr altLang="en-GB" b="1" dirty="0" lang="en-GB"/>
              <a:t>water. </a:t>
            </a:r>
          </a:p>
          <a:p>
            <a:pPr>
              <a:buFont charset="2" panose="05000000000000000000" pitchFamily="2" typeface="Wingdings"/>
              <a:buChar char="§"/>
            </a:pPr>
            <a:r>
              <a:rPr altLang="en-GB" dirty="0" lang="en-GB" smtClean="0"/>
              <a:t> Enough water </a:t>
            </a:r>
            <a:r>
              <a:rPr altLang="en-GB" dirty="0" lang="en-GB"/>
              <a:t>diffuses in each direction through the </a:t>
            </a:r>
            <a:r>
              <a:rPr altLang="en-GB" b="1" dirty="0" lang="en-GB"/>
              <a:t>red blood cell membrane per second to equal about 100 times the volume of the cell itself. </a:t>
            </a:r>
          </a:p>
          <a:p>
            <a:pPr>
              <a:buFont charset="2" panose="05000000000000000000" pitchFamily="2" typeface="Wingdings"/>
              <a:buChar char="§"/>
            </a:pPr>
            <a:r>
              <a:rPr altLang="en-GB" dirty="0" lang="en-GB"/>
              <a:t> </a:t>
            </a:r>
            <a:r>
              <a:rPr altLang="en-GB" dirty="0" lang="en-GB" smtClean="0"/>
              <a:t>But, </a:t>
            </a:r>
            <a:r>
              <a:rPr altLang="en-GB" b="1" dirty="0" lang="en-GB"/>
              <a:t>the amount that normally diffuses in the two directions is balanced so precisely that zero net movement of water occurs. </a:t>
            </a:r>
          </a:p>
          <a:p>
            <a:pPr>
              <a:buFont charset="2" panose="05000000000000000000" pitchFamily="2" typeface="Wingdings"/>
              <a:buChar char="§"/>
            </a:pPr>
            <a:r>
              <a:rPr altLang="en-GB" dirty="0" lang="en-GB" smtClean="0"/>
              <a:t> Therefore</a:t>
            </a:r>
            <a:r>
              <a:rPr altLang="en-GB" dirty="0" lang="en-GB"/>
              <a:t>, </a:t>
            </a:r>
            <a:r>
              <a:rPr altLang="en-GB" b="1" dirty="0" lang="en-GB"/>
              <a:t>the volume of the cell remains constant. </a:t>
            </a:r>
          </a:p>
          <a:p>
            <a:pPr>
              <a:buFont charset="2" panose="05000000000000000000" pitchFamily="2" typeface="Wingdings"/>
              <a:buChar char="§"/>
            </a:pPr>
            <a:r>
              <a:rPr altLang="en-GB" dirty="0" lang="en-GB" smtClean="0"/>
              <a:t> Under certain conditions, concentration </a:t>
            </a:r>
            <a:r>
              <a:rPr altLang="en-GB" dirty="0" lang="en-GB"/>
              <a:t>difference for water develops, </a:t>
            </a:r>
            <a:r>
              <a:rPr altLang="en-GB" b="1" dirty="0" lang="en-GB"/>
              <a:t>net movement of water does occur across the cell membrane, causing the cell to swell or shrink, depending on the direction of the water movement. </a:t>
            </a:r>
          </a:p>
        </p:txBody>
      </p:sp>
    </p:spTree>
    <p:extLst>
      <p:ext uri="{BB962C8B-B14F-4D97-AF65-F5344CB8AC3E}">
        <p14:creationId xmlns:p14="http://schemas.microsoft.com/office/powerpoint/2010/main" val="131624366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936652" y="101747"/>
            <a:ext cx="9787342" cy="5982858"/>
          </a:xfrm>
          <a:prstGeom prst="rect">
            <a:avLst/>
          </a:prstGeom>
        </p:spPr>
      </p:pic>
    </p:spTree>
    <p:extLst>
      <p:ext uri="{BB962C8B-B14F-4D97-AF65-F5344CB8AC3E}">
        <p14:creationId xmlns:p14="http://schemas.microsoft.com/office/powerpoint/2010/main" val="58399934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2219236" y="67163"/>
            <a:ext cx="7420421" cy="6188631"/>
          </a:xfrm>
          <a:prstGeom prst="rect">
            <a:avLst/>
          </a:prstGeom>
        </p:spPr>
      </p:pic>
    </p:spTree>
    <p:extLst>
      <p:ext uri="{BB962C8B-B14F-4D97-AF65-F5344CB8AC3E}">
        <p14:creationId xmlns:p14="http://schemas.microsoft.com/office/powerpoint/2010/main" val="190400496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numCol="1"/>
          <a:lstStyle/>
          <a:p>
            <a:r>
              <a:rPr altLang="en-GB" dirty="0" lang="en-GB" smtClean="0">
                <a:latin charset="0" panose="020B0502040204020203" pitchFamily="34" typeface="Bahnschrift SemiBold SemiConden"/>
              </a:rPr>
              <a:t>2- Active Transport </a:t>
            </a:r>
            <a:endParaRPr altLang="en-GB" dirty="0" lang="en-GB">
              <a:latin charset="0" panose="020B0502040204020203" pitchFamily="34" typeface="Bahnschrift SemiBold SemiConden"/>
            </a:endParaRPr>
          </a:p>
        </p:txBody>
      </p:sp>
      <p:sp>
        <p:nvSpPr>
          <p:cNvPr id="3" name="Content Placeholder 2"/>
          <p:cNvSpPr>
            <a:spLocks noGrp="1"/>
          </p:cNvSpPr>
          <p:nvPr>
            <p:ph idx="1"/>
          </p:nvPr>
        </p:nvSpPr>
        <p:spPr/>
        <p:txBody>
          <a:bodyPr numCol="1">
            <a:normAutofit/>
          </a:bodyPr>
          <a:lstStyle/>
          <a:p>
            <a:pPr>
              <a:buFont charset="2" panose="05000000000000000000" pitchFamily="2" typeface="Wingdings"/>
              <a:buChar char="§"/>
            </a:pPr>
            <a:r>
              <a:rPr altLang="en-GB" dirty="0" lang="en-GB" smtClean="0"/>
              <a:t> </a:t>
            </a:r>
            <a:r>
              <a:rPr altLang="en-GB" dirty="0" lang="en-GB"/>
              <a:t>T</a:t>
            </a:r>
            <a:r>
              <a:rPr altLang="en-GB" dirty="0" lang="en-GB" smtClean="0"/>
              <a:t>he </a:t>
            </a:r>
            <a:r>
              <a:rPr altLang="en-GB" b="1" dirty="0" lang="en-GB"/>
              <a:t>movement of ions or molecules across a cell membrane into a region of higher concentration, assisted by enzymes and requiring </a:t>
            </a:r>
            <a:r>
              <a:rPr altLang="en-GB" b="1" dirty="0" lang="en-GB" smtClean="0"/>
              <a:t>energy is known as active transport.</a:t>
            </a:r>
          </a:p>
          <a:p>
            <a:pPr>
              <a:buFont charset="2" panose="05000000000000000000" pitchFamily="2" typeface="Wingdings"/>
              <a:buChar char="§"/>
            </a:pPr>
            <a:r>
              <a:rPr altLang="en-GB" dirty="0" lang="en-GB" smtClean="0"/>
              <a:t> When a </a:t>
            </a:r>
            <a:r>
              <a:rPr altLang="en-GB" b="1" dirty="0" lang="en-GB" smtClean="0"/>
              <a:t>cell membrane moves molecules or ions uphill against a concentration gradient (or uphill against an electrical or pressure gradient), </a:t>
            </a:r>
            <a:r>
              <a:rPr altLang="en-GB" dirty="0" lang="en-GB" smtClean="0"/>
              <a:t>the process is called </a:t>
            </a:r>
            <a:r>
              <a:rPr altLang="en-GB" b="1" dirty="0" lang="en-GB" smtClean="0"/>
              <a:t>active transport. </a:t>
            </a:r>
            <a:endParaRPr altLang="en-GB" b="1" dirty="0" lang="en-GB"/>
          </a:p>
          <a:p>
            <a:pPr>
              <a:buFont charset="2" panose="05000000000000000000" pitchFamily="2" typeface="Wingdings"/>
              <a:buChar char="§"/>
            </a:pPr>
            <a:r>
              <a:rPr altLang="en-GB" b="1" dirty="0" lang="en-GB" smtClean="0"/>
              <a:t> </a:t>
            </a:r>
            <a:r>
              <a:rPr altLang="en-GB" dirty="0" lang="en-GB" smtClean="0"/>
              <a:t>Some </a:t>
            </a:r>
            <a:r>
              <a:rPr altLang="en-GB" dirty="0" lang="en-GB"/>
              <a:t>s</a:t>
            </a:r>
            <a:r>
              <a:rPr altLang="en-GB" dirty="0" lang="en-GB" smtClean="0"/>
              <a:t>ubstances </a:t>
            </a:r>
            <a:r>
              <a:rPr altLang="en-GB" dirty="0" lang="en-GB"/>
              <a:t>that are actively transported through at least some cell membranes include </a:t>
            </a:r>
            <a:r>
              <a:rPr altLang="en-GB" b="1" dirty="0" lang="en-GB"/>
              <a:t>sodium, potassium, calcium, iron, hydrogen, chloride, iodide, and urate ions, several different sugars, and most of the amino acids. </a:t>
            </a:r>
          </a:p>
          <a:p>
            <a:pPr>
              <a:buFont charset="2" panose="05000000000000000000" pitchFamily="2" typeface="Wingdings"/>
              <a:buChar char="§"/>
            </a:pPr>
            <a:r>
              <a:rPr altLang="en-GB" dirty="0" lang="en-GB" smtClean="0"/>
              <a:t> Active </a:t>
            </a:r>
            <a:r>
              <a:rPr altLang="en-GB" dirty="0" lang="en-GB"/>
              <a:t>transport is divided into two types according to the source of the energy used to facilitate the </a:t>
            </a:r>
            <a:r>
              <a:rPr altLang="en-GB" dirty="0" lang="en-GB" smtClean="0"/>
              <a:t>transport. They are; </a:t>
            </a:r>
            <a:endParaRPr altLang="en-GB" dirty="0" lang="en-GB"/>
          </a:p>
          <a:p>
            <a:pPr indent="-514350" lvl="0" marL="514350">
              <a:buFont typeface="+mj-lt"/>
              <a:buAutoNum type="romanLcPeriod"/>
            </a:pPr>
            <a:r>
              <a:rPr altLang="en-GB" b="1" dirty="0" lang="en-GB"/>
              <a:t>Primary Active Transport</a:t>
            </a:r>
          </a:p>
          <a:p>
            <a:pPr indent="-514350" lvl="0" marL="514350">
              <a:buFont typeface="+mj-lt"/>
              <a:buAutoNum type="romanLcPeriod"/>
            </a:pPr>
            <a:r>
              <a:rPr altLang="en-GB" b="1" dirty="0" lang="en-GB"/>
              <a:t>Secondary Active Transport</a:t>
            </a:r>
          </a:p>
          <a:p>
            <a:endParaRPr altLang="en-GB" dirty="0" lang="en-GB"/>
          </a:p>
        </p:txBody>
      </p:sp>
    </p:spTree>
    <p:extLst>
      <p:ext uri="{BB962C8B-B14F-4D97-AF65-F5344CB8AC3E}">
        <p14:creationId xmlns:p14="http://schemas.microsoft.com/office/powerpoint/2010/main" val="108044717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numCol="1"/>
          <a:lstStyle/>
          <a:p>
            <a:pPr indent="-1028700" marL="1028700">
              <a:buFont typeface="+mj-lt"/>
              <a:buAutoNum type="romanLcPeriod"/>
            </a:pPr>
            <a:r>
              <a:rPr altLang="en-GB" dirty="0" lang="en-GB">
                <a:latin charset="0" panose="020B0502040204020203" pitchFamily="34" typeface="Bahnschrift SemiBold SemiConden"/>
              </a:rPr>
              <a:t>Primary Active </a:t>
            </a:r>
            <a:r>
              <a:rPr altLang="en-GB" dirty="0" lang="en-GB" smtClean="0">
                <a:latin charset="0" panose="020B0502040204020203" pitchFamily="34" typeface="Bahnschrift SemiBold SemiConden"/>
              </a:rPr>
              <a:t>Transport</a:t>
            </a:r>
            <a:endParaRPr altLang="en-GB" dirty="0" lang="en-GB"/>
          </a:p>
        </p:txBody>
      </p:sp>
      <p:sp>
        <p:nvSpPr>
          <p:cNvPr id="3" name="Content Placeholder 2"/>
          <p:cNvSpPr>
            <a:spLocks noGrp="1"/>
          </p:cNvSpPr>
          <p:nvPr>
            <p:ph idx="1"/>
          </p:nvPr>
        </p:nvSpPr>
        <p:spPr>
          <a:xfrm>
            <a:off x="1097280" y="1845734"/>
            <a:ext cx="10058400" cy="4023360"/>
          </a:xfrm>
        </p:spPr>
        <p:txBody>
          <a:bodyPr numCol="1">
            <a:normAutofit/>
          </a:bodyPr>
          <a:lstStyle/>
          <a:p>
            <a:pPr lvl="1">
              <a:buFont charset="2" panose="05000000000000000000" pitchFamily="2" typeface="Wingdings"/>
              <a:buChar char="§"/>
            </a:pPr>
            <a:r>
              <a:rPr altLang="en-GB" dirty="0" lang="en-GB" smtClean="0" sz="2000"/>
              <a:t>In </a:t>
            </a:r>
            <a:r>
              <a:rPr altLang="en-GB" dirty="0" lang="en-GB" sz="2000"/>
              <a:t>primary active transport, </a:t>
            </a:r>
            <a:r>
              <a:rPr altLang="en-GB" b="1" dirty="0" lang="en-GB" sz="2000"/>
              <a:t>the energy is derived directly from the breakdown of adenosine triphosphate (ATP) or some other high-energy phosphate compound. </a:t>
            </a:r>
            <a:endParaRPr altLang="en-GB" b="1" dirty="0" lang="en-GB" smtClean="0" sz="2000"/>
          </a:p>
          <a:p>
            <a:pPr lvl="1">
              <a:buFont charset="2" panose="05000000000000000000" pitchFamily="2" typeface="Wingdings"/>
              <a:buChar char="§"/>
            </a:pPr>
            <a:r>
              <a:rPr altLang="en-GB" dirty="0" lang="en-GB" smtClean="0" sz="2000"/>
              <a:t>Example;</a:t>
            </a:r>
          </a:p>
          <a:p>
            <a:pPr indent="-514350" lvl="1" marL="715518">
              <a:buFont typeface="+mj-lt"/>
              <a:buAutoNum type="romanLcPeriod"/>
            </a:pPr>
            <a:r>
              <a:rPr altLang="en-GB" b="1" dirty="0" lang="en-GB" sz="2000"/>
              <a:t>Sodium-Potassium Pump Transports Sodium Ions Out of Cells and Potassium Ions into Cells</a:t>
            </a:r>
            <a:r>
              <a:rPr altLang="en-GB" dirty="0" lang="en-GB" sz="2000"/>
              <a:t> </a:t>
            </a:r>
            <a:endParaRPr altLang="en-GB" dirty="0" lang="en-GB" smtClean="0" sz="2000"/>
          </a:p>
          <a:p>
            <a:pPr indent="-514350" lvl="1" marL="715518">
              <a:buFont typeface="+mj-lt"/>
              <a:buAutoNum type="romanLcPeriod"/>
            </a:pPr>
            <a:r>
              <a:rPr altLang="en-GB" b="1" dirty="0" lang="en-GB" sz="2000"/>
              <a:t>Transport of Calcium Ions</a:t>
            </a:r>
            <a:r>
              <a:rPr altLang="en-GB" dirty="0" lang="en-GB" sz="2000"/>
              <a:t> </a:t>
            </a:r>
            <a:endParaRPr altLang="en-GB" dirty="0" lang="en-GB" smtClean="0" sz="2000"/>
          </a:p>
          <a:p>
            <a:pPr indent="-514350" lvl="1" marL="715518">
              <a:buFont typeface="+mj-lt"/>
              <a:buAutoNum type="romanLcPeriod"/>
            </a:pPr>
            <a:r>
              <a:rPr altLang="en-GB" b="1" dirty="0" lang="en-GB" sz="2000"/>
              <a:t>Transport of Hydrogen Ions </a:t>
            </a:r>
            <a:endParaRPr altLang="en-GB" dirty="0" lang="en-GB" sz="2000"/>
          </a:p>
          <a:p>
            <a:endParaRPr altLang="en-GB" dirty="0" lang="en-GB"/>
          </a:p>
        </p:txBody>
      </p:sp>
    </p:spTree>
    <p:extLst>
      <p:ext uri="{BB962C8B-B14F-4D97-AF65-F5344CB8AC3E}">
        <p14:creationId xmlns:p14="http://schemas.microsoft.com/office/powerpoint/2010/main" val="424134283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numCol="1"/>
          <a:lstStyle/>
          <a:p>
            <a:pPr indent="-1028700" marL="1028700">
              <a:buFont typeface="+mj-lt"/>
              <a:buAutoNum startAt="2" type="romanLcPeriod"/>
            </a:pPr>
            <a:r>
              <a:rPr altLang="en-GB" dirty="0" lang="en-GB">
                <a:latin charset="0" panose="020B0502040204020203" pitchFamily="34" typeface="Bahnschrift SemiBold SemiConden"/>
              </a:rPr>
              <a:t>Secondary Active </a:t>
            </a:r>
            <a:r>
              <a:rPr altLang="en-GB" dirty="0" lang="en-GB" smtClean="0">
                <a:latin charset="0" panose="020B0502040204020203" pitchFamily="34" typeface="Bahnschrift SemiBold SemiConden"/>
              </a:rPr>
              <a:t>Transport</a:t>
            </a:r>
            <a:endParaRPr altLang="en-GB" dirty="0" lang="en-GB"/>
          </a:p>
        </p:txBody>
      </p:sp>
      <p:sp>
        <p:nvSpPr>
          <p:cNvPr id="3" name="Content Placeholder 2"/>
          <p:cNvSpPr>
            <a:spLocks noGrp="1"/>
          </p:cNvSpPr>
          <p:nvPr>
            <p:ph idx="1"/>
          </p:nvPr>
        </p:nvSpPr>
        <p:spPr/>
        <p:txBody>
          <a:bodyPr numCol="1">
            <a:normAutofit/>
          </a:bodyPr>
          <a:lstStyle/>
          <a:p>
            <a:pPr lvl="1">
              <a:buFont charset="2" panose="05000000000000000000" pitchFamily="2" typeface="Wingdings"/>
              <a:buChar char="§"/>
            </a:pPr>
            <a:r>
              <a:rPr altLang="en-GB" dirty="0" lang="en-GB" smtClean="0" sz="2000"/>
              <a:t> In </a:t>
            </a:r>
            <a:r>
              <a:rPr altLang="en-GB" dirty="0" lang="en-GB" sz="2000"/>
              <a:t>secondary active transport, </a:t>
            </a:r>
            <a:r>
              <a:rPr altLang="en-GB" b="1" dirty="0" lang="en-GB" sz="2000"/>
              <a:t>the energy is derived secondarily from energy that has been stored in the form of ionic concentration differences </a:t>
            </a:r>
            <a:r>
              <a:rPr altLang="en-GB" b="1" dirty="0" lang="en-GB" smtClean="0" sz="2000"/>
              <a:t>of </a:t>
            </a:r>
            <a:r>
              <a:rPr altLang="en-GB" b="1" dirty="0" lang="en-GB" sz="2000"/>
              <a:t>ionic substances between the two sides of a cell </a:t>
            </a:r>
            <a:r>
              <a:rPr altLang="en-GB" b="1" dirty="0" lang="en-GB" smtClean="0" sz="2000"/>
              <a:t>membrane. </a:t>
            </a:r>
          </a:p>
          <a:p>
            <a:pPr lvl="1">
              <a:buFont charset="2" panose="05000000000000000000" pitchFamily="2" typeface="Wingdings"/>
              <a:buChar char="§"/>
            </a:pPr>
            <a:r>
              <a:rPr altLang="en-GB" dirty="0" lang="en-GB" smtClean="0" sz="2000"/>
              <a:t>There </a:t>
            </a:r>
            <a:r>
              <a:rPr altLang="en-GB" dirty="0" lang="en-GB" sz="2000"/>
              <a:t>are </a:t>
            </a:r>
            <a:r>
              <a:rPr altLang="en-GB" b="1" dirty="0" lang="en-GB" sz="2000"/>
              <a:t>two kinds of secondary active </a:t>
            </a:r>
            <a:r>
              <a:rPr altLang="en-GB" b="1" dirty="0" lang="en-GB" smtClean="0" sz="2000"/>
              <a:t>transport;</a:t>
            </a:r>
          </a:p>
          <a:p>
            <a:pPr indent="-514350" lvl="1" marL="715518">
              <a:buFont typeface="+mj-lt"/>
              <a:buAutoNum type="romanLcPeriod"/>
            </a:pPr>
            <a:r>
              <a:rPr altLang="en-GB" dirty="0" lang="en-GB" smtClean="0" sz="2000"/>
              <a:t>Antiport or Counter-transport</a:t>
            </a:r>
          </a:p>
          <a:p>
            <a:pPr indent="-514350" lvl="1" marL="715518">
              <a:buFont typeface="+mj-lt"/>
              <a:buAutoNum type="romanLcPeriod"/>
            </a:pPr>
            <a:r>
              <a:rPr altLang="en-GB" dirty="0" lang="en-GB" smtClean="0" sz="2000"/>
              <a:t>Symport or Co-transport</a:t>
            </a:r>
          </a:p>
        </p:txBody>
      </p:sp>
    </p:spTree>
    <p:extLst>
      <p:ext uri="{BB962C8B-B14F-4D97-AF65-F5344CB8AC3E}">
        <p14:creationId xmlns:p14="http://schemas.microsoft.com/office/powerpoint/2010/main" val="201464930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numCol="1"/>
          <a:lstStyle/>
          <a:p>
            <a:pPr indent="-1028700" marL="1028700">
              <a:buFont typeface="+mj-lt"/>
              <a:buAutoNum type="romanLcPeriod"/>
            </a:pPr>
            <a:r>
              <a:rPr altLang="en-GB" dirty="0" lang="en-GB">
                <a:latin charset="0" panose="020B0502040204020203" pitchFamily="34" typeface="Bahnschrift SemiBold SemiConden"/>
              </a:rPr>
              <a:t>Antiport or Counter-transport </a:t>
            </a:r>
          </a:p>
        </p:txBody>
      </p:sp>
      <p:sp>
        <p:nvSpPr>
          <p:cNvPr id="3" name="Content Placeholder 2"/>
          <p:cNvSpPr>
            <a:spLocks noGrp="1"/>
          </p:cNvSpPr>
          <p:nvPr>
            <p:ph idx="1"/>
          </p:nvPr>
        </p:nvSpPr>
        <p:spPr/>
        <p:txBody>
          <a:bodyPr numCol="1">
            <a:normAutofit lnSpcReduction="10000"/>
          </a:bodyPr>
          <a:lstStyle/>
          <a:p>
            <a:pPr>
              <a:buFont charset="2" panose="05000000000000000000" pitchFamily="2" typeface="Wingdings"/>
              <a:buChar char="§"/>
            </a:pPr>
            <a:r>
              <a:rPr altLang="en-GB" dirty="0" lang="en-GB" smtClean="0"/>
              <a:t> Antiport </a:t>
            </a:r>
            <a:r>
              <a:rPr altLang="en-GB" dirty="0" lang="en-GB"/>
              <a:t>or Counter-transport means </a:t>
            </a:r>
            <a:r>
              <a:rPr altLang="en-GB" b="1" dirty="0" lang="en-GB"/>
              <a:t>that </a:t>
            </a:r>
            <a:r>
              <a:rPr altLang="en-GB" b="1" dirty="0" lang="en-GB" smtClean="0"/>
              <a:t>two different </a:t>
            </a:r>
            <a:r>
              <a:rPr altLang="en-GB" b="1" dirty="0" lang="en-GB"/>
              <a:t>molecules or ions are being transported at the same time but opposite directions. </a:t>
            </a:r>
            <a:endParaRPr altLang="en-GB" b="1" dirty="0" lang="en-GB" smtClean="0"/>
          </a:p>
          <a:p>
            <a:pPr>
              <a:buFont charset="2" panose="05000000000000000000" pitchFamily="2" typeface="Wingdings"/>
              <a:buChar char="§"/>
            </a:pPr>
            <a:r>
              <a:rPr altLang="en-GB" dirty="0" lang="en-GB" smtClean="0"/>
              <a:t> One </a:t>
            </a:r>
            <a:r>
              <a:rPr altLang="en-GB" dirty="0" lang="en-GB"/>
              <a:t>of the species is allowed to </a:t>
            </a:r>
            <a:r>
              <a:rPr altLang="en-GB" b="1" dirty="0" lang="en-GB"/>
              <a:t>flow from high concentration to a lower concentration </a:t>
            </a:r>
            <a:r>
              <a:rPr altLang="en-GB" dirty="0" lang="en-GB"/>
              <a:t>(often Sodium) while the other species is transported simultaneously to the other side</a:t>
            </a:r>
            <a:r>
              <a:rPr altLang="en-GB" dirty="0" lang="en-GB" smtClean="0"/>
              <a:t>.</a:t>
            </a:r>
          </a:p>
          <a:p>
            <a:pPr>
              <a:buFont charset="2" panose="05000000000000000000" pitchFamily="2" typeface="Wingdings"/>
              <a:buChar char="§"/>
            </a:pPr>
            <a:r>
              <a:rPr altLang="en-GB" dirty="0" lang="en-GB"/>
              <a:t> </a:t>
            </a:r>
            <a:r>
              <a:rPr altLang="en-GB" dirty="0" lang="en-GB" smtClean="0"/>
              <a:t>Example;</a:t>
            </a:r>
          </a:p>
          <a:p>
            <a:pPr indent="-514350" marL="514350">
              <a:buFont typeface="+mj-lt"/>
              <a:buAutoNum type="romanLcPeriod"/>
            </a:pPr>
            <a:r>
              <a:rPr altLang="en-GB" b="1" dirty="0" lang="en-GB"/>
              <a:t>Na</a:t>
            </a:r>
            <a:r>
              <a:rPr altLang="en-GB" b="1" baseline="30000" dirty="0" lang="en-GB"/>
              <a:t>+</a:t>
            </a:r>
            <a:r>
              <a:rPr altLang="en-GB" b="1" dirty="0" lang="en-GB"/>
              <a:t>-Ca</a:t>
            </a:r>
            <a:r>
              <a:rPr altLang="en-GB" b="1" baseline="30000" dirty="0" lang="en-GB"/>
              <a:t>2+</a:t>
            </a:r>
            <a:r>
              <a:rPr altLang="en-GB" b="1" dirty="0" lang="en-GB"/>
              <a:t> counter-transport </a:t>
            </a:r>
            <a:r>
              <a:rPr altLang="en-GB" dirty="0" lang="en-GB"/>
              <a:t>where Na</a:t>
            </a:r>
            <a:r>
              <a:rPr altLang="en-GB" baseline="30000" dirty="0" lang="en-GB"/>
              <a:t>+</a:t>
            </a:r>
            <a:r>
              <a:rPr altLang="en-GB" dirty="0" lang="en-GB"/>
              <a:t> binds to the transport carrier protein on its exterior side, and Ca</a:t>
            </a:r>
            <a:r>
              <a:rPr altLang="en-GB" baseline="30000" dirty="0" lang="en-GB"/>
              <a:t>2+</a:t>
            </a:r>
            <a:r>
              <a:rPr altLang="en-GB" dirty="0" lang="en-GB"/>
              <a:t> bound to the same protein on the membranes interior side. Once both are bound, a conformational change occurs which releases energy and the sodium ion is transported to the interior and calcium to the exterior. </a:t>
            </a:r>
            <a:r>
              <a:rPr altLang="en-GB" b="1" dirty="0" lang="en-GB"/>
              <a:t>This transporter is situated on almost all cell membranes.</a:t>
            </a:r>
          </a:p>
          <a:p>
            <a:pPr indent="-514350" marL="514350">
              <a:buFont typeface="+mj-lt"/>
              <a:buAutoNum type="romanLcPeriod"/>
            </a:pPr>
            <a:r>
              <a:rPr altLang="en-GB" b="1" dirty="0" lang="en-GB"/>
              <a:t>Na</a:t>
            </a:r>
            <a:r>
              <a:rPr altLang="en-GB" b="1" baseline="30000" dirty="0" lang="en-GB"/>
              <a:t>+</a:t>
            </a:r>
            <a:r>
              <a:rPr altLang="en-GB" b="1" dirty="0" lang="en-GB"/>
              <a:t>-H</a:t>
            </a:r>
            <a:r>
              <a:rPr altLang="en-GB" b="1" baseline="30000" dirty="0" lang="en-GB"/>
              <a:t>+</a:t>
            </a:r>
            <a:r>
              <a:rPr altLang="en-GB" b="1" dirty="0" lang="en-GB"/>
              <a:t> counter-transport. </a:t>
            </a:r>
            <a:r>
              <a:rPr altLang="en-GB" dirty="0" lang="en-GB"/>
              <a:t>The mechanism is the same as the </a:t>
            </a:r>
            <a:r>
              <a:rPr altLang="en-GB" dirty="0" lang="en-GB"/>
              <a:t>Na</a:t>
            </a:r>
            <a:r>
              <a:rPr altLang="en-GB" baseline="30000" dirty="0" lang="en-GB"/>
              <a:t>+</a:t>
            </a:r>
            <a:r>
              <a:rPr altLang="en-GB" dirty="0" lang="en-GB"/>
              <a:t>-Ca</a:t>
            </a:r>
            <a:r>
              <a:rPr altLang="en-GB" baseline="30000" dirty="0" lang="en-GB"/>
              <a:t>2+</a:t>
            </a:r>
            <a:r>
              <a:rPr altLang="en-GB" dirty="0" lang="en-GB"/>
              <a:t> </a:t>
            </a:r>
            <a:r>
              <a:rPr altLang="en-GB" dirty="0" lang="en-GB" smtClean="0"/>
              <a:t>counter-transport. </a:t>
            </a:r>
            <a:r>
              <a:rPr altLang="en-GB" dirty="0" lang="en-GB"/>
              <a:t>However </a:t>
            </a:r>
            <a:r>
              <a:rPr altLang="en-GB" dirty="0" lang="en-GB" smtClean="0"/>
              <a:t>it plays </a:t>
            </a:r>
            <a:r>
              <a:rPr altLang="en-GB" dirty="0" lang="en-GB"/>
              <a:t>a key </a:t>
            </a:r>
            <a:r>
              <a:rPr altLang="en-GB" dirty="0" lang="en-GB" smtClean="0"/>
              <a:t>role in </a:t>
            </a:r>
            <a:r>
              <a:rPr altLang="en-GB" dirty="0" lang="en-GB"/>
              <a:t>H</a:t>
            </a:r>
            <a:r>
              <a:rPr altLang="en-GB" baseline="30000" dirty="0" lang="en-GB"/>
              <a:t>+</a:t>
            </a:r>
            <a:r>
              <a:rPr altLang="en-GB" dirty="0" lang="en-GB"/>
              <a:t> homeostasis in the </a:t>
            </a:r>
            <a:r>
              <a:rPr altLang="en-GB" dirty="0" lang="en-GB" smtClean="0"/>
              <a:t>body, </a:t>
            </a:r>
            <a:r>
              <a:rPr altLang="en-GB" b="1" dirty="0" lang="en-GB" smtClean="0"/>
              <a:t>present in proximal tubules of the kidneys.</a:t>
            </a:r>
            <a:endParaRPr altLang="en-GB" b="1" dirty="0" lang="en-GB"/>
          </a:p>
          <a:p>
            <a:pPr>
              <a:buFont charset="2" panose="05000000000000000000" pitchFamily="2" typeface="Wingdings"/>
              <a:buChar char="§"/>
            </a:pPr>
            <a:endParaRPr altLang="en-GB" dirty="0" lang="en-GB"/>
          </a:p>
        </p:txBody>
      </p:sp>
    </p:spTree>
    <p:extLst>
      <p:ext uri="{BB962C8B-B14F-4D97-AF65-F5344CB8AC3E}">
        <p14:creationId xmlns:p14="http://schemas.microsoft.com/office/powerpoint/2010/main" val="414551154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numCol="1"/>
          <a:lstStyle/>
          <a:p>
            <a:pPr indent="-1028700" marL="1028700">
              <a:buFont typeface="+mj-lt"/>
              <a:buAutoNum startAt="2" type="romanLcPeriod"/>
            </a:pPr>
            <a:r>
              <a:rPr altLang="en-GB" b="1" dirty="0" lang="en-GB">
                <a:latin charset="0" panose="020B0502040204020203" pitchFamily="34" typeface="Bahnschrift SemiBold SemiConden"/>
              </a:rPr>
              <a:t>Symport or </a:t>
            </a:r>
            <a:r>
              <a:rPr altLang="en-GB" b="1" dirty="0" lang="en-GB" smtClean="0">
                <a:latin charset="0" panose="020B0502040204020203" pitchFamily="34" typeface="Bahnschrift SemiBold SemiConden"/>
              </a:rPr>
              <a:t>Co-transport</a:t>
            </a:r>
            <a:endParaRPr altLang="en-GB" dirty="0" lang="en-GB">
              <a:latin charset="0" panose="020B0502040204020203" pitchFamily="34" typeface="Bahnschrift SemiBold SemiConden"/>
            </a:endParaRPr>
          </a:p>
        </p:txBody>
      </p:sp>
      <p:sp>
        <p:nvSpPr>
          <p:cNvPr id="3" name="Content Placeholder 2"/>
          <p:cNvSpPr>
            <a:spLocks noGrp="1"/>
          </p:cNvSpPr>
          <p:nvPr>
            <p:ph idx="1"/>
          </p:nvPr>
        </p:nvSpPr>
        <p:spPr/>
        <p:txBody>
          <a:bodyPr numCol="1">
            <a:normAutofit/>
          </a:bodyPr>
          <a:lstStyle/>
          <a:p>
            <a:pPr>
              <a:buFont charset="2" panose="05000000000000000000" pitchFamily="2" typeface="Wingdings"/>
              <a:buChar char="§"/>
            </a:pPr>
            <a:r>
              <a:rPr altLang="en-GB" b="1" dirty="0" lang="en-GB" smtClean="0"/>
              <a:t> Symport </a:t>
            </a:r>
            <a:r>
              <a:rPr altLang="en-GB" b="1" dirty="0" lang="en-GB"/>
              <a:t>or "Co-transport" </a:t>
            </a:r>
            <a:r>
              <a:rPr altLang="en-GB" dirty="0" lang="en-GB"/>
              <a:t>means that </a:t>
            </a:r>
            <a:r>
              <a:rPr altLang="en-GB" b="1" dirty="0" lang="en-GB"/>
              <a:t>a molecule is allowed to be transported from high to low concentration region while moving another molecule with it from low to high concentration. </a:t>
            </a:r>
            <a:endParaRPr altLang="en-GB" b="1" dirty="0" lang="en-GB" smtClean="0"/>
          </a:p>
          <a:p>
            <a:pPr>
              <a:buFont charset="2" panose="05000000000000000000" pitchFamily="2" typeface="Wingdings"/>
              <a:buChar char="§"/>
            </a:pPr>
            <a:r>
              <a:rPr altLang="en-GB" dirty="0" lang="en-GB" smtClean="0"/>
              <a:t> It </a:t>
            </a:r>
            <a:r>
              <a:rPr altLang="en-GB" dirty="0" lang="en-GB"/>
              <a:t>in fact is pulling the other molecule with it into the cell</a:t>
            </a:r>
            <a:r>
              <a:rPr altLang="en-GB" dirty="0" lang="en-GB" smtClean="0"/>
              <a:t>.</a:t>
            </a:r>
            <a:endParaRPr altLang="en-GB" dirty="0" lang="en-GB"/>
          </a:p>
          <a:p>
            <a:pPr>
              <a:buFont charset="2" panose="05000000000000000000" pitchFamily="2" typeface="Wingdings"/>
              <a:buChar char="§"/>
            </a:pPr>
            <a:r>
              <a:rPr altLang="en-GB" b="1" dirty="0" lang="en-GB" smtClean="0"/>
              <a:t> Examples:</a:t>
            </a:r>
            <a:endParaRPr altLang="en-GB" b="1" dirty="0" lang="en-GB"/>
          </a:p>
          <a:p>
            <a:pPr indent="-514350" marL="514350">
              <a:buFont typeface="+mj-lt"/>
              <a:buAutoNum type="romanLcPeriod"/>
            </a:pPr>
            <a:r>
              <a:rPr altLang="en-GB" b="1" dirty="0" lang="en-GB"/>
              <a:t>Sodium-Glucose co-transport mechanism. </a:t>
            </a:r>
            <a:r>
              <a:rPr altLang="en-GB" dirty="0" lang="en-GB"/>
              <a:t>On its exterior side the transport protein has 2 binding sites, one for sodium and one for glucose. When both of these bind to the protein there is a conformational change allowing the electrochemical gradient to provide the energy needed to transport both of these molecules into the cell.</a:t>
            </a:r>
          </a:p>
          <a:p>
            <a:pPr indent="-514350" marL="514350">
              <a:buFont typeface="+mj-lt"/>
              <a:buAutoNum type="romanLcPeriod"/>
            </a:pPr>
            <a:r>
              <a:rPr altLang="en-GB" b="1" dirty="0" lang="en-GB"/>
              <a:t>Sodium-Amino acid co-transport </a:t>
            </a:r>
            <a:r>
              <a:rPr altLang="en-GB" dirty="0" lang="en-GB"/>
              <a:t>occurs in the same manner as for glucose, except that uses a different set of transport proteins, however its mechanism is the same</a:t>
            </a:r>
            <a:r>
              <a:rPr altLang="en-GB" dirty="0" lang="en-GB" smtClean="0"/>
              <a:t>.</a:t>
            </a:r>
            <a:endParaRPr altLang="en-GB" dirty="0" lang="en-GB"/>
          </a:p>
        </p:txBody>
      </p:sp>
    </p:spTree>
    <p:extLst>
      <p:ext uri="{BB962C8B-B14F-4D97-AF65-F5344CB8AC3E}">
        <p14:creationId xmlns:p14="http://schemas.microsoft.com/office/powerpoint/2010/main" val="283799571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ChangeAspect="1" noGrp="1"/>
          </p:cNvPicPr>
          <p:nvPr>
            <p:ph idx="2147483647"/>
          </p:nvPr>
        </p:nvPicPr>
        <p:blipFill rotWithShape="1">
          <a:blip r:embed="rId2">
            <a:extLst>
              <a:ext uri="{28A0092B-C50C-407E-A947-70E740481C1C}">
                <a14:useLocalDpi xmlns:a14="http://schemas.microsoft.com/office/drawing/2010/main" val="0"/>
              </a:ext>
            </a:extLst>
          </a:blip>
          <a:srcRect b="26330" r="31236"/>
          <a:stretch/>
        </p:blipFill>
        <p:spPr>
          <a:xfrm>
            <a:off x="2102266" y="395940"/>
            <a:ext cx="7058826" cy="4748628"/>
          </a:xfrm>
        </p:spPr>
      </p:pic>
    </p:spTree>
    <p:extLst>
      <p:ext uri="{BB962C8B-B14F-4D97-AF65-F5344CB8AC3E}">
        <p14:creationId xmlns:p14="http://schemas.microsoft.com/office/powerpoint/2010/main" val="272653091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numCol="1"/>
          <a:lstStyle/>
          <a:p>
            <a:r>
              <a:rPr altLang="en-GB" dirty="0" lang="en-GB" smtClean="0">
                <a:latin charset="0" panose="020B0502040204020203" pitchFamily="34" typeface="Bahnschrift SemiBold SemiConden"/>
              </a:rPr>
              <a:t>Functions of Plasma Membrane</a:t>
            </a:r>
            <a:endParaRPr altLang="en-GB" dirty="0" lang="en-GB">
              <a:latin charset="0" panose="020B0502040204020203" pitchFamily="34" typeface="Bahnschrift SemiBold SemiConden"/>
            </a:endParaRPr>
          </a:p>
        </p:txBody>
      </p:sp>
      <p:sp>
        <p:nvSpPr>
          <p:cNvPr id="3" name="Content Placeholder 2"/>
          <p:cNvSpPr>
            <a:spLocks noGrp="1"/>
          </p:cNvSpPr>
          <p:nvPr>
            <p:ph idx="1"/>
          </p:nvPr>
        </p:nvSpPr>
        <p:spPr/>
        <p:txBody>
          <a:bodyPr numCol="1"/>
          <a:lstStyle/>
          <a:p>
            <a:pPr>
              <a:buFont charset="2" panose="05000000000000000000" pitchFamily="2" typeface="Wingdings"/>
              <a:buChar char="§"/>
            </a:pPr>
            <a:r>
              <a:rPr altLang="en-GB" dirty="0" lang="en-GB" smtClean="0"/>
              <a:t> Functions of Plasma membrane include;</a:t>
            </a:r>
          </a:p>
          <a:p>
            <a:pPr indent="-514350" marL="514350">
              <a:buFont typeface="+mj-lt"/>
              <a:buAutoNum type="romanLcPeriod"/>
            </a:pPr>
            <a:r>
              <a:rPr altLang="en-GB" b="1" dirty="0" lang="en-GB" smtClean="0"/>
              <a:t>Protection</a:t>
            </a:r>
          </a:p>
          <a:p>
            <a:pPr indent="-514350" marL="514350">
              <a:buFont typeface="+mj-lt"/>
              <a:buAutoNum type="romanLcPeriod"/>
            </a:pPr>
            <a:r>
              <a:rPr altLang="en-GB" b="1" dirty="0" lang="en-GB" smtClean="0"/>
              <a:t>Selective permeability</a:t>
            </a:r>
          </a:p>
          <a:p>
            <a:pPr indent="-514350" marL="514350">
              <a:buFont typeface="+mj-lt"/>
              <a:buAutoNum type="romanLcPeriod"/>
            </a:pPr>
            <a:r>
              <a:rPr altLang="en-GB" b="1" dirty="0" lang="en-GB" smtClean="0"/>
              <a:t>Absorption</a:t>
            </a:r>
          </a:p>
          <a:p>
            <a:pPr indent="-514350" marL="514350">
              <a:buFont typeface="+mj-lt"/>
              <a:buAutoNum type="romanLcPeriod"/>
            </a:pPr>
            <a:r>
              <a:rPr altLang="en-GB" b="1" dirty="0" lang="en-GB" smtClean="0"/>
              <a:t>Excretion</a:t>
            </a:r>
          </a:p>
          <a:p>
            <a:pPr indent="-514350" marL="514350">
              <a:buFont typeface="+mj-lt"/>
              <a:buAutoNum type="romanLcPeriod"/>
            </a:pPr>
            <a:r>
              <a:rPr altLang="en-GB" b="1" dirty="0" lang="en-GB" smtClean="0"/>
              <a:t>Gaseous exchange</a:t>
            </a:r>
          </a:p>
          <a:p>
            <a:pPr indent="-514350" marL="514350">
              <a:buFont typeface="+mj-lt"/>
              <a:buAutoNum type="romanLcPeriod"/>
            </a:pPr>
            <a:r>
              <a:rPr altLang="en-GB" b="1" dirty="0" lang="en-GB" smtClean="0"/>
              <a:t>Maintenance of cell size and shape</a:t>
            </a:r>
            <a:endParaRPr altLang="en-GB" b="1" dirty="0" lang="en-GB"/>
          </a:p>
        </p:txBody>
      </p:sp>
    </p:spTree>
    <p:extLst>
      <p:ext uri="{BB962C8B-B14F-4D97-AF65-F5344CB8AC3E}">
        <p14:creationId xmlns:p14="http://schemas.microsoft.com/office/powerpoint/2010/main" val="378589414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numCol="1"/>
          <a:lstStyle/>
          <a:p>
            <a:r>
              <a:rPr altLang="en-GB" dirty="0" lang="en-GB" smtClean="0">
                <a:latin charset="0" panose="020B0502040204020203" pitchFamily="34" typeface="Bahnschrift SemiBold SemiConden"/>
              </a:rPr>
              <a:t>Cytoplasm and its organelles</a:t>
            </a:r>
            <a:endParaRPr altLang="en-GB" dirty="0" lang="en-GB">
              <a:latin charset="0" panose="020B0502040204020203" pitchFamily="34" typeface="Bahnschrift SemiBold SemiConden"/>
            </a:endParaRPr>
          </a:p>
        </p:txBody>
      </p:sp>
      <p:sp>
        <p:nvSpPr>
          <p:cNvPr id="3" name="Content Placeholder 2"/>
          <p:cNvSpPr>
            <a:spLocks noGrp="1"/>
          </p:cNvSpPr>
          <p:nvPr>
            <p:ph idx="1"/>
          </p:nvPr>
        </p:nvSpPr>
        <p:spPr/>
        <p:txBody>
          <a:bodyPr numCol="1"/>
          <a:lstStyle/>
          <a:p>
            <a:pPr>
              <a:buFont charset="2" panose="05000000000000000000" pitchFamily="2" typeface="Wingdings"/>
              <a:buChar char="§"/>
            </a:pPr>
            <a:r>
              <a:rPr altLang="en-GB" dirty="0" lang="en-GB" smtClean="0"/>
              <a:t> The </a:t>
            </a:r>
            <a:r>
              <a:rPr altLang="en-GB" dirty="0" lang="en-GB"/>
              <a:t>cytoplasm is filled with minute and large dispersed particles and organelles. </a:t>
            </a:r>
            <a:endParaRPr altLang="en-GB" dirty="0" lang="en-GB" smtClean="0"/>
          </a:p>
          <a:p>
            <a:pPr>
              <a:buFont charset="2" panose="05000000000000000000" pitchFamily="2" typeface="Wingdings"/>
              <a:buChar char="§"/>
            </a:pPr>
            <a:r>
              <a:rPr altLang="en-GB" dirty="0" lang="en-GB" smtClean="0"/>
              <a:t> The </a:t>
            </a:r>
            <a:r>
              <a:rPr altLang="en-GB" b="1" dirty="0" lang="en-GB"/>
              <a:t>jelly-like fluid portion of the cytoplasm </a:t>
            </a:r>
            <a:r>
              <a:rPr altLang="en-GB" dirty="0" lang="en-GB"/>
              <a:t>in which the particles are dispersed is called</a:t>
            </a:r>
            <a:r>
              <a:rPr altLang="en-GB" b="1" dirty="0" lang="en-GB"/>
              <a:t> cytosol </a:t>
            </a:r>
            <a:r>
              <a:rPr altLang="en-GB" dirty="0" lang="en-GB"/>
              <a:t>and contains mainly </a:t>
            </a:r>
            <a:r>
              <a:rPr altLang="en-GB" b="1" dirty="0" lang="en-GB"/>
              <a:t>dissolved proteins, electrolytes, and glucose.</a:t>
            </a:r>
            <a:r>
              <a:rPr altLang="en-GB" dirty="0" lang="en-GB"/>
              <a:t> </a:t>
            </a:r>
            <a:endParaRPr altLang="en-GB" dirty="0" lang="en-GB" smtClean="0"/>
          </a:p>
          <a:p>
            <a:pPr>
              <a:buFont charset="2" panose="05000000000000000000" pitchFamily="2" typeface="Wingdings"/>
              <a:buChar char="§"/>
            </a:pPr>
            <a:r>
              <a:rPr altLang="en-GB" dirty="0" lang="en-GB" smtClean="0"/>
              <a:t> Dispersed </a:t>
            </a:r>
            <a:r>
              <a:rPr altLang="en-GB" dirty="0" lang="en-GB"/>
              <a:t>in the cytoplasm are neutral </a:t>
            </a:r>
            <a:r>
              <a:rPr altLang="en-GB" b="1" dirty="0" lang="en-GB"/>
              <a:t>fat globules, glycogen granules, ribosomes, secretory vesicles,</a:t>
            </a:r>
            <a:r>
              <a:rPr altLang="en-GB" dirty="0" lang="en-GB"/>
              <a:t> and five especially important </a:t>
            </a:r>
            <a:r>
              <a:rPr altLang="en-GB" dirty="0" lang="en-GB" smtClean="0"/>
              <a:t>organelles;</a:t>
            </a:r>
          </a:p>
          <a:p>
            <a:pPr lvl="1"/>
            <a:r>
              <a:rPr altLang="en-GB" b="1" dirty="0" lang="en-GB" smtClean="0"/>
              <a:t>Endoplasmic reticulum</a:t>
            </a:r>
          </a:p>
          <a:p>
            <a:pPr lvl="1"/>
            <a:r>
              <a:rPr altLang="en-GB" b="1" dirty="0" lang="en-GB" smtClean="0"/>
              <a:t>Golgi apparatus</a:t>
            </a:r>
          </a:p>
          <a:p>
            <a:pPr lvl="1"/>
            <a:r>
              <a:rPr altLang="en-GB" b="1" dirty="0" lang="en-GB" smtClean="0"/>
              <a:t>Mitochondria</a:t>
            </a:r>
          </a:p>
          <a:p>
            <a:pPr lvl="1"/>
            <a:r>
              <a:rPr altLang="en-GB" b="1" dirty="0" lang="en-GB" smtClean="0"/>
              <a:t>Lysosomes</a:t>
            </a:r>
          </a:p>
          <a:p>
            <a:pPr lvl="1"/>
            <a:r>
              <a:rPr altLang="en-GB" b="1" dirty="0" lang="en-GB"/>
              <a:t>P</a:t>
            </a:r>
            <a:r>
              <a:rPr altLang="en-GB" b="1" dirty="0" lang="en-GB" smtClean="0"/>
              <a:t>eroxisomes</a:t>
            </a:r>
            <a:endParaRPr altLang="en-GB" b="1" dirty="0" lang="en-GB"/>
          </a:p>
        </p:txBody>
      </p:sp>
    </p:spTree>
    <p:extLst>
      <p:ext uri="{BB962C8B-B14F-4D97-AF65-F5344CB8AC3E}">
        <p14:creationId xmlns:p14="http://schemas.microsoft.com/office/powerpoint/2010/main" val="311738375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numCol="1"/>
          <a:lstStyle/>
          <a:p>
            <a:r>
              <a:rPr altLang="en-GB" dirty="0" lang="en-GB">
                <a:latin charset="0" panose="020B0502040204020203" pitchFamily="34" typeface="Bahnschrift SemiBold SemiConden"/>
              </a:rPr>
              <a:t>Endoplasmic Reticulum</a:t>
            </a:r>
          </a:p>
        </p:txBody>
      </p:sp>
      <p:sp>
        <p:nvSpPr>
          <p:cNvPr id="3" name="Content Placeholder 2"/>
          <p:cNvSpPr>
            <a:spLocks noGrp="1"/>
          </p:cNvSpPr>
          <p:nvPr>
            <p:ph idx="1"/>
          </p:nvPr>
        </p:nvSpPr>
        <p:spPr/>
        <p:txBody>
          <a:bodyPr numCol="1">
            <a:normAutofit lnSpcReduction="10000"/>
          </a:bodyPr>
          <a:lstStyle/>
          <a:p>
            <a:pPr>
              <a:buFont charset="2" panose="05000000000000000000" pitchFamily="2" typeface="Wingdings"/>
              <a:buChar char="§"/>
            </a:pPr>
            <a:r>
              <a:rPr altLang="en-GB" dirty="0" lang="en-GB" smtClean="0"/>
              <a:t> The endoplasmic reticulum is a </a:t>
            </a:r>
            <a:r>
              <a:rPr altLang="en-GB" b="1" dirty="0" lang="en-GB" smtClean="0"/>
              <a:t>network of tubular structures </a:t>
            </a:r>
            <a:r>
              <a:rPr altLang="en-GB" dirty="0" lang="en-GB" smtClean="0"/>
              <a:t>called</a:t>
            </a:r>
            <a:r>
              <a:rPr altLang="en-GB" b="1" dirty="0" lang="en-GB" smtClean="0"/>
              <a:t> cisternae </a:t>
            </a:r>
            <a:r>
              <a:rPr altLang="en-GB" dirty="0" lang="en-GB" smtClean="0"/>
              <a:t>and </a:t>
            </a:r>
            <a:r>
              <a:rPr altLang="en-GB" b="1" dirty="0" lang="en-GB" smtClean="0"/>
              <a:t>flat vesicular structures in the cytoplasm. </a:t>
            </a:r>
          </a:p>
          <a:p>
            <a:pPr>
              <a:buFont charset="2" panose="05000000000000000000" pitchFamily="2" typeface="Wingdings"/>
              <a:buChar char="§"/>
            </a:pPr>
            <a:r>
              <a:rPr altLang="en-GB" dirty="0" lang="en-GB" smtClean="0"/>
              <a:t> This </a:t>
            </a:r>
            <a:r>
              <a:rPr altLang="en-GB" dirty="0" lang="en-GB"/>
              <a:t>organelle </a:t>
            </a:r>
            <a:r>
              <a:rPr altLang="en-GB" b="1" dirty="0" lang="en-GB"/>
              <a:t>helps </a:t>
            </a:r>
            <a:r>
              <a:rPr altLang="en-GB" b="1" dirty="0" lang="en-GB" smtClean="0"/>
              <a:t>process </a:t>
            </a:r>
            <a:r>
              <a:rPr altLang="en-GB" b="1" dirty="0" lang="en-GB"/>
              <a:t>molecules made by the cell </a:t>
            </a:r>
            <a:r>
              <a:rPr altLang="en-GB" dirty="0" lang="en-GB"/>
              <a:t>and </a:t>
            </a:r>
            <a:r>
              <a:rPr altLang="en-GB" b="1" dirty="0" lang="en-GB"/>
              <a:t>transports them to their specific destinations inside or outside the cell. </a:t>
            </a:r>
            <a:endParaRPr altLang="en-GB" b="1" dirty="0" lang="en-GB" smtClean="0"/>
          </a:p>
          <a:p>
            <a:pPr>
              <a:buFont charset="2" panose="05000000000000000000" pitchFamily="2" typeface="Wingdings"/>
              <a:buChar char="§"/>
            </a:pPr>
            <a:r>
              <a:rPr altLang="en-GB" dirty="0" lang="en-GB" smtClean="0"/>
              <a:t> The </a:t>
            </a:r>
            <a:r>
              <a:rPr altLang="en-GB" dirty="0" lang="en-GB"/>
              <a:t>tubules and vesicles </a:t>
            </a:r>
            <a:r>
              <a:rPr altLang="en-GB" dirty="0" lang="en-GB" smtClean="0"/>
              <a:t>are interconnected.</a:t>
            </a:r>
          </a:p>
          <a:p>
            <a:pPr>
              <a:buFont charset="2" panose="05000000000000000000" pitchFamily="2" typeface="Wingdings"/>
              <a:buChar char="§"/>
            </a:pPr>
            <a:r>
              <a:rPr altLang="en-GB" dirty="0" lang="en-GB" smtClean="0"/>
              <a:t> The total surface area of this structure in the liver cells can be as much as </a:t>
            </a:r>
            <a:r>
              <a:rPr altLang="en-GB" b="1" dirty="0" lang="en-GB" smtClean="0"/>
              <a:t>30 to 40 times </a:t>
            </a:r>
            <a:r>
              <a:rPr altLang="en-GB" dirty="0" lang="en-GB" smtClean="0"/>
              <a:t>the cell membrane area.</a:t>
            </a:r>
          </a:p>
          <a:p>
            <a:pPr>
              <a:buFont charset="2" panose="05000000000000000000" pitchFamily="2" typeface="Wingdings"/>
              <a:buChar char="§"/>
            </a:pPr>
            <a:r>
              <a:rPr altLang="en-GB" dirty="0" lang="en-GB" smtClean="0"/>
              <a:t> The </a:t>
            </a:r>
            <a:r>
              <a:rPr altLang="en-GB" dirty="0" lang="en-GB"/>
              <a:t>space inside the tubules and vesicles is filled with </a:t>
            </a:r>
            <a:r>
              <a:rPr altLang="en-GB" b="1" dirty="0" lang="en-GB"/>
              <a:t>endoplasmic </a:t>
            </a:r>
            <a:r>
              <a:rPr altLang="en-GB" b="1" dirty="0" lang="en-GB" smtClean="0"/>
              <a:t>matrix</a:t>
            </a:r>
            <a:r>
              <a:rPr altLang="en-GB" b="1" dirty="0" lang="en-GB"/>
              <a:t>.</a:t>
            </a:r>
            <a:endParaRPr altLang="en-GB" b="1" dirty="0" lang="en-GB" smtClean="0"/>
          </a:p>
          <a:p>
            <a:pPr lvl="1">
              <a:buFont charset="2" panose="05000000000000000000" pitchFamily="2" typeface="Wingdings"/>
              <a:buChar char="§"/>
            </a:pPr>
            <a:r>
              <a:rPr altLang="en-GB" dirty="0" lang="en-GB" smtClean="0"/>
              <a:t>a </a:t>
            </a:r>
            <a:r>
              <a:rPr altLang="en-GB" b="1" dirty="0" lang="en-GB"/>
              <a:t>watery medium </a:t>
            </a:r>
            <a:r>
              <a:rPr altLang="en-GB" dirty="0" lang="en-GB"/>
              <a:t>that is </a:t>
            </a:r>
            <a:r>
              <a:rPr altLang="en-GB" b="1" dirty="0" lang="en-GB"/>
              <a:t>different from fluid in the </a:t>
            </a:r>
            <a:r>
              <a:rPr altLang="en-GB" b="1" dirty="0" lang="en-GB" smtClean="0"/>
              <a:t>cytosol.</a:t>
            </a:r>
            <a:endParaRPr altLang="en-GB" b="1" dirty="0" lang="en-GB"/>
          </a:p>
          <a:p>
            <a:pPr>
              <a:buFont charset="2" panose="05000000000000000000" pitchFamily="2" typeface="Wingdings"/>
              <a:buChar char="§"/>
            </a:pPr>
            <a:r>
              <a:rPr altLang="en-GB" dirty="0" lang="en-GB" smtClean="0"/>
              <a:t> The </a:t>
            </a:r>
            <a:r>
              <a:rPr altLang="en-GB" dirty="0" lang="en-GB"/>
              <a:t>space inside the </a:t>
            </a:r>
            <a:r>
              <a:rPr altLang="en-GB" b="1" dirty="0" lang="en-GB"/>
              <a:t>endoplasmic reticulum is connected </a:t>
            </a:r>
            <a:r>
              <a:rPr altLang="en-GB" dirty="0" lang="en-GB"/>
              <a:t>with the space between the two membrane surfaces of the </a:t>
            </a:r>
            <a:r>
              <a:rPr altLang="en-GB" b="1" dirty="0" lang="en-GB"/>
              <a:t>nuclear membrane. </a:t>
            </a:r>
          </a:p>
          <a:p>
            <a:endParaRPr altLang="en-GB" b="1" dirty="0" lang="en-GB" smtClean="0"/>
          </a:p>
        </p:txBody>
      </p:sp>
    </p:spTree>
    <p:extLst>
      <p:ext uri="{BB962C8B-B14F-4D97-AF65-F5344CB8AC3E}">
        <p14:creationId xmlns:p14="http://schemas.microsoft.com/office/powerpoint/2010/main" val="186789751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numCol="1">
            <a:normAutofit/>
          </a:bodyPr>
          <a:lstStyle/>
          <a:p>
            <a:pPr>
              <a:buFont charset="2" panose="05000000000000000000" pitchFamily="2" typeface="Wingdings"/>
              <a:buChar char="§"/>
            </a:pPr>
            <a:r>
              <a:rPr altLang="en-GB" dirty="0" lang="en-GB" smtClean="0"/>
              <a:t> Substances </a:t>
            </a:r>
            <a:r>
              <a:rPr altLang="en-GB" dirty="0" lang="en-GB"/>
              <a:t>formed in some parts of the cell enter the space of the endoplasmic reticulum and are then directed to other parts of the cell. </a:t>
            </a:r>
            <a:endParaRPr altLang="en-GB" dirty="0" lang="en-GB" smtClean="0"/>
          </a:p>
          <a:p>
            <a:pPr>
              <a:buFont charset="2" panose="05000000000000000000" pitchFamily="2" typeface="Wingdings"/>
              <a:buChar char="§"/>
            </a:pPr>
            <a:r>
              <a:rPr altLang="en-GB" dirty="0" lang="en-GB" smtClean="0"/>
              <a:t> Also</a:t>
            </a:r>
            <a:r>
              <a:rPr altLang="en-GB" dirty="0" lang="en-GB"/>
              <a:t>, the vast surface area of </a:t>
            </a:r>
            <a:r>
              <a:rPr altLang="en-GB" dirty="0" lang="en-GB" smtClean="0"/>
              <a:t>this reticulum </a:t>
            </a:r>
            <a:r>
              <a:rPr altLang="en-GB" dirty="0" lang="en-GB"/>
              <a:t>and the multiple enzyme systems attached to its membranes provide the mechanisms for a major share of the </a:t>
            </a:r>
            <a:r>
              <a:rPr altLang="en-GB" b="1" dirty="0" lang="en-GB"/>
              <a:t>cell’s metabolic functions. </a:t>
            </a:r>
            <a:endParaRPr altLang="en-GB" b="1" dirty="0" lang="en-GB" smtClean="0"/>
          </a:p>
          <a:p>
            <a:r>
              <a:rPr altLang="en-GB" b="1" dirty="0" lang="en-GB" smtClean="0">
                <a:latin charset="0" panose="020B0502040204020203" pitchFamily="34" typeface="Bahnschrift SemiBold SemiConden"/>
              </a:rPr>
              <a:t>Ribosomes </a:t>
            </a:r>
            <a:r>
              <a:rPr altLang="en-GB" b="1" dirty="0" lang="en-GB">
                <a:latin charset="0" panose="020B0502040204020203" pitchFamily="34" typeface="Bahnschrift SemiBold SemiConden"/>
              </a:rPr>
              <a:t>and the Rough (Granular) Endoplasmic </a:t>
            </a:r>
            <a:r>
              <a:rPr altLang="en-GB" b="1" dirty="0" lang="en-GB" smtClean="0">
                <a:latin charset="0" panose="020B0502040204020203" pitchFamily="34" typeface="Bahnschrift SemiBold SemiConden"/>
              </a:rPr>
              <a:t>Reticulum</a:t>
            </a:r>
          </a:p>
          <a:p>
            <a:pPr>
              <a:buFont charset="2" panose="05000000000000000000" pitchFamily="2" typeface="Wingdings"/>
              <a:buChar char="§"/>
            </a:pPr>
            <a:r>
              <a:rPr altLang="en-GB" dirty="0" lang="en-GB" smtClean="0"/>
              <a:t> Attached </a:t>
            </a:r>
            <a:r>
              <a:rPr altLang="en-GB" dirty="0" lang="en-GB"/>
              <a:t>to the outer surfaces of many parts of the endoplasmic reticulum are </a:t>
            </a:r>
            <a:r>
              <a:rPr altLang="en-GB" b="1" dirty="0" lang="en-GB"/>
              <a:t>large numbers of minute granular particles </a:t>
            </a:r>
            <a:r>
              <a:rPr altLang="en-GB" dirty="0" lang="en-GB"/>
              <a:t>called </a:t>
            </a:r>
            <a:r>
              <a:rPr altLang="en-GB" b="1" dirty="0" lang="en-GB"/>
              <a:t>ribosomes. </a:t>
            </a:r>
            <a:endParaRPr altLang="en-GB" b="1" dirty="0" lang="en-GB" smtClean="0"/>
          </a:p>
          <a:p>
            <a:pPr>
              <a:buFont charset="2" panose="05000000000000000000" pitchFamily="2" typeface="Wingdings"/>
              <a:buChar char="§"/>
            </a:pPr>
            <a:r>
              <a:rPr altLang="en-GB" dirty="0" lang="en-GB" smtClean="0"/>
              <a:t> Where </a:t>
            </a:r>
            <a:r>
              <a:rPr altLang="en-GB" dirty="0" lang="en-GB"/>
              <a:t>these particles are present, the reticulum is called the </a:t>
            </a:r>
            <a:r>
              <a:rPr altLang="en-GB" b="1" dirty="0" lang="en-GB"/>
              <a:t>rough (granular) endoplasmic </a:t>
            </a:r>
            <a:r>
              <a:rPr altLang="en-GB" b="1" dirty="0" lang="en-GB" smtClean="0"/>
              <a:t>reticulum</a:t>
            </a:r>
            <a:r>
              <a:rPr altLang="en-GB" b="1" dirty="0" lang="en-GB"/>
              <a:t> </a:t>
            </a:r>
            <a:r>
              <a:rPr altLang="en-GB" b="1" dirty="0" lang="en-GB" smtClean="0"/>
              <a:t>(RER).</a:t>
            </a:r>
          </a:p>
          <a:p>
            <a:pPr>
              <a:buFont charset="2" panose="05000000000000000000" pitchFamily="2" typeface="Wingdings"/>
              <a:buChar char="§"/>
            </a:pPr>
            <a:r>
              <a:rPr altLang="en-GB" dirty="0" lang="en-GB" smtClean="0"/>
              <a:t> The </a:t>
            </a:r>
            <a:r>
              <a:rPr altLang="en-GB" dirty="0" lang="en-GB"/>
              <a:t>ribosomes are composed of </a:t>
            </a:r>
            <a:r>
              <a:rPr altLang="en-GB" b="1" dirty="0" lang="en-GB"/>
              <a:t>a mixture of RNA and proteins; </a:t>
            </a:r>
            <a:r>
              <a:rPr altLang="en-GB" dirty="0" lang="en-GB"/>
              <a:t>they function to </a:t>
            </a:r>
            <a:r>
              <a:rPr altLang="en-GB" b="1" dirty="0" lang="en-GB"/>
              <a:t>synthesize new protein molecules in the </a:t>
            </a:r>
            <a:r>
              <a:rPr altLang="en-GB" b="1" dirty="0" lang="en-GB" smtClean="0"/>
              <a:t>cell</a:t>
            </a:r>
            <a:r>
              <a:rPr altLang="en-GB" dirty="0" lang="en-GB"/>
              <a:t>.</a:t>
            </a:r>
            <a:endParaRPr altLang="en-GB" dirty="0" lang="en-GB" smtClean="0"/>
          </a:p>
        </p:txBody>
      </p:sp>
    </p:spTree>
    <p:extLst>
      <p:ext uri="{BB962C8B-B14F-4D97-AF65-F5344CB8AC3E}">
        <p14:creationId xmlns:p14="http://schemas.microsoft.com/office/powerpoint/2010/main" val="217730241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097280" y="1845734"/>
            <a:ext cx="5172891" cy="4023360"/>
          </a:xfrm>
        </p:spPr>
        <p:txBody>
          <a:bodyPr numCol="1"/>
          <a:lstStyle/>
          <a:p>
            <a:r>
              <a:rPr altLang="en-GB" b="1" dirty="0" lang="en-GB">
                <a:latin charset="0" panose="020B0502040204020203" pitchFamily="34" typeface="Bahnschrift SemiBold SemiConden"/>
              </a:rPr>
              <a:t>Smooth </a:t>
            </a:r>
            <a:r>
              <a:rPr altLang="en-GB" b="1" dirty="0" lang="en-GB" smtClean="0">
                <a:latin charset="0" panose="020B0502040204020203" pitchFamily="34" typeface="Bahnschrift SemiBold SemiConden"/>
              </a:rPr>
              <a:t>(A granular) </a:t>
            </a:r>
            <a:r>
              <a:rPr altLang="en-GB" b="1" dirty="0" lang="en-GB">
                <a:latin charset="0" panose="020B0502040204020203" pitchFamily="34" typeface="Bahnschrift SemiBold SemiConden"/>
              </a:rPr>
              <a:t>Endoplasmic </a:t>
            </a:r>
            <a:r>
              <a:rPr altLang="en-GB" b="1" dirty="0" lang="en-GB" smtClean="0">
                <a:latin charset="0" panose="020B0502040204020203" pitchFamily="34" typeface="Bahnschrift SemiBold SemiConden"/>
              </a:rPr>
              <a:t>Reticulum</a:t>
            </a:r>
          </a:p>
          <a:p>
            <a:pPr>
              <a:buFont charset="2" panose="05000000000000000000" pitchFamily="2" typeface="Wingdings"/>
              <a:buChar char="§"/>
            </a:pPr>
            <a:r>
              <a:rPr altLang="en-GB" dirty="0" lang="en-GB" smtClean="0"/>
              <a:t> Part </a:t>
            </a:r>
            <a:r>
              <a:rPr altLang="en-GB" dirty="0" lang="en-GB"/>
              <a:t>of the endoplasmic reticulum has </a:t>
            </a:r>
            <a:r>
              <a:rPr altLang="en-GB" b="1" dirty="0" lang="en-GB"/>
              <a:t>no attached ribosomes. </a:t>
            </a:r>
            <a:endParaRPr altLang="en-GB" b="1" dirty="0" lang="en-GB" smtClean="0"/>
          </a:p>
          <a:p>
            <a:pPr>
              <a:buFont charset="2" panose="05000000000000000000" pitchFamily="2" typeface="Wingdings"/>
              <a:buChar char="§"/>
            </a:pPr>
            <a:r>
              <a:rPr altLang="en-GB" dirty="0" lang="en-GB" smtClean="0"/>
              <a:t> This </a:t>
            </a:r>
            <a:r>
              <a:rPr altLang="en-GB" dirty="0" lang="en-GB"/>
              <a:t>part is called the </a:t>
            </a:r>
            <a:r>
              <a:rPr altLang="en-GB" b="1" dirty="0" lang="en-GB"/>
              <a:t>smooth, or agranular, endoplasmic </a:t>
            </a:r>
            <a:r>
              <a:rPr altLang="en-GB" b="1" dirty="0" lang="en-GB" smtClean="0"/>
              <a:t>reticulum</a:t>
            </a:r>
            <a:r>
              <a:rPr altLang="en-GB" b="1" dirty="0" lang="en-GB"/>
              <a:t> </a:t>
            </a:r>
            <a:r>
              <a:rPr altLang="en-GB" b="1" dirty="0" lang="en-GB" smtClean="0"/>
              <a:t>(SER).</a:t>
            </a:r>
          </a:p>
          <a:p>
            <a:pPr>
              <a:buFont charset="2" panose="05000000000000000000" pitchFamily="2" typeface="Wingdings"/>
              <a:buChar char="§"/>
            </a:pPr>
            <a:r>
              <a:rPr altLang="en-GB" dirty="0" lang="en-GB" smtClean="0"/>
              <a:t> The </a:t>
            </a:r>
            <a:r>
              <a:rPr altLang="en-GB" dirty="0" lang="en-GB"/>
              <a:t>smooth reticulum functions for the </a:t>
            </a:r>
            <a:r>
              <a:rPr altLang="en-GB" b="1" dirty="0" lang="en-GB"/>
              <a:t>synthesis of lipid substances </a:t>
            </a:r>
            <a:r>
              <a:rPr altLang="en-GB" dirty="0" lang="en-GB"/>
              <a:t>and for </a:t>
            </a:r>
            <a:r>
              <a:rPr altLang="en-GB" b="1" dirty="0" lang="en-GB"/>
              <a:t>other processes of the cells </a:t>
            </a:r>
            <a:r>
              <a:rPr altLang="en-GB" dirty="0" lang="en-GB"/>
              <a:t>promoted by intrareticular enzymes.</a:t>
            </a:r>
          </a:p>
          <a:p>
            <a:endParaRPr altLang="en-GB" dirty="0" lang="en-GB"/>
          </a:p>
        </p:txBody>
      </p:sp>
      <p:pic>
        <p:nvPicPr>
          <p:cNvPr id="4" name="Picture 3"/>
          <p:cNvPicPr>
            <a:picLocks noChangeAspect="1"/>
          </p:cNvPicPr>
          <p:nvPr/>
        </p:nvPicPr>
        <p:blipFill>
          <a:blip r:embed="rId2"/>
          <a:stretch>
            <a:fillRect/>
          </a:stretch>
        </p:blipFill>
        <p:spPr>
          <a:xfrm>
            <a:off x="6270171" y="1845734"/>
            <a:ext cx="4243184" cy="3731075"/>
          </a:xfrm>
          <a:prstGeom prst="rect">
            <a:avLst/>
          </a:prstGeom>
        </p:spPr>
      </p:pic>
    </p:spTree>
    <p:extLst>
      <p:ext uri="{BB962C8B-B14F-4D97-AF65-F5344CB8AC3E}">
        <p14:creationId xmlns:p14="http://schemas.microsoft.com/office/powerpoint/2010/main" val="28927309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ChangeAspect="1" noGrp="1"/>
          </p:cNvPicPr>
          <p:nvPr>
            <p:ph idx="2147483647"/>
          </p:nvPr>
        </p:nvPicPr>
        <p:blipFill>
          <a:blip r:embed="rId2"/>
          <a:stretch>
            <a:fillRect/>
          </a:stretch>
        </p:blipFill>
        <p:spPr>
          <a:xfrm>
            <a:off x="101601" y="0"/>
            <a:ext cx="11709400" cy="6300824"/>
          </a:xfrm>
          <a:prstGeom prst="rect">
            <a:avLst/>
          </a:prstGeom>
        </p:spPr>
      </p:pic>
    </p:spTree>
    <p:extLst>
      <p:ext uri="{BB962C8B-B14F-4D97-AF65-F5344CB8AC3E}">
        <p14:creationId xmlns:p14="http://schemas.microsoft.com/office/powerpoint/2010/main" val="427931204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numCol="1"/>
          <a:lstStyle/>
          <a:p>
            <a:r>
              <a:rPr altLang="en-GB" dirty="0" lang="en-GB">
                <a:latin charset="0" panose="020B0502040204020203" pitchFamily="34" typeface="Bahnschrift SemiBold SemiConden"/>
              </a:rPr>
              <a:t>Golgi Apparatus</a:t>
            </a:r>
          </a:p>
        </p:txBody>
      </p:sp>
      <p:sp>
        <p:nvSpPr>
          <p:cNvPr id="3" name="Content Placeholder 2"/>
          <p:cNvSpPr>
            <a:spLocks noGrp="1"/>
          </p:cNvSpPr>
          <p:nvPr>
            <p:ph idx="1"/>
          </p:nvPr>
        </p:nvSpPr>
        <p:spPr>
          <a:xfrm>
            <a:off x="1097280" y="1737360"/>
            <a:ext cx="10058400" cy="4258975"/>
          </a:xfrm>
        </p:spPr>
        <p:txBody>
          <a:bodyPr numCol="1">
            <a:noAutofit/>
          </a:bodyPr>
          <a:lstStyle/>
          <a:p>
            <a:pPr>
              <a:buFont charset="2" panose="05000000000000000000" pitchFamily="2" typeface="Wingdings"/>
              <a:buChar char="§"/>
            </a:pPr>
            <a:r>
              <a:rPr altLang="en-GB" dirty="0" lang="en-GB" smtClean="0" sz="1800"/>
              <a:t> The </a:t>
            </a:r>
            <a:r>
              <a:rPr altLang="en-GB" b="1" dirty="0" lang="en-GB" sz="1800"/>
              <a:t>Golgi </a:t>
            </a:r>
            <a:r>
              <a:rPr altLang="en-GB" b="1" dirty="0" lang="en-GB" smtClean="0" sz="1800"/>
              <a:t>apparatus </a:t>
            </a:r>
            <a:r>
              <a:rPr altLang="en-GB" dirty="0" lang="en-GB" smtClean="0" sz="1800"/>
              <a:t>is </a:t>
            </a:r>
            <a:r>
              <a:rPr altLang="en-GB" b="1" dirty="0" lang="en-GB" sz="1800"/>
              <a:t>closely related to the endoplasmic reticulum. </a:t>
            </a:r>
            <a:endParaRPr altLang="en-GB" b="1" dirty="0" lang="en-GB" smtClean="0" sz="1800"/>
          </a:p>
          <a:p>
            <a:pPr>
              <a:buFont charset="2" panose="05000000000000000000" pitchFamily="2" typeface="Wingdings"/>
              <a:buChar char="§"/>
            </a:pPr>
            <a:r>
              <a:rPr altLang="en-GB" dirty="0" lang="en-GB" smtClean="0" sz="1800"/>
              <a:t> It </a:t>
            </a:r>
            <a:r>
              <a:rPr altLang="en-GB" dirty="0" lang="en-GB" sz="1800"/>
              <a:t>has </a:t>
            </a:r>
            <a:r>
              <a:rPr altLang="en-GB" b="1" dirty="0" lang="en-GB" sz="1800"/>
              <a:t>membranes similar to those of the smooth endoplasmic reticulum. </a:t>
            </a:r>
            <a:endParaRPr altLang="en-GB" b="1" dirty="0" lang="en-GB" smtClean="0" sz="1800"/>
          </a:p>
          <a:p>
            <a:pPr>
              <a:buFont charset="2" panose="05000000000000000000" pitchFamily="2" typeface="Wingdings"/>
              <a:buChar char="§"/>
            </a:pPr>
            <a:r>
              <a:rPr altLang="en-GB" dirty="0" lang="en-GB" smtClean="0" sz="1800"/>
              <a:t> The </a:t>
            </a:r>
            <a:r>
              <a:rPr altLang="en-GB" dirty="0" lang="en-GB" sz="1800"/>
              <a:t>Golgi apparatus is usually composed of </a:t>
            </a:r>
            <a:r>
              <a:rPr altLang="en-GB" b="1" dirty="0" lang="en-GB" sz="1800"/>
              <a:t>four or more stacked layers of thin, flat, enclosed vesicles lying near one side of the nucleus. </a:t>
            </a:r>
            <a:endParaRPr altLang="en-GB" b="1" dirty="0" lang="en-GB" smtClean="0" sz="1800"/>
          </a:p>
          <a:p>
            <a:pPr>
              <a:buFont charset="2" panose="05000000000000000000" pitchFamily="2" typeface="Wingdings"/>
              <a:buChar char="§"/>
            </a:pPr>
            <a:r>
              <a:rPr altLang="en-GB" dirty="0" lang="en-GB" smtClean="0" sz="1800"/>
              <a:t> This </a:t>
            </a:r>
            <a:r>
              <a:rPr altLang="en-GB" dirty="0" lang="en-GB" sz="1800"/>
              <a:t>apparatus is </a:t>
            </a:r>
            <a:r>
              <a:rPr altLang="en-GB" b="1" dirty="0" lang="en-GB" sz="1800"/>
              <a:t>prominent in secretory cells, </a:t>
            </a:r>
            <a:r>
              <a:rPr altLang="en-GB" dirty="0" lang="en-GB" sz="1800"/>
              <a:t>where it is located on the side of the cell from which </a:t>
            </a:r>
            <a:r>
              <a:rPr altLang="en-GB" b="1" dirty="0" lang="en-GB" sz="1800"/>
              <a:t>secretory substances are extruded. </a:t>
            </a:r>
            <a:endParaRPr altLang="en-GB" b="1" dirty="0" lang="en-GB" smtClean="0" sz="1800"/>
          </a:p>
          <a:p>
            <a:pPr>
              <a:buFont charset="2" panose="05000000000000000000" pitchFamily="2" typeface="Wingdings"/>
              <a:buChar char="§"/>
            </a:pPr>
            <a:r>
              <a:rPr altLang="en-GB" b="1" dirty="0" lang="en-GB" smtClean="0" sz="1800"/>
              <a:t> The </a:t>
            </a:r>
            <a:r>
              <a:rPr altLang="en-GB" b="1" dirty="0" lang="en-GB" sz="1800"/>
              <a:t>Golgi apparatus functions in association with the endoplasmic reticulum. </a:t>
            </a:r>
            <a:endParaRPr altLang="en-GB" b="1" dirty="0" lang="en-GB" smtClean="0" sz="1800"/>
          </a:p>
          <a:p>
            <a:pPr>
              <a:buFont charset="2" panose="05000000000000000000" pitchFamily="2" typeface="Wingdings"/>
              <a:buChar char="§"/>
            </a:pPr>
            <a:r>
              <a:rPr altLang="en-GB" dirty="0" lang="en-GB" sz="1800"/>
              <a:t> </a:t>
            </a:r>
            <a:r>
              <a:rPr altLang="en-GB" dirty="0" lang="en-GB" smtClean="0" sz="1800"/>
              <a:t>Small </a:t>
            </a:r>
            <a:r>
              <a:rPr altLang="en-GB" dirty="0" lang="en-GB" sz="1800"/>
              <a:t>transport vesicles (also called </a:t>
            </a:r>
            <a:r>
              <a:rPr altLang="en-GB" b="1" dirty="0" lang="en-GB" sz="1800"/>
              <a:t>endoplasmic reticulum vesicles </a:t>
            </a:r>
            <a:r>
              <a:rPr altLang="en-GB" dirty="0" lang="en-GB" sz="1800"/>
              <a:t>[ER vesicles]) </a:t>
            </a:r>
            <a:r>
              <a:rPr altLang="en-GB" b="1" dirty="0" lang="en-GB" sz="1800"/>
              <a:t>continually pinch off </a:t>
            </a:r>
            <a:r>
              <a:rPr altLang="en-GB" dirty="0" lang="en-GB" sz="1800"/>
              <a:t>from the endoplasmic reticulum and shortly thereafter </a:t>
            </a:r>
            <a:r>
              <a:rPr altLang="en-GB" b="1" dirty="0" lang="en-GB" sz="1800"/>
              <a:t>fuse with the Golgi apparatus. </a:t>
            </a:r>
            <a:endParaRPr altLang="en-GB" b="1" dirty="0" lang="en-GB" smtClean="0" sz="1800"/>
          </a:p>
          <a:p>
            <a:pPr>
              <a:buFont charset="2" panose="05000000000000000000" pitchFamily="2" typeface="Wingdings"/>
              <a:buChar char="§"/>
            </a:pPr>
            <a:r>
              <a:rPr altLang="en-GB" dirty="0" lang="en-GB" smtClean="0" sz="1800"/>
              <a:t> In </a:t>
            </a:r>
            <a:r>
              <a:rPr altLang="en-GB" dirty="0" lang="en-GB" sz="1800"/>
              <a:t>this way, substances entrapped in ER vesicles are transported from the endoplasmic reticulum to the Golgi apparatus. </a:t>
            </a:r>
            <a:endParaRPr altLang="en-GB" dirty="0" lang="en-GB" smtClean="0" sz="1800"/>
          </a:p>
          <a:p>
            <a:pPr>
              <a:buFont charset="2" panose="05000000000000000000" pitchFamily="2" typeface="Wingdings"/>
              <a:buChar char="§"/>
            </a:pPr>
            <a:r>
              <a:rPr altLang="en-GB" dirty="0" lang="en-GB" smtClean="0" sz="1800"/>
              <a:t> The </a:t>
            </a:r>
            <a:r>
              <a:rPr altLang="en-GB" dirty="0" lang="en-GB" sz="1800"/>
              <a:t>transported substances are then processed in the </a:t>
            </a:r>
            <a:r>
              <a:rPr altLang="en-GB" b="1" dirty="0" lang="en-GB" sz="1800"/>
              <a:t>Golgi apparatus to form lysosomes, secretory vesicles, and other cytoplasmic </a:t>
            </a:r>
            <a:r>
              <a:rPr altLang="en-GB" b="1" dirty="0" lang="en-GB" smtClean="0" sz="1800"/>
              <a:t>components.</a:t>
            </a:r>
            <a:endParaRPr altLang="en-GB" dirty="0" lang="en-GB" sz="1800"/>
          </a:p>
        </p:txBody>
      </p:sp>
    </p:spTree>
    <p:extLst>
      <p:ext uri="{BB962C8B-B14F-4D97-AF65-F5344CB8AC3E}">
        <p14:creationId xmlns:p14="http://schemas.microsoft.com/office/powerpoint/2010/main" val="388799992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ChangeAspect="1" noGrp="1"/>
          </p:cNvPicPr>
          <p:nvPr>
            <p:ph idx="2147483647"/>
          </p:nvPr>
        </p:nvPicPr>
        <p:blipFill>
          <a:blip r:embed="rId2"/>
          <a:stretch>
            <a:fillRect/>
          </a:stretch>
        </p:blipFill>
        <p:spPr>
          <a:xfrm>
            <a:off x="7528845" y="816916"/>
            <a:ext cx="4663155" cy="4492967"/>
          </a:xfrm>
          <a:prstGeom prst="rect">
            <a:avLst/>
          </a:prstGeom>
        </p:spPr>
      </p:pic>
      <p:pic>
        <p:nvPicPr>
          <p:cNvPr id="5" name="Picture 4"/>
          <p:cNvPicPr>
            <a:picLocks noChangeAspect="1"/>
          </p:cNvPicPr>
          <p:nvPr/>
        </p:nvPicPr>
        <p:blipFill rotWithShape="1">
          <a:blip r:embed="rId3"/>
          <a:srcRect b="1864"/>
          <a:stretch/>
        </p:blipFill>
        <p:spPr>
          <a:xfrm>
            <a:off x="242701" y="46853"/>
            <a:ext cx="7286144" cy="6033094"/>
          </a:xfrm>
          <a:prstGeom prst="rect">
            <a:avLst/>
          </a:prstGeom>
        </p:spPr>
      </p:pic>
    </p:spTree>
    <p:extLst>
      <p:ext uri="{BB962C8B-B14F-4D97-AF65-F5344CB8AC3E}">
        <p14:creationId xmlns:p14="http://schemas.microsoft.com/office/powerpoint/2010/main" val="17740309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numCol="1"/>
          <a:lstStyle/>
          <a:p>
            <a:r>
              <a:rPr altLang="en-GB" dirty="0" lang="en-GB">
                <a:latin charset="0" panose="020B0502040204020203" pitchFamily="34" typeface="Bahnschrift SemiBold SemiConden"/>
              </a:rPr>
              <a:t>Lysosomes</a:t>
            </a:r>
          </a:p>
        </p:txBody>
      </p:sp>
      <p:sp>
        <p:nvSpPr>
          <p:cNvPr id="3" name="Content Placeholder 2"/>
          <p:cNvSpPr>
            <a:spLocks noGrp="1"/>
          </p:cNvSpPr>
          <p:nvPr>
            <p:ph idx="1"/>
          </p:nvPr>
        </p:nvSpPr>
        <p:spPr/>
        <p:txBody>
          <a:bodyPr numCol="1">
            <a:normAutofit fontScale="92500" lnSpcReduction="10000"/>
          </a:bodyPr>
          <a:lstStyle/>
          <a:p>
            <a:pPr>
              <a:buFont charset="2" panose="05000000000000000000" pitchFamily="2" typeface="Wingdings"/>
              <a:buChar char="§"/>
            </a:pPr>
            <a:r>
              <a:rPr altLang="en-GB" dirty="0" lang="en-GB" smtClean="0"/>
              <a:t> Lysosomes are </a:t>
            </a:r>
            <a:r>
              <a:rPr altLang="en-GB" b="1" dirty="0" lang="en-GB"/>
              <a:t>vesicular organelles </a:t>
            </a:r>
            <a:r>
              <a:rPr altLang="en-GB" dirty="0" lang="en-GB"/>
              <a:t>that </a:t>
            </a:r>
            <a:r>
              <a:rPr altLang="en-GB" b="1" dirty="0" lang="en-GB"/>
              <a:t>form by breaking off from the Golgi </a:t>
            </a:r>
            <a:r>
              <a:rPr altLang="en-GB" b="1" dirty="0" lang="en-GB" smtClean="0"/>
              <a:t>apparatus</a:t>
            </a:r>
            <a:r>
              <a:rPr altLang="en-GB" dirty="0" lang="en-GB" smtClean="0"/>
              <a:t>.</a:t>
            </a:r>
          </a:p>
          <a:p>
            <a:pPr>
              <a:buFont charset="2" panose="05000000000000000000" pitchFamily="2" typeface="Wingdings"/>
              <a:buChar char="§"/>
            </a:pPr>
            <a:r>
              <a:rPr altLang="en-GB" dirty="0" lang="en-GB" smtClean="0"/>
              <a:t> The </a:t>
            </a:r>
            <a:r>
              <a:rPr altLang="en-GB" dirty="0" lang="en-GB"/>
              <a:t>lysosomes provide an </a:t>
            </a:r>
            <a:r>
              <a:rPr altLang="en-GB" b="1" dirty="0" lang="en-GB"/>
              <a:t>intracellular digestive system </a:t>
            </a:r>
            <a:r>
              <a:rPr altLang="en-GB" dirty="0" lang="en-GB"/>
              <a:t>that allows the cell to digest the </a:t>
            </a:r>
            <a:r>
              <a:rPr altLang="en-GB" dirty="0" lang="en-GB" smtClean="0"/>
              <a:t>following:</a:t>
            </a:r>
          </a:p>
          <a:p>
            <a:pPr indent="-514350" marL="514350">
              <a:buFont typeface="+mj-lt"/>
              <a:buAutoNum type="romanLcPeriod"/>
            </a:pPr>
            <a:r>
              <a:rPr altLang="en-GB" b="1" dirty="0" lang="en-GB" smtClean="0"/>
              <a:t>Damaged cellular structures</a:t>
            </a:r>
          </a:p>
          <a:p>
            <a:pPr indent="-514350" marL="514350">
              <a:buFont typeface="+mj-lt"/>
              <a:buAutoNum type="romanLcPeriod"/>
            </a:pPr>
            <a:r>
              <a:rPr altLang="en-GB" b="1" dirty="0" lang="en-GB" smtClean="0"/>
              <a:t>Food particles that have been ingested by the cell</a:t>
            </a:r>
          </a:p>
          <a:p>
            <a:pPr indent="-514350" marL="514350">
              <a:buFont typeface="+mj-lt"/>
              <a:buAutoNum type="romanLcPeriod"/>
            </a:pPr>
            <a:r>
              <a:rPr altLang="en-GB" b="1" dirty="0" lang="en-GB" smtClean="0"/>
              <a:t>Unwanted matter such as bacteria</a:t>
            </a:r>
          </a:p>
          <a:p>
            <a:pPr>
              <a:buFont charset="2" panose="05000000000000000000" pitchFamily="2" typeface="Wingdings"/>
              <a:buChar char="§"/>
            </a:pPr>
            <a:r>
              <a:rPr altLang="en-GB" dirty="0" lang="en-GB" smtClean="0"/>
              <a:t> Lysosome </a:t>
            </a:r>
            <a:r>
              <a:rPr altLang="en-GB" dirty="0" lang="en-GB"/>
              <a:t>are different in various cell types but are usually </a:t>
            </a:r>
            <a:r>
              <a:rPr altLang="en-GB" b="1" dirty="0" lang="en-GB"/>
              <a:t>250 to 750 </a:t>
            </a:r>
            <a:r>
              <a:rPr altLang="en-GB" b="1" dirty="0" lang="en-GB" smtClean="0"/>
              <a:t>nanometres </a:t>
            </a:r>
            <a:r>
              <a:rPr altLang="en-GB" b="1" dirty="0" lang="en-GB"/>
              <a:t>in diameter. </a:t>
            </a:r>
            <a:endParaRPr altLang="en-GB" b="1" dirty="0" lang="en-GB" smtClean="0"/>
          </a:p>
          <a:p>
            <a:pPr>
              <a:buFont charset="2" panose="05000000000000000000" pitchFamily="2" typeface="Wingdings"/>
              <a:buChar char="§"/>
            </a:pPr>
            <a:r>
              <a:rPr altLang="en-GB" dirty="0" lang="en-GB" smtClean="0"/>
              <a:t> They </a:t>
            </a:r>
            <a:r>
              <a:rPr altLang="en-GB" dirty="0" lang="en-GB"/>
              <a:t>are </a:t>
            </a:r>
            <a:r>
              <a:rPr altLang="en-GB" b="1" dirty="0" lang="en-GB" smtClean="0"/>
              <a:t>membrane bounded </a:t>
            </a:r>
            <a:r>
              <a:rPr altLang="en-GB" dirty="0" lang="en-GB"/>
              <a:t>and are </a:t>
            </a:r>
            <a:r>
              <a:rPr altLang="en-GB" b="1" dirty="0" lang="en-GB" smtClean="0"/>
              <a:t>contains large </a:t>
            </a:r>
            <a:r>
              <a:rPr altLang="en-GB" b="1" dirty="0" lang="en-GB"/>
              <a:t>numbers of small granules, 5 to 8 </a:t>
            </a:r>
            <a:r>
              <a:rPr altLang="en-GB" b="1" dirty="0" lang="en-GB" smtClean="0"/>
              <a:t>nanometres </a:t>
            </a:r>
            <a:r>
              <a:rPr altLang="en-GB" b="1" dirty="0" lang="en-GB"/>
              <a:t>in diameter,</a:t>
            </a:r>
            <a:r>
              <a:rPr altLang="en-GB" dirty="0" lang="en-GB"/>
              <a:t> which are </a:t>
            </a:r>
            <a:r>
              <a:rPr altLang="en-GB" b="1" dirty="0" lang="en-GB"/>
              <a:t>protein aggregates </a:t>
            </a:r>
            <a:r>
              <a:rPr altLang="en-GB" dirty="0" lang="en-GB"/>
              <a:t>of as many as </a:t>
            </a:r>
            <a:r>
              <a:rPr altLang="en-GB" b="1" dirty="0" lang="en-GB"/>
              <a:t>40 different hydrolase (digestive) enzymes. </a:t>
            </a:r>
            <a:endParaRPr altLang="en-GB" b="1" dirty="0" lang="en-GB" smtClean="0"/>
          </a:p>
          <a:p>
            <a:pPr>
              <a:buFont charset="2" panose="05000000000000000000" pitchFamily="2" typeface="Wingdings"/>
              <a:buChar char="§"/>
            </a:pPr>
            <a:r>
              <a:rPr altLang="en-GB" dirty="0" lang="en-GB" smtClean="0"/>
              <a:t> A </a:t>
            </a:r>
            <a:r>
              <a:rPr altLang="en-GB" dirty="0" lang="en-GB"/>
              <a:t>hydrolytic enzyme is capable of </a:t>
            </a:r>
            <a:r>
              <a:rPr altLang="en-GB" b="1" dirty="0" lang="en-GB"/>
              <a:t>splitting an organic compound into two or more parts by combining hydrogen from a water molecule with one part of the compound and combining the hydroxyl portion of the water molecule with the other part of the compound. </a:t>
            </a:r>
            <a:endParaRPr altLang="en-GB" b="1" dirty="0" lang="en-GB" smtClean="0"/>
          </a:p>
        </p:txBody>
      </p:sp>
    </p:spTree>
    <p:extLst>
      <p:ext uri="{BB962C8B-B14F-4D97-AF65-F5344CB8AC3E}">
        <p14:creationId xmlns:p14="http://schemas.microsoft.com/office/powerpoint/2010/main" val="239239729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097280" y="1845734"/>
            <a:ext cx="6339840" cy="4023360"/>
          </a:xfrm>
        </p:spPr>
        <p:txBody>
          <a:bodyPr numCol="1">
            <a:normAutofit lnSpcReduction="10000"/>
          </a:bodyPr>
          <a:lstStyle/>
          <a:p>
            <a:pPr>
              <a:buFont charset="2" panose="05000000000000000000" pitchFamily="2" typeface="Wingdings"/>
              <a:buChar char="§"/>
            </a:pPr>
            <a:r>
              <a:rPr altLang="en-GB" dirty="0" lang="en-GB" smtClean="0"/>
              <a:t> For </a:t>
            </a:r>
            <a:r>
              <a:rPr altLang="en-GB" dirty="0" lang="en-GB"/>
              <a:t>example, </a:t>
            </a:r>
            <a:r>
              <a:rPr altLang="en-GB" b="1" dirty="0" lang="en-GB"/>
              <a:t>protein is hydrolyzed to form amino acids, glycogen is hydrolyzed to form glucose, and lipids are hydrolyzed to form fatty acids and glycerol. </a:t>
            </a:r>
          </a:p>
          <a:p>
            <a:pPr>
              <a:buFont charset="2" panose="05000000000000000000" pitchFamily="2" typeface="Wingdings"/>
              <a:buChar char="§"/>
            </a:pPr>
            <a:r>
              <a:rPr altLang="en-GB" dirty="0" lang="en-GB" smtClean="0"/>
              <a:t> Hydrolytic </a:t>
            </a:r>
            <a:r>
              <a:rPr altLang="en-GB" dirty="0" lang="en-GB"/>
              <a:t>enzymes are </a:t>
            </a:r>
            <a:r>
              <a:rPr altLang="en-GB" b="1" dirty="0" lang="en-GB"/>
              <a:t>highly concentrated in lysosomes. </a:t>
            </a:r>
            <a:endParaRPr altLang="en-GB" b="1" dirty="0" lang="en-GB" smtClean="0"/>
          </a:p>
          <a:p>
            <a:pPr>
              <a:buFont charset="2" panose="05000000000000000000" pitchFamily="2" typeface="Wingdings"/>
              <a:buChar char="§"/>
            </a:pPr>
            <a:r>
              <a:rPr altLang="en-GB" dirty="0" lang="en-GB" smtClean="0"/>
              <a:t> The</a:t>
            </a:r>
            <a:r>
              <a:rPr altLang="en-GB" b="1" dirty="0" lang="en-GB" smtClean="0"/>
              <a:t> membrane </a:t>
            </a:r>
            <a:r>
              <a:rPr altLang="en-GB" dirty="0" lang="en-GB"/>
              <a:t>surrounding the lysosome </a:t>
            </a:r>
            <a:r>
              <a:rPr altLang="en-GB" b="1" dirty="0" lang="en-GB"/>
              <a:t>prevents the enclosed hydrolytic enzymes from coming into contact with other substances in the cell</a:t>
            </a:r>
            <a:r>
              <a:rPr altLang="en-GB" dirty="0" lang="en-GB"/>
              <a:t> and therefore </a:t>
            </a:r>
            <a:r>
              <a:rPr altLang="en-GB" b="1" dirty="0" lang="en-GB"/>
              <a:t>prevents their digestive actions. </a:t>
            </a:r>
            <a:endParaRPr altLang="en-GB" b="1" dirty="0" lang="en-GB" smtClean="0"/>
          </a:p>
          <a:p>
            <a:pPr>
              <a:buFont charset="2" panose="05000000000000000000" pitchFamily="2" typeface="Wingdings"/>
              <a:buChar char="§"/>
            </a:pPr>
            <a:r>
              <a:rPr altLang="en-GB" dirty="0" lang="en-GB" smtClean="0"/>
              <a:t> Some conditions </a:t>
            </a:r>
            <a:r>
              <a:rPr altLang="en-GB" dirty="0" lang="en-GB"/>
              <a:t>of the cell break the membranes of lysosomes, allowing release of the digestive enzymes. </a:t>
            </a:r>
            <a:endParaRPr altLang="en-GB" dirty="0" lang="en-GB" smtClean="0"/>
          </a:p>
          <a:p>
            <a:pPr>
              <a:buFont charset="2" panose="05000000000000000000" pitchFamily="2" typeface="Wingdings"/>
              <a:buChar char="§"/>
            </a:pPr>
            <a:r>
              <a:rPr altLang="en-GB" dirty="0" lang="en-GB" smtClean="0"/>
              <a:t> These </a:t>
            </a:r>
            <a:r>
              <a:rPr altLang="en-GB" dirty="0" lang="en-GB"/>
              <a:t>enzymes then </a:t>
            </a:r>
            <a:r>
              <a:rPr altLang="en-GB" b="1" dirty="0" lang="en-GB"/>
              <a:t>split the organic substances with which they come in contact into small, highly diffusible substances such as amino acids and glucose</a:t>
            </a:r>
            <a:r>
              <a:rPr altLang="en-GB" dirty="0" lang="en-GB"/>
              <a:t>. </a:t>
            </a:r>
          </a:p>
        </p:txBody>
      </p:sp>
      <p:pic>
        <p:nvPicPr>
          <p:cNvPr id="4" name="Picture 3"/>
          <p:cNvPicPr>
            <a:picLocks noChangeAspect="1"/>
          </p:cNvPicPr>
          <p:nvPr/>
        </p:nvPicPr>
        <p:blipFill>
          <a:blip r:embed="rId2"/>
          <a:stretch>
            <a:fillRect/>
          </a:stretch>
        </p:blipFill>
        <p:spPr>
          <a:xfrm>
            <a:off x="7515963" y="1845734"/>
            <a:ext cx="4676037" cy="4474852"/>
          </a:xfrm>
          <a:prstGeom prst="rect">
            <a:avLst/>
          </a:prstGeom>
        </p:spPr>
      </p:pic>
    </p:spTree>
    <p:extLst>
      <p:ext uri="{BB962C8B-B14F-4D97-AF65-F5344CB8AC3E}">
        <p14:creationId xmlns:p14="http://schemas.microsoft.com/office/powerpoint/2010/main" val="80370931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numCol="1"/>
          <a:lstStyle/>
          <a:p>
            <a:r>
              <a:rPr altLang="en-GB" dirty="0" lang="en-GB">
                <a:latin charset="0" panose="020B0502040204020203" pitchFamily="34" typeface="Bahnschrift SemiBold SemiConden"/>
              </a:rPr>
              <a:t>Peroxisomes</a:t>
            </a:r>
          </a:p>
        </p:txBody>
      </p:sp>
      <p:sp>
        <p:nvSpPr>
          <p:cNvPr id="3" name="Content Placeholder 2"/>
          <p:cNvSpPr>
            <a:spLocks noGrp="1"/>
          </p:cNvSpPr>
          <p:nvPr>
            <p:ph idx="1"/>
          </p:nvPr>
        </p:nvSpPr>
        <p:spPr/>
        <p:txBody>
          <a:bodyPr numCol="1">
            <a:normAutofit fontScale="92500" lnSpcReduction="10000"/>
          </a:bodyPr>
          <a:lstStyle/>
          <a:p>
            <a:pPr>
              <a:buFont charset="2" panose="05000000000000000000" pitchFamily="2" typeface="Wingdings"/>
              <a:buChar char="§"/>
            </a:pPr>
            <a:r>
              <a:rPr altLang="en-GB" dirty="0" lang="en-GB" smtClean="0"/>
              <a:t> Peroxisomes </a:t>
            </a:r>
            <a:r>
              <a:rPr altLang="en-GB" dirty="0" lang="en-GB"/>
              <a:t>are physically </a:t>
            </a:r>
            <a:r>
              <a:rPr altLang="en-GB" b="1" dirty="0" lang="en-GB"/>
              <a:t>similar to lysosomes, </a:t>
            </a:r>
            <a:r>
              <a:rPr altLang="en-GB" dirty="0" lang="en-GB"/>
              <a:t>but they are </a:t>
            </a:r>
            <a:r>
              <a:rPr altLang="en-GB" b="1" dirty="0" lang="en-GB"/>
              <a:t>different in two important ways. </a:t>
            </a:r>
            <a:endParaRPr altLang="en-GB" b="1" dirty="0" lang="en-GB" smtClean="0"/>
          </a:p>
          <a:p>
            <a:pPr>
              <a:buFont charset="2" panose="05000000000000000000" pitchFamily="2" typeface="Wingdings"/>
              <a:buChar char="§"/>
            </a:pPr>
            <a:r>
              <a:rPr altLang="en-GB" dirty="0" lang="en-GB" smtClean="0"/>
              <a:t> First</a:t>
            </a:r>
            <a:r>
              <a:rPr altLang="en-GB" dirty="0" lang="en-GB"/>
              <a:t>, they are believed to be </a:t>
            </a:r>
            <a:r>
              <a:rPr altLang="en-GB" b="1" dirty="0" lang="en-GB"/>
              <a:t>formed by self-replication </a:t>
            </a:r>
            <a:r>
              <a:rPr altLang="en-GB" dirty="0" lang="en-GB"/>
              <a:t>(or perhaps by budding off from the smooth endoplasmic reticulum) rather than from the Golgi apparatus. </a:t>
            </a:r>
            <a:endParaRPr altLang="en-GB" dirty="0" lang="en-GB" smtClean="0"/>
          </a:p>
          <a:p>
            <a:pPr>
              <a:buFont charset="2" panose="05000000000000000000" pitchFamily="2" typeface="Wingdings"/>
              <a:buChar char="§"/>
            </a:pPr>
            <a:r>
              <a:rPr altLang="en-GB" dirty="0" lang="en-GB" smtClean="0"/>
              <a:t> Second</a:t>
            </a:r>
            <a:r>
              <a:rPr altLang="en-GB" dirty="0" lang="en-GB"/>
              <a:t>, they contain </a:t>
            </a:r>
            <a:r>
              <a:rPr altLang="en-GB" b="1" dirty="0" lang="en-GB"/>
              <a:t>oxidases rather than hydrolases. </a:t>
            </a:r>
            <a:endParaRPr altLang="en-GB" b="1" dirty="0" lang="en-GB" smtClean="0"/>
          </a:p>
          <a:p>
            <a:pPr>
              <a:buFont charset="2" panose="05000000000000000000" pitchFamily="2" typeface="Wingdings"/>
              <a:buChar char="§"/>
            </a:pPr>
            <a:r>
              <a:rPr altLang="en-GB" b="1" dirty="0" lang="en-GB" smtClean="0"/>
              <a:t> Several </a:t>
            </a:r>
            <a:r>
              <a:rPr altLang="en-GB" b="1" dirty="0" lang="en-GB"/>
              <a:t>of the oxidases </a:t>
            </a:r>
            <a:r>
              <a:rPr altLang="en-GB" dirty="0" lang="en-GB"/>
              <a:t>are capable of </a:t>
            </a:r>
            <a:r>
              <a:rPr altLang="en-GB" b="1" dirty="0" lang="en-GB"/>
              <a:t>combining oxygen with hydrogen ions derived from different intracellular chemicals to form hydrogen peroxide (H2O2). </a:t>
            </a:r>
            <a:endParaRPr altLang="en-GB" b="1" dirty="0" lang="en-GB" smtClean="0"/>
          </a:p>
          <a:p>
            <a:pPr>
              <a:buFont charset="2" panose="05000000000000000000" pitchFamily="2" typeface="Wingdings"/>
              <a:buChar char="§"/>
            </a:pPr>
            <a:r>
              <a:rPr altLang="en-GB" b="1" dirty="0" lang="en-GB" smtClean="0"/>
              <a:t> Hydrogen </a:t>
            </a:r>
            <a:r>
              <a:rPr altLang="en-GB" b="1" dirty="0" lang="en-GB"/>
              <a:t>peroxide </a:t>
            </a:r>
            <a:r>
              <a:rPr altLang="en-GB" dirty="0" lang="en-GB"/>
              <a:t>is a </a:t>
            </a:r>
            <a:r>
              <a:rPr altLang="en-GB" b="1" dirty="0" lang="en-GB"/>
              <a:t>highly oxidizing substance </a:t>
            </a:r>
            <a:r>
              <a:rPr altLang="en-GB" dirty="0" lang="en-GB"/>
              <a:t>and is </a:t>
            </a:r>
            <a:r>
              <a:rPr altLang="en-GB" b="1" dirty="0" lang="en-GB"/>
              <a:t>used in association with catalase, </a:t>
            </a:r>
            <a:r>
              <a:rPr altLang="en-GB" dirty="0" lang="en-GB"/>
              <a:t>another oxidase enzyme present in large quantities in peroxisomes, </a:t>
            </a:r>
            <a:r>
              <a:rPr altLang="en-GB" b="1" dirty="0" lang="en-GB"/>
              <a:t>to oxidize many substances that might otherwise be poisonous to the cell. </a:t>
            </a:r>
            <a:endParaRPr altLang="en-GB" b="1" dirty="0" lang="en-GB" smtClean="0"/>
          </a:p>
          <a:p>
            <a:pPr lvl="1">
              <a:buFont charset="2" panose="05000000000000000000" pitchFamily="2" typeface="Wingdings"/>
              <a:buChar char="§"/>
            </a:pPr>
            <a:r>
              <a:rPr altLang="en-GB" dirty="0" lang="en-GB" smtClean="0"/>
              <a:t>For </a:t>
            </a:r>
            <a:r>
              <a:rPr altLang="en-GB" dirty="0" lang="en-GB"/>
              <a:t>example, </a:t>
            </a:r>
            <a:r>
              <a:rPr altLang="en-GB" b="1" dirty="0" lang="en-GB"/>
              <a:t>about half the alcohol that a person drinks is detoxified into acetaldehyde by the peroxisomes of the liver cells in this manner. </a:t>
            </a:r>
            <a:endParaRPr altLang="en-GB" b="1" dirty="0" lang="en-GB" smtClean="0"/>
          </a:p>
          <a:p>
            <a:pPr>
              <a:buFont charset="2" panose="05000000000000000000" pitchFamily="2" typeface="Wingdings"/>
              <a:buChar char="§"/>
            </a:pPr>
            <a:r>
              <a:rPr altLang="en-GB" b="1" dirty="0" lang="en-GB" smtClean="0"/>
              <a:t> A </a:t>
            </a:r>
            <a:r>
              <a:rPr altLang="en-GB" b="1" dirty="0" lang="en-GB"/>
              <a:t>major function of peroxisomes is to catabolize long-chain fatty acids.</a:t>
            </a:r>
          </a:p>
        </p:txBody>
      </p:sp>
    </p:spTree>
    <p:extLst>
      <p:ext uri="{BB962C8B-B14F-4D97-AF65-F5344CB8AC3E}">
        <p14:creationId xmlns:p14="http://schemas.microsoft.com/office/powerpoint/2010/main" val="143815776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numCol="1"/>
          <a:lstStyle/>
          <a:p>
            <a:r>
              <a:rPr altLang="en-GB" dirty="0" lang="en-GB">
                <a:latin charset="0" panose="020B0502040204020203" pitchFamily="34" typeface="Bahnschrift SemiBold SemiConden"/>
              </a:rPr>
              <a:t>Secretory Vesicles</a:t>
            </a:r>
          </a:p>
        </p:txBody>
      </p:sp>
      <p:sp>
        <p:nvSpPr>
          <p:cNvPr id="3" name="Content Placeholder 2"/>
          <p:cNvSpPr>
            <a:spLocks noGrp="1"/>
          </p:cNvSpPr>
          <p:nvPr>
            <p:ph idx="1"/>
          </p:nvPr>
        </p:nvSpPr>
        <p:spPr>
          <a:xfrm>
            <a:off x="1097281" y="1845733"/>
            <a:ext cx="7010400" cy="4633443"/>
          </a:xfrm>
        </p:spPr>
        <p:txBody>
          <a:bodyPr numCol="1"/>
          <a:lstStyle/>
          <a:p>
            <a:pPr>
              <a:buFont charset="2" panose="05000000000000000000" pitchFamily="2" typeface="Wingdings"/>
              <a:buChar char="§"/>
            </a:pPr>
            <a:r>
              <a:rPr altLang="en-GB" dirty="0" lang="en-GB" smtClean="0"/>
              <a:t> One </a:t>
            </a:r>
            <a:r>
              <a:rPr altLang="en-GB" dirty="0" lang="en-GB"/>
              <a:t>of the important functions of many cells is </a:t>
            </a:r>
            <a:r>
              <a:rPr altLang="en-GB" b="1" dirty="0" lang="en-GB"/>
              <a:t>secretion of special chemical substances. </a:t>
            </a:r>
            <a:endParaRPr altLang="en-GB" b="1" dirty="0" lang="en-GB" smtClean="0"/>
          </a:p>
          <a:p>
            <a:pPr>
              <a:buFont charset="2" panose="05000000000000000000" pitchFamily="2" typeface="Wingdings"/>
              <a:buChar char="§"/>
            </a:pPr>
            <a:r>
              <a:rPr altLang="en-GB" dirty="0" lang="en-GB" smtClean="0"/>
              <a:t> Almost </a:t>
            </a:r>
            <a:r>
              <a:rPr altLang="en-GB" dirty="0" lang="en-GB"/>
              <a:t>all such secretory substances are formed by the </a:t>
            </a:r>
            <a:r>
              <a:rPr altLang="en-GB" b="1" dirty="0" lang="en-GB"/>
              <a:t>endoplasmic reticulum– Golgi apparatus </a:t>
            </a:r>
            <a:r>
              <a:rPr altLang="en-GB" b="1" dirty="0" lang="en-GB" smtClean="0"/>
              <a:t>system</a:t>
            </a:r>
            <a:r>
              <a:rPr altLang="en-GB" dirty="0" lang="en-GB" smtClean="0"/>
              <a:t>.</a:t>
            </a:r>
          </a:p>
          <a:p>
            <a:pPr>
              <a:buFont charset="2" panose="05000000000000000000" pitchFamily="2" typeface="Wingdings"/>
              <a:buChar char="§"/>
            </a:pPr>
            <a:r>
              <a:rPr altLang="en-GB" dirty="0" lang="en-GB" smtClean="0"/>
              <a:t> And </a:t>
            </a:r>
            <a:r>
              <a:rPr altLang="en-GB" dirty="0" lang="en-GB"/>
              <a:t>are then released from the Golgi apparatus into the cytoplasm </a:t>
            </a:r>
            <a:r>
              <a:rPr altLang="en-GB" b="1" dirty="0" lang="en-GB"/>
              <a:t>in the form of storage vesicles called secretory vesicles or secretory granules. </a:t>
            </a:r>
            <a:endParaRPr altLang="en-GB" b="1" dirty="0" lang="en-GB" smtClean="0"/>
          </a:p>
          <a:p>
            <a:r>
              <a:rPr altLang="en-GB" b="1" dirty="0" lang="en-GB" smtClean="0"/>
              <a:t>Example;</a:t>
            </a:r>
          </a:p>
          <a:p>
            <a:pPr lvl="1"/>
            <a:r>
              <a:rPr altLang="en-GB" dirty="0" lang="en-GB"/>
              <a:t>T</a:t>
            </a:r>
            <a:r>
              <a:rPr altLang="en-GB" dirty="0" lang="en-GB" smtClean="0"/>
              <a:t>ypical </a:t>
            </a:r>
            <a:r>
              <a:rPr altLang="en-GB" dirty="0" lang="en-GB"/>
              <a:t>secretory vesicles inside </a:t>
            </a:r>
            <a:r>
              <a:rPr altLang="en-GB" b="1" dirty="0" lang="en-GB"/>
              <a:t>pancreatic acinar cells; </a:t>
            </a:r>
            <a:r>
              <a:rPr altLang="en-GB" dirty="0" lang="en-GB"/>
              <a:t>these vesicles store </a:t>
            </a:r>
            <a:r>
              <a:rPr altLang="en-GB" b="1" dirty="0" lang="en-GB"/>
              <a:t>protein proenzymes (enzymes that are not yet activated).</a:t>
            </a:r>
            <a:r>
              <a:rPr altLang="en-GB" dirty="0" lang="en-GB"/>
              <a:t> </a:t>
            </a:r>
            <a:endParaRPr altLang="en-GB" dirty="0" lang="en-GB" smtClean="0"/>
          </a:p>
          <a:p>
            <a:pPr lvl="1"/>
            <a:r>
              <a:rPr altLang="en-GB" dirty="0" lang="en-GB" smtClean="0"/>
              <a:t>The </a:t>
            </a:r>
            <a:r>
              <a:rPr altLang="en-GB" dirty="0" lang="en-GB"/>
              <a:t>proenzymes are secreted later </a:t>
            </a:r>
            <a:r>
              <a:rPr altLang="en-GB" b="1" dirty="0" lang="en-GB"/>
              <a:t>through the outer cell membrane into the pancreatic duct and then into the duodenum, </a:t>
            </a:r>
            <a:r>
              <a:rPr altLang="en-GB" dirty="0" lang="en-GB"/>
              <a:t>where they </a:t>
            </a:r>
            <a:r>
              <a:rPr altLang="en-GB" b="1" dirty="0" lang="en-GB"/>
              <a:t>become activated </a:t>
            </a:r>
            <a:r>
              <a:rPr altLang="en-GB" dirty="0" lang="en-GB"/>
              <a:t>and </a:t>
            </a:r>
            <a:r>
              <a:rPr altLang="en-GB" b="1" dirty="0" lang="en-GB"/>
              <a:t>perform digestive functions </a:t>
            </a:r>
            <a:r>
              <a:rPr altLang="en-GB" dirty="0" lang="en-GB"/>
              <a:t>on the food in the intestinal tract.</a:t>
            </a:r>
          </a:p>
        </p:txBody>
      </p:sp>
      <p:pic>
        <p:nvPicPr>
          <p:cNvPr id="4" name="Picture 3"/>
          <p:cNvPicPr>
            <a:picLocks noChangeAspect="1"/>
          </p:cNvPicPr>
          <p:nvPr/>
        </p:nvPicPr>
        <p:blipFill>
          <a:blip r:embed="rId2"/>
          <a:stretch>
            <a:fillRect/>
          </a:stretch>
        </p:blipFill>
        <p:spPr>
          <a:xfrm>
            <a:off x="8107681" y="2928800"/>
            <a:ext cx="4084319" cy="2455383"/>
          </a:xfrm>
          <a:prstGeom prst="rect">
            <a:avLst/>
          </a:prstGeom>
        </p:spPr>
      </p:pic>
    </p:spTree>
    <p:extLst>
      <p:ext uri="{BB962C8B-B14F-4D97-AF65-F5344CB8AC3E}">
        <p14:creationId xmlns:p14="http://schemas.microsoft.com/office/powerpoint/2010/main" val="45174630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numCol="1"/>
          <a:lstStyle/>
          <a:p>
            <a:r>
              <a:rPr altLang="en-GB" dirty="0" lang="en-GB">
                <a:latin charset="0" panose="020B0502040204020203" pitchFamily="34" typeface="Bahnschrift SemiBold SemiConden"/>
              </a:rPr>
              <a:t>Mitochondria</a:t>
            </a:r>
          </a:p>
        </p:txBody>
      </p:sp>
      <p:sp>
        <p:nvSpPr>
          <p:cNvPr id="3" name="Content Placeholder 2"/>
          <p:cNvSpPr>
            <a:spLocks noGrp="1"/>
          </p:cNvSpPr>
          <p:nvPr>
            <p:ph idx="1"/>
          </p:nvPr>
        </p:nvSpPr>
        <p:spPr/>
        <p:txBody>
          <a:bodyPr numCol="1">
            <a:normAutofit fontScale="92500" lnSpcReduction="20000"/>
          </a:bodyPr>
          <a:lstStyle/>
          <a:p>
            <a:pPr>
              <a:buFont charset="2" panose="05000000000000000000" pitchFamily="2" typeface="Wingdings"/>
              <a:buChar char="§"/>
            </a:pPr>
            <a:r>
              <a:rPr altLang="en-GB" b="1" dirty="0" lang="en-GB" smtClean="0"/>
              <a:t> The mitochondria </a:t>
            </a:r>
            <a:r>
              <a:rPr altLang="en-GB" dirty="0" lang="en-GB" smtClean="0"/>
              <a:t>are </a:t>
            </a:r>
            <a:r>
              <a:rPr altLang="en-GB" dirty="0" lang="en-GB"/>
              <a:t>called the </a:t>
            </a:r>
            <a:r>
              <a:rPr altLang="en-GB" b="1" dirty="0" lang="en-GB"/>
              <a:t>powerhouses of the cell. </a:t>
            </a:r>
            <a:endParaRPr altLang="en-GB" b="1" dirty="0" lang="en-GB" smtClean="0"/>
          </a:p>
          <a:p>
            <a:pPr>
              <a:buFont charset="2" panose="05000000000000000000" pitchFamily="2" typeface="Wingdings"/>
              <a:buChar char="§"/>
            </a:pPr>
            <a:r>
              <a:rPr altLang="en-GB" dirty="0" lang="en-GB" smtClean="0"/>
              <a:t> Without </a:t>
            </a:r>
            <a:r>
              <a:rPr altLang="en-GB" dirty="0" lang="en-GB"/>
              <a:t>them, </a:t>
            </a:r>
            <a:r>
              <a:rPr altLang="en-GB" b="1" dirty="0" lang="en-GB"/>
              <a:t>cells would be unable to extract enough energy from the nutrients</a:t>
            </a:r>
            <a:r>
              <a:rPr altLang="en-GB" dirty="0" lang="en-GB"/>
              <a:t>, and essentially </a:t>
            </a:r>
            <a:r>
              <a:rPr altLang="en-GB" b="1" dirty="0" lang="en-GB"/>
              <a:t>all cellular functions would cease. </a:t>
            </a:r>
            <a:endParaRPr altLang="en-GB" b="1" dirty="0" lang="en-GB" smtClean="0"/>
          </a:p>
          <a:p>
            <a:pPr>
              <a:buFont charset="2" panose="05000000000000000000" pitchFamily="2" typeface="Wingdings"/>
              <a:buChar char="§"/>
            </a:pPr>
            <a:r>
              <a:rPr altLang="en-GB" dirty="0" lang="en-GB" smtClean="0"/>
              <a:t> Mitochondria </a:t>
            </a:r>
            <a:r>
              <a:rPr altLang="en-GB" dirty="0" lang="en-GB"/>
              <a:t>are </a:t>
            </a:r>
            <a:r>
              <a:rPr altLang="en-GB" b="1" dirty="0" lang="en-GB"/>
              <a:t>present in all areas of each cell’s cytoplasm, </a:t>
            </a:r>
            <a:r>
              <a:rPr altLang="en-GB" dirty="0" lang="en-GB"/>
              <a:t>but the </a:t>
            </a:r>
            <a:r>
              <a:rPr altLang="en-GB" b="1" dirty="0" lang="en-GB"/>
              <a:t>total number per cell varies from less than 100 up to several thousand, depending on the energy requirements of the cell. </a:t>
            </a:r>
            <a:endParaRPr altLang="en-GB" b="1" dirty="0" lang="en-GB" smtClean="0"/>
          </a:p>
          <a:p>
            <a:r>
              <a:rPr altLang="en-GB" b="1" dirty="0" lang="en-GB" smtClean="0"/>
              <a:t>For example;</a:t>
            </a:r>
          </a:p>
          <a:p>
            <a:pPr lvl="1"/>
            <a:r>
              <a:rPr altLang="en-GB" dirty="0" lang="en-GB" smtClean="0"/>
              <a:t>Cardiac </a:t>
            </a:r>
            <a:r>
              <a:rPr altLang="en-GB" dirty="0" lang="en-GB"/>
              <a:t>muscle cells (cardiomyocytes), </a:t>
            </a:r>
            <a:r>
              <a:rPr altLang="en-GB" b="1" dirty="0" lang="en-GB" smtClean="0"/>
              <a:t>use </a:t>
            </a:r>
            <a:r>
              <a:rPr altLang="en-GB" b="1" dirty="0" lang="en-GB"/>
              <a:t>large amounts of energy and have far more mitochondria </a:t>
            </a:r>
            <a:r>
              <a:rPr altLang="en-GB" dirty="0" lang="en-GB"/>
              <a:t>than fat cells (adipocytes), which are much less active and use less energy. </a:t>
            </a:r>
            <a:endParaRPr altLang="en-GB" dirty="0" lang="en-GB" smtClean="0"/>
          </a:p>
          <a:p>
            <a:pPr>
              <a:buFont charset="2" panose="05000000000000000000" pitchFamily="2" typeface="Wingdings"/>
              <a:buChar char="§"/>
            </a:pPr>
            <a:r>
              <a:rPr altLang="en-GB" dirty="0" lang="en-GB" smtClean="0"/>
              <a:t> Furthermore</a:t>
            </a:r>
            <a:r>
              <a:rPr altLang="en-GB" dirty="0" lang="en-GB"/>
              <a:t>, the mitochondria are </a:t>
            </a:r>
            <a:r>
              <a:rPr altLang="en-GB" b="1" dirty="0" lang="en-GB"/>
              <a:t>concentrated in those portions of the cell responsible for the major share of its energy metabolism. </a:t>
            </a:r>
            <a:endParaRPr altLang="en-GB" b="1" dirty="0" lang="en-GB" smtClean="0"/>
          </a:p>
          <a:p>
            <a:pPr>
              <a:buFont charset="2" panose="05000000000000000000" pitchFamily="2" typeface="Wingdings"/>
              <a:buChar char="§"/>
            </a:pPr>
            <a:r>
              <a:rPr altLang="en-GB" dirty="0" lang="en-GB" smtClean="0"/>
              <a:t> They </a:t>
            </a:r>
            <a:r>
              <a:rPr altLang="en-GB" dirty="0" lang="en-GB"/>
              <a:t>are also </a:t>
            </a:r>
            <a:r>
              <a:rPr altLang="en-GB" b="1" dirty="0" lang="en-GB"/>
              <a:t>variable in size and shape. </a:t>
            </a:r>
            <a:endParaRPr altLang="en-GB" b="1" dirty="0" lang="en-GB" smtClean="0"/>
          </a:p>
          <a:p>
            <a:pPr>
              <a:buFont charset="2" panose="05000000000000000000" pitchFamily="2" typeface="Wingdings"/>
              <a:buChar char="§"/>
            </a:pPr>
            <a:r>
              <a:rPr altLang="en-GB" dirty="0" lang="en-GB" smtClean="0"/>
              <a:t> Some </a:t>
            </a:r>
            <a:r>
              <a:rPr altLang="en-GB" dirty="0" lang="en-GB"/>
              <a:t>mitochondria are only </a:t>
            </a:r>
            <a:r>
              <a:rPr altLang="en-GB" b="1" dirty="0" lang="en-GB"/>
              <a:t>a few hundred </a:t>
            </a:r>
            <a:r>
              <a:rPr altLang="en-GB" b="1" dirty="0" lang="en-GB" smtClean="0"/>
              <a:t>manometers </a:t>
            </a:r>
            <a:r>
              <a:rPr altLang="en-GB" b="1" dirty="0" lang="en-GB"/>
              <a:t>in diameter </a:t>
            </a:r>
            <a:r>
              <a:rPr altLang="en-GB" dirty="0" lang="en-GB"/>
              <a:t>and are </a:t>
            </a:r>
            <a:r>
              <a:rPr altLang="en-GB" b="1" dirty="0" lang="en-GB"/>
              <a:t>globular in shape, </a:t>
            </a:r>
            <a:r>
              <a:rPr altLang="en-GB" dirty="0" lang="en-GB"/>
              <a:t>whereas </a:t>
            </a:r>
            <a:r>
              <a:rPr altLang="en-GB" b="1" dirty="0" lang="en-GB"/>
              <a:t>others are elongated and are as large as 1 </a:t>
            </a:r>
            <a:r>
              <a:rPr altLang="en-GB" b="1" dirty="0" lang="en-GB" smtClean="0"/>
              <a:t>micrometer </a:t>
            </a:r>
            <a:r>
              <a:rPr altLang="en-GB" b="1" dirty="0" lang="en-GB"/>
              <a:t>in diameter </a:t>
            </a:r>
            <a:r>
              <a:rPr altLang="en-GB" dirty="0" lang="en-GB"/>
              <a:t>and </a:t>
            </a:r>
            <a:r>
              <a:rPr altLang="en-GB" b="1" dirty="0" lang="en-GB"/>
              <a:t>7 micrometers long.</a:t>
            </a:r>
            <a:endParaRPr altLang="en-GB" b="1" dirty="0" lang="en-GB" smtClean="0"/>
          </a:p>
        </p:txBody>
      </p:sp>
    </p:spTree>
    <p:extLst>
      <p:ext uri="{BB962C8B-B14F-4D97-AF65-F5344CB8AC3E}">
        <p14:creationId xmlns:p14="http://schemas.microsoft.com/office/powerpoint/2010/main" val="85405668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numCol="1">
            <a:normAutofit/>
          </a:bodyPr>
          <a:lstStyle/>
          <a:p>
            <a:pPr>
              <a:buFont charset="2" panose="05000000000000000000" pitchFamily="2" typeface="Wingdings"/>
              <a:buChar char="§"/>
            </a:pPr>
            <a:r>
              <a:rPr altLang="en-GB" dirty="0" lang="en-GB" smtClean="0" sz="1800"/>
              <a:t> Some are </a:t>
            </a:r>
            <a:r>
              <a:rPr altLang="en-GB" b="1" dirty="0" lang="en-GB" smtClean="0" sz="1800"/>
              <a:t>branched </a:t>
            </a:r>
            <a:r>
              <a:rPr altLang="en-GB" b="1" dirty="0" lang="en-GB" sz="1800"/>
              <a:t>and filamentous. </a:t>
            </a:r>
            <a:endParaRPr altLang="en-GB" b="1" dirty="0" lang="en-GB" smtClean="0" sz="1800"/>
          </a:p>
          <a:p>
            <a:pPr>
              <a:buFont charset="2" panose="05000000000000000000" pitchFamily="2" typeface="Wingdings"/>
              <a:buChar char="§"/>
            </a:pPr>
            <a:r>
              <a:rPr altLang="en-GB" dirty="0" lang="en-GB" smtClean="0" sz="1800"/>
              <a:t> The </a:t>
            </a:r>
            <a:r>
              <a:rPr altLang="en-GB" dirty="0" lang="en-GB" sz="1800"/>
              <a:t>basic structure of the </a:t>
            </a:r>
            <a:r>
              <a:rPr altLang="en-GB" dirty="0" lang="en-GB" smtClean="0" sz="1800"/>
              <a:t>mitochondrion is </a:t>
            </a:r>
            <a:r>
              <a:rPr altLang="en-GB" dirty="0" lang="en-GB" sz="1800"/>
              <a:t>composed mainly of </a:t>
            </a:r>
            <a:r>
              <a:rPr altLang="en-GB" b="1" dirty="0" lang="en-GB" sz="1800"/>
              <a:t>two lipid </a:t>
            </a:r>
            <a:r>
              <a:rPr altLang="en-GB" b="1" dirty="0" lang="en-GB" smtClean="0" sz="1800"/>
              <a:t>bilayer protein </a:t>
            </a:r>
            <a:r>
              <a:rPr altLang="en-GB" b="1" dirty="0" lang="en-GB" sz="1800"/>
              <a:t>membranes, </a:t>
            </a:r>
            <a:r>
              <a:rPr altLang="en-GB" dirty="0" lang="en-GB" sz="1800"/>
              <a:t>an </a:t>
            </a:r>
            <a:r>
              <a:rPr altLang="en-GB" b="1" dirty="0" lang="en-GB" sz="1800"/>
              <a:t>outer membrane and an inner membrane. </a:t>
            </a:r>
            <a:endParaRPr altLang="en-GB" b="1" dirty="0" lang="en-GB" smtClean="0" sz="1800"/>
          </a:p>
          <a:p>
            <a:pPr>
              <a:buFont charset="2" panose="05000000000000000000" pitchFamily="2" typeface="Wingdings"/>
              <a:buChar char="§"/>
            </a:pPr>
            <a:r>
              <a:rPr altLang="en-GB" b="1" dirty="0" lang="en-GB" smtClean="0" sz="1800"/>
              <a:t> Many </a:t>
            </a:r>
            <a:r>
              <a:rPr altLang="en-GB" b="1" dirty="0" lang="en-GB" sz="1800"/>
              <a:t>infoldings </a:t>
            </a:r>
            <a:r>
              <a:rPr altLang="en-GB" dirty="0" lang="en-GB" sz="1800"/>
              <a:t>of the inner membrane </a:t>
            </a:r>
            <a:r>
              <a:rPr altLang="en-GB" b="1" dirty="0" lang="en-GB" sz="1800"/>
              <a:t>form shelves or tubules called cristae </a:t>
            </a:r>
            <a:r>
              <a:rPr altLang="en-GB" dirty="0" lang="en-GB" sz="1800"/>
              <a:t>onto which </a:t>
            </a:r>
            <a:r>
              <a:rPr altLang="en-GB" b="1" dirty="0" lang="en-GB" sz="1800"/>
              <a:t>oxidative enzymes are attached. </a:t>
            </a:r>
            <a:endParaRPr altLang="en-GB" b="1" dirty="0" lang="en-GB" smtClean="0" sz="1800"/>
          </a:p>
          <a:p>
            <a:pPr>
              <a:buFont charset="2" panose="05000000000000000000" pitchFamily="2" typeface="Wingdings"/>
              <a:buChar char="§"/>
            </a:pPr>
            <a:r>
              <a:rPr altLang="en-GB" dirty="0" lang="en-GB" smtClean="0" sz="1800"/>
              <a:t> The </a:t>
            </a:r>
            <a:r>
              <a:rPr altLang="en-GB" b="1" dirty="0" lang="en-GB" sz="1800"/>
              <a:t>cristae provide a large surface area for chemical reactions </a:t>
            </a:r>
            <a:r>
              <a:rPr altLang="en-GB" dirty="0" lang="en-GB" sz="1800"/>
              <a:t>to occur. </a:t>
            </a:r>
            <a:endParaRPr altLang="en-GB" dirty="0" lang="en-GB" smtClean="0" sz="1800"/>
          </a:p>
          <a:p>
            <a:pPr>
              <a:buFont charset="2" panose="05000000000000000000" pitchFamily="2" typeface="Wingdings"/>
              <a:buChar char="§"/>
            </a:pPr>
            <a:r>
              <a:rPr altLang="en-GB" dirty="0" lang="en-GB" smtClean="0" sz="1800"/>
              <a:t> In </a:t>
            </a:r>
            <a:r>
              <a:rPr altLang="en-GB" dirty="0" lang="en-GB" sz="1800"/>
              <a:t>addition, </a:t>
            </a:r>
            <a:r>
              <a:rPr altLang="en-GB" b="1" dirty="0" lang="en-GB" sz="1800"/>
              <a:t>the inner cavity of the mitochondrion is filled with a matrix </a:t>
            </a:r>
            <a:r>
              <a:rPr altLang="en-GB" dirty="0" lang="en-GB" sz="1800"/>
              <a:t>that contains </a:t>
            </a:r>
            <a:r>
              <a:rPr altLang="en-GB" b="1" dirty="0" lang="en-GB" sz="1800"/>
              <a:t>large quantities of dissolved enzymes</a:t>
            </a:r>
            <a:r>
              <a:rPr altLang="en-GB" dirty="0" lang="en-GB" sz="1800"/>
              <a:t> necessary for </a:t>
            </a:r>
            <a:r>
              <a:rPr altLang="en-GB" b="1" dirty="0" lang="en-GB" sz="1800"/>
              <a:t>extracting energy from nutrients. </a:t>
            </a:r>
            <a:endParaRPr altLang="en-GB" b="1" dirty="0" lang="en-GB" smtClean="0" sz="1800"/>
          </a:p>
          <a:p>
            <a:pPr>
              <a:buFont charset="2" panose="05000000000000000000" pitchFamily="2" typeface="Wingdings"/>
              <a:buChar char="§"/>
            </a:pPr>
            <a:r>
              <a:rPr altLang="en-GB" dirty="0" lang="en-GB" smtClean="0" sz="1800"/>
              <a:t> These </a:t>
            </a:r>
            <a:r>
              <a:rPr altLang="en-GB" dirty="0" lang="en-GB" sz="1800"/>
              <a:t>enzymes operate in association with oxidative enzymes on the cristae to </a:t>
            </a:r>
            <a:r>
              <a:rPr altLang="en-GB" b="1" dirty="0" lang="en-GB" sz="1800"/>
              <a:t>cause oxidation of nutrients</a:t>
            </a:r>
            <a:r>
              <a:rPr altLang="en-GB" dirty="0" lang="en-GB" sz="1800"/>
              <a:t>, thereby </a:t>
            </a:r>
            <a:r>
              <a:rPr altLang="en-GB" b="1" dirty="0" lang="en-GB" sz="1800"/>
              <a:t>forming carbon dioxide and water and, at the same time, releasing energy. </a:t>
            </a:r>
            <a:endParaRPr altLang="en-GB" b="1" dirty="0" lang="en-GB" smtClean="0" sz="1800"/>
          </a:p>
          <a:p>
            <a:pPr>
              <a:buFont charset="2" panose="05000000000000000000" pitchFamily="2" typeface="Wingdings"/>
              <a:buChar char="§"/>
            </a:pPr>
            <a:r>
              <a:rPr altLang="en-GB" dirty="0" lang="en-GB" smtClean="0" sz="1800"/>
              <a:t> The </a:t>
            </a:r>
            <a:r>
              <a:rPr altLang="en-GB" dirty="0" lang="en-GB" sz="1800"/>
              <a:t>liberated energy is used to synthesize a high-energy substance called </a:t>
            </a:r>
            <a:r>
              <a:rPr altLang="en-GB" b="1" dirty="0" lang="en-GB" sz="1800"/>
              <a:t>adenosine triphosphate (ATP). </a:t>
            </a:r>
            <a:endParaRPr altLang="en-GB" b="1" dirty="0" lang="en-GB" smtClean="0" sz="1800"/>
          </a:p>
        </p:txBody>
      </p:sp>
    </p:spTree>
    <p:extLst>
      <p:ext uri="{BB962C8B-B14F-4D97-AF65-F5344CB8AC3E}">
        <p14:creationId xmlns:p14="http://schemas.microsoft.com/office/powerpoint/2010/main" val="197699097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numCol="1">
            <a:normAutofit/>
          </a:bodyPr>
          <a:lstStyle/>
          <a:p>
            <a:pPr>
              <a:buFont charset="2" panose="05000000000000000000" pitchFamily="2" typeface="Wingdings"/>
              <a:buChar char="§"/>
            </a:pPr>
            <a:r>
              <a:rPr altLang="en-GB" dirty="0" lang="en-GB" smtClean="0"/>
              <a:t> ATP </a:t>
            </a:r>
            <a:r>
              <a:rPr altLang="en-GB" dirty="0" lang="en-GB"/>
              <a:t>is then transported out of the mitochondrion and diffuses throughout the cell </a:t>
            </a:r>
            <a:r>
              <a:rPr altLang="en-GB" b="1" dirty="0" lang="en-GB"/>
              <a:t>to release its own energy wherever it is needed for performing cellular functions</a:t>
            </a:r>
            <a:r>
              <a:rPr altLang="en-GB" dirty="0" lang="en-GB"/>
              <a:t>. </a:t>
            </a:r>
            <a:r>
              <a:rPr altLang="en-GB" b="1" dirty="0" lang="en-GB" smtClean="0"/>
              <a:t> </a:t>
            </a:r>
          </a:p>
          <a:p>
            <a:pPr>
              <a:buFont charset="2" panose="05000000000000000000" pitchFamily="2" typeface="Wingdings"/>
              <a:buChar char="§"/>
            </a:pPr>
            <a:r>
              <a:rPr altLang="en-GB" dirty="0" lang="en-GB" smtClean="0"/>
              <a:t> Mitochondria </a:t>
            </a:r>
            <a:r>
              <a:rPr altLang="en-GB" dirty="0" lang="en-GB"/>
              <a:t>are </a:t>
            </a:r>
            <a:r>
              <a:rPr altLang="en-GB" b="1" dirty="0" lang="en-GB"/>
              <a:t>self-replicative, </a:t>
            </a:r>
            <a:r>
              <a:rPr altLang="en-GB" dirty="0" lang="en-GB"/>
              <a:t>which </a:t>
            </a:r>
            <a:r>
              <a:rPr altLang="en-GB" b="1" dirty="0" lang="en-GB"/>
              <a:t>means that one mitochondrion can form a second one, a third one</a:t>
            </a:r>
            <a:r>
              <a:rPr altLang="en-GB" dirty="0" lang="en-GB"/>
              <a:t>, and so on whenever the cell needs increased amounts of ATP. </a:t>
            </a:r>
          </a:p>
          <a:p>
            <a:pPr>
              <a:buFont charset="2" panose="05000000000000000000" pitchFamily="2" typeface="Wingdings"/>
              <a:buChar char="§"/>
            </a:pPr>
            <a:r>
              <a:rPr altLang="en-GB" dirty="0" lang="en-GB" smtClean="0"/>
              <a:t> Indeed</a:t>
            </a:r>
            <a:r>
              <a:rPr altLang="en-GB" dirty="0" lang="en-GB"/>
              <a:t>, the </a:t>
            </a:r>
            <a:r>
              <a:rPr altLang="en-GB" b="1" dirty="0" lang="en-GB"/>
              <a:t>mitochondria contain DNA similar to that found in the cell nucleus</a:t>
            </a:r>
            <a:r>
              <a:rPr altLang="en-GB" dirty="0" lang="en-GB"/>
              <a:t>. </a:t>
            </a:r>
            <a:endParaRPr altLang="en-GB" b="1" dirty="0" lang="en-GB" smtClean="0"/>
          </a:p>
          <a:p>
            <a:pPr>
              <a:buFont charset="2" panose="05000000000000000000" pitchFamily="2" typeface="Wingdings"/>
              <a:buChar char="§"/>
            </a:pPr>
            <a:r>
              <a:rPr altLang="en-GB" b="1" dirty="0" lang="en-GB" smtClean="0"/>
              <a:t> The </a:t>
            </a:r>
            <a:r>
              <a:rPr altLang="en-GB" b="1" dirty="0" lang="en-GB"/>
              <a:t>DNA </a:t>
            </a:r>
            <a:r>
              <a:rPr altLang="en-GB" dirty="0" lang="en-GB"/>
              <a:t>of the mitochondrion </a:t>
            </a:r>
            <a:r>
              <a:rPr altLang="en-GB" b="1" dirty="0" lang="en-GB"/>
              <a:t>plays a similar role, controlling replication of the mitochondrion. </a:t>
            </a:r>
            <a:endParaRPr altLang="en-GB" b="1" dirty="0" lang="en-GB" smtClean="0"/>
          </a:p>
          <a:p>
            <a:pPr>
              <a:buFont charset="2" panose="05000000000000000000" pitchFamily="2" typeface="Wingdings"/>
              <a:buChar char="§"/>
            </a:pPr>
            <a:r>
              <a:rPr altLang="en-GB" b="1" dirty="0" lang="en-GB" smtClean="0"/>
              <a:t> Cells </a:t>
            </a:r>
            <a:r>
              <a:rPr altLang="en-GB" b="1" dirty="0" lang="en-GB"/>
              <a:t>that are faced with increased energy </a:t>
            </a:r>
            <a:r>
              <a:rPr altLang="en-GB" b="1" dirty="0" lang="en-GB" smtClean="0"/>
              <a:t>demands—for </a:t>
            </a:r>
            <a:r>
              <a:rPr altLang="en-GB" dirty="0" lang="en-GB" smtClean="0"/>
              <a:t>example; </a:t>
            </a:r>
          </a:p>
          <a:p>
            <a:pPr lvl="1"/>
            <a:r>
              <a:rPr altLang="en-GB" dirty="0" lang="en-GB" smtClean="0"/>
              <a:t>in </a:t>
            </a:r>
            <a:r>
              <a:rPr altLang="en-GB" dirty="0" lang="en-GB"/>
              <a:t>skeletal muscles subjected to chronic exercise </a:t>
            </a:r>
            <a:r>
              <a:rPr altLang="en-GB" b="1" dirty="0" lang="en-GB"/>
              <a:t>training—may increase the density of mitochondria to supply the additional energy required.</a:t>
            </a:r>
          </a:p>
        </p:txBody>
      </p:sp>
    </p:spTree>
    <p:extLst>
      <p:ext uri="{BB962C8B-B14F-4D97-AF65-F5344CB8AC3E}">
        <p14:creationId xmlns:p14="http://schemas.microsoft.com/office/powerpoint/2010/main" val="173992925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ChangeAspect="1" noGrp="1"/>
          </p:cNvPicPr>
          <p:nvPr>
            <p:ph idx="1"/>
          </p:nvPr>
        </p:nvPicPr>
        <p:blipFill>
          <a:blip r:embed="rId2"/>
          <a:stretch>
            <a:fillRect/>
          </a:stretch>
        </p:blipFill>
        <p:spPr>
          <a:xfrm>
            <a:off x="5602030" y="1837555"/>
            <a:ext cx="6107376" cy="4022725"/>
          </a:xfrm>
          <a:prstGeom prst="rect">
            <a:avLst/>
          </a:prstGeom>
        </p:spPr>
      </p:pic>
      <p:pic>
        <p:nvPicPr>
          <p:cNvPr id="5" name="Picture 4"/>
          <p:cNvPicPr>
            <a:picLocks noChangeAspect="1"/>
          </p:cNvPicPr>
          <p:nvPr/>
        </p:nvPicPr>
        <p:blipFill>
          <a:blip r:embed="rId3"/>
          <a:stretch>
            <a:fillRect/>
          </a:stretch>
        </p:blipFill>
        <p:spPr>
          <a:xfrm>
            <a:off x="1097280" y="2533741"/>
            <a:ext cx="4333422" cy="3326539"/>
          </a:xfrm>
          <a:prstGeom prst="rect">
            <a:avLst/>
          </a:prstGeom>
        </p:spPr>
      </p:pic>
    </p:spTree>
    <p:extLst>
      <p:ext uri="{BB962C8B-B14F-4D97-AF65-F5344CB8AC3E}">
        <p14:creationId xmlns:p14="http://schemas.microsoft.com/office/powerpoint/2010/main" val="21639716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numCol="1"/>
          <a:lstStyle/>
          <a:p>
            <a:r>
              <a:rPr altLang="en-GB" dirty="0" lang="en-GB">
                <a:latin charset="0" panose="020B0502040204020203" pitchFamily="34" typeface="Bahnschrift SemiBold SemiConden"/>
              </a:rPr>
              <a:t>Cell </a:t>
            </a:r>
            <a:r>
              <a:rPr altLang="en-GB" dirty="0" lang="en-GB" smtClean="0">
                <a:latin charset="0" panose="020B0502040204020203" pitchFamily="34" typeface="Bahnschrift SemiBold SemiConden"/>
              </a:rPr>
              <a:t>Cytoskeleton</a:t>
            </a:r>
            <a:endParaRPr altLang="en-GB" dirty="0" lang="en-GB">
              <a:latin charset="0" panose="020B0502040204020203" pitchFamily="34" typeface="Bahnschrift SemiBold SemiConden"/>
            </a:endParaRPr>
          </a:p>
        </p:txBody>
      </p:sp>
      <p:sp>
        <p:nvSpPr>
          <p:cNvPr id="3" name="Content Placeholder 2"/>
          <p:cNvSpPr>
            <a:spLocks noGrp="1"/>
          </p:cNvSpPr>
          <p:nvPr>
            <p:ph idx="1"/>
          </p:nvPr>
        </p:nvSpPr>
        <p:spPr/>
        <p:txBody>
          <a:bodyPr numCol="1">
            <a:normAutofit/>
          </a:bodyPr>
          <a:lstStyle/>
          <a:p>
            <a:pPr>
              <a:buFont charset="2" panose="05000000000000000000" pitchFamily="2" typeface="Wingdings"/>
              <a:buChar char="§"/>
            </a:pPr>
            <a:r>
              <a:rPr altLang="en-GB" dirty="0" lang="en-GB" smtClean="0"/>
              <a:t> The </a:t>
            </a:r>
            <a:r>
              <a:rPr altLang="en-GB" b="1" dirty="0" lang="en-GB"/>
              <a:t>cell cytoskeleton is a network of fibrillar proteins </a:t>
            </a:r>
            <a:r>
              <a:rPr altLang="en-GB" dirty="0" lang="en-GB"/>
              <a:t>organized into </a:t>
            </a:r>
            <a:r>
              <a:rPr altLang="en-GB" b="1" dirty="0" lang="en-GB"/>
              <a:t>filaments or tubules. </a:t>
            </a:r>
            <a:endParaRPr altLang="en-GB" dirty="0" lang="en-GB"/>
          </a:p>
          <a:p>
            <a:pPr>
              <a:buFont charset="2" panose="05000000000000000000" pitchFamily="2" typeface="Wingdings"/>
              <a:buChar char="§"/>
            </a:pPr>
            <a:r>
              <a:rPr altLang="en-GB" dirty="0" lang="en-GB"/>
              <a:t> These </a:t>
            </a:r>
            <a:r>
              <a:rPr altLang="en-GB" b="1" dirty="0" lang="en-GB"/>
              <a:t>originate as precursor proteins synthesized by ribosomes in the cytoplasm. </a:t>
            </a:r>
            <a:endParaRPr altLang="en-GB" dirty="0" lang="en-GB"/>
          </a:p>
          <a:p>
            <a:pPr>
              <a:buFont charset="2" panose="05000000000000000000" pitchFamily="2" typeface="Wingdings"/>
              <a:buChar char="§"/>
            </a:pPr>
            <a:r>
              <a:rPr altLang="en-GB" dirty="0" lang="en-GB"/>
              <a:t> The precursor molecules </a:t>
            </a:r>
            <a:r>
              <a:rPr altLang="en-GB" b="1" dirty="0" lang="en-GB"/>
              <a:t>then polymerize to form filaments.</a:t>
            </a:r>
            <a:endParaRPr altLang="en-GB" dirty="0" lang="en-GB"/>
          </a:p>
          <a:p>
            <a:pPr>
              <a:buFont charset="2" panose="05000000000000000000" pitchFamily="2" typeface="Wingdings"/>
              <a:buChar char="§"/>
            </a:pPr>
            <a:r>
              <a:rPr altLang="en-GB" dirty="0" lang="en-GB"/>
              <a:t>The functions of cell cytoskeleton are;</a:t>
            </a:r>
          </a:p>
          <a:p>
            <a:pPr indent="-514350" marL="514350">
              <a:buFont typeface="+mj-lt"/>
              <a:buAutoNum type="romanLcPeriod"/>
            </a:pPr>
            <a:r>
              <a:rPr altLang="en-GB" b="1" dirty="0" lang="en-GB"/>
              <a:t>Determines cell </a:t>
            </a:r>
            <a:r>
              <a:rPr altLang="en-GB" b="1" dirty="0" lang="en-GB" smtClean="0"/>
              <a:t>shape.</a:t>
            </a:r>
            <a:endParaRPr altLang="en-GB" b="1" dirty="0" lang="en-GB"/>
          </a:p>
          <a:p>
            <a:pPr indent="-514350" marL="514350">
              <a:buFont typeface="+mj-lt"/>
              <a:buAutoNum type="romanLcPeriod"/>
            </a:pPr>
            <a:r>
              <a:rPr altLang="en-GB" b="1" dirty="0" lang="en-GB"/>
              <a:t>Participates in cell </a:t>
            </a:r>
            <a:r>
              <a:rPr altLang="en-GB" b="1" dirty="0" lang="en-GB" smtClean="0"/>
              <a:t>division.</a:t>
            </a:r>
            <a:endParaRPr altLang="en-GB" b="1" dirty="0" lang="en-GB"/>
          </a:p>
          <a:p>
            <a:pPr indent="-514350" marL="514350">
              <a:buFont typeface="+mj-lt"/>
              <a:buAutoNum type="romanLcPeriod"/>
            </a:pPr>
            <a:r>
              <a:rPr altLang="en-GB" b="1" dirty="0" lang="en-GB"/>
              <a:t>Allows cells to </a:t>
            </a:r>
            <a:r>
              <a:rPr altLang="en-GB" b="1" dirty="0" lang="en-GB" smtClean="0"/>
              <a:t>move.</a:t>
            </a:r>
            <a:endParaRPr altLang="en-GB" b="1" dirty="0" lang="en-GB"/>
          </a:p>
          <a:p>
            <a:pPr indent="-514350" marL="514350">
              <a:buFont typeface="+mj-lt"/>
              <a:buAutoNum type="romanLcPeriod"/>
            </a:pPr>
            <a:r>
              <a:rPr altLang="en-GB" b="1" dirty="0" lang="en-GB"/>
              <a:t>Provides a track-like system that directs the movement of organelles in the cells. </a:t>
            </a:r>
          </a:p>
          <a:p>
            <a:pPr>
              <a:buFont charset="2" panose="05000000000000000000" pitchFamily="2" typeface="Wingdings"/>
              <a:buChar char="§"/>
            </a:pPr>
            <a:endParaRPr altLang="en-GB" b="1" dirty="0" lang="en-GB" smtClean="0"/>
          </a:p>
        </p:txBody>
      </p:sp>
    </p:spTree>
    <p:extLst>
      <p:ext uri="{BB962C8B-B14F-4D97-AF65-F5344CB8AC3E}">
        <p14:creationId xmlns:p14="http://schemas.microsoft.com/office/powerpoint/2010/main" val="6049462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numCol="1"/>
          <a:lstStyle/>
          <a:p>
            <a:r>
              <a:rPr altLang="en-GB" dirty="0" lang="en-GB">
                <a:latin charset="0" panose="020B0502040204020203" pitchFamily="34" typeface="Bahnschrift SemiBold SemiConden"/>
              </a:rPr>
              <a:t>1- Microfilaments </a:t>
            </a:r>
            <a:endParaRPr altLang="en-GB" dirty="0" lang="en-GB"/>
          </a:p>
        </p:txBody>
      </p:sp>
      <p:sp>
        <p:nvSpPr>
          <p:cNvPr id="3" name="Content Placeholder 2"/>
          <p:cNvSpPr>
            <a:spLocks noGrp="1"/>
          </p:cNvSpPr>
          <p:nvPr>
            <p:ph idx="1"/>
          </p:nvPr>
        </p:nvSpPr>
        <p:spPr/>
        <p:txBody>
          <a:bodyPr numCol="1"/>
          <a:lstStyle/>
          <a:p>
            <a:pPr>
              <a:buFont charset="2" panose="05000000000000000000" pitchFamily="2" typeface="Wingdings"/>
              <a:buChar char="§"/>
            </a:pPr>
            <a:r>
              <a:rPr altLang="en-GB" dirty="0" lang="en-GB" smtClean="0"/>
              <a:t> These </a:t>
            </a:r>
            <a:r>
              <a:rPr altLang="en-GB" dirty="0" lang="en-GB"/>
              <a:t>are the </a:t>
            </a:r>
            <a:r>
              <a:rPr altLang="en-GB" b="1" dirty="0" lang="en-GB"/>
              <a:t>smallest fibres. </a:t>
            </a:r>
          </a:p>
          <a:p>
            <a:pPr>
              <a:buFont charset="2" panose="05000000000000000000" pitchFamily="2" typeface="Wingdings"/>
              <a:buChar char="§"/>
            </a:pPr>
            <a:r>
              <a:rPr altLang="en-GB" b="1" dirty="0" lang="en-GB" smtClean="0"/>
              <a:t> Large </a:t>
            </a:r>
            <a:r>
              <a:rPr altLang="en-GB" b="1" dirty="0" lang="en-GB"/>
              <a:t>numbers of actin microfilaments </a:t>
            </a:r>
            <a:r>
              <a:rPr altLang="en-GB" dirty="0" lang="en-GB"/>
              <a:t>present in the outer zone of the cytoplasm, called the </a:t>
            </a:r>
            <a:r>
              <a:rPr altLang="en-GB" b="1" dirty="0" lang="en-GB"/>
              <a:t>ectoplasm, </a:t>
            </a:r>
            <a:r>
              <a:rPr altLang="en-GB" dirty="0" lang="en-GB"/>
              <a:t>to form </a:t>
            </a:r>
            <a:r>
              <a:rPr altLang="en-GB" b="1" dirty="0" lang="en-GB"/>
              <a:t>an elastic support for the cell membrane. </a:t>
            </a:r>
            <a:endParaRPr altLang="en-GB" dirty="0" lang="en-GB"/>
          </a:p>
          <a:p>
            <a:pPr>
              <a:buFont charset="2" panose="05000000000000000000" pitchFamily="2" typeface="Wingdings"/>
              <a:buChar char="§"/>
            </a:pPr>
            <a:r>
              <a:rPr altLang="en-GB" dirty="0" lang="en-GB" smtClean="0"/>
              <a:t> Also</a:t>
            </a:r>
            <a:r>
              <a:rPr altLang="en-GB" dirty="0" lang="en-GB"/>
              <a:t>, in muscle cells, </a:t>
            </a:r>
            <a:r>
              <a:rPr altLang="en-GB" b="1" dirty="0" lang="en-GB"/>
              <a:t>actin and myosin filaments </a:t>
            </a:r>
            <a:r>
              <a:rPr altLang="en-GB" dirty="0" lang="en-GB"/>
              <a:t>are organized into a </a:t>
            </a:r>
            <a:r>
              <a:rPr altLang="en-GB" b="1" dirty="0" lang="en-GB"/>
              <a:t>special contractile machine </a:t>
            </a:r>
            <a:r>
              <a:rPr altLang="en-GB" dirty="0" lang="en-GB"/>
              <a:t>that is the </a:t>
            </a:r>
            <a:r>
              <a:rPr altLang="en-GB" b="1" dirty="0" lang="en-GB"/>
              <a:t>basis for muscle contraction.</a:t>
            </a:r>
            <a:endParaRPr altLang="en-GB" dirty="0" lang="en-GB"/>
          </a:p>
          <a:p>
            <a:pPr>
              <a:buFont charset="2" panose="05000000000000000000" pitchFamily="2" typeface="Wingdings"/>
              <a:buChar char="§"/>
            </a:pPr>
            <a:r>
              <a:rPr altLang="en-GB" dirty="0" lang="en-GB" smtClean="0"/>
              <a:t> They </a:t>
            </a:r>
            <a:r>
              <a:rPr altLang="en-GB" b="1" dirty="0" lang="en-GB"/>
              <a:t>provide structural support,</a:t>
            </a:r>
            <a:r>
              <a:rPr altLang="en-GB" dirty="0" lang="en-GB"/>
              <a:t> </a:t>
            </a:r>
            <a:r>
              <a:rPr altLang="en-GB" b="1" dirty="0" lang="en-GB"/>
              <a:t>maintain the characteristic shape of the cell and permit contraction, e.g. in muscle cells. </a:t>
            </a:r>
            <a:endParaRPr altLang="en-GB" dirty="0" lang="en-GB"/>
          </a:p>
          <a:p>
            <a:endParaRPr altLang="en-GB" dirty="0" lang="en-GB"/>
          </a:p>
        </p:txBody>
      </p:sp>
    </p:spTree>
    <p:extLst>
      <p:ext uri="{BB962C8B-B14F-4D97-AF65-F5344CB8AC3E}">
        <p14:creationId xmlns:p14="http://schemas.microsoft.com/office/powerpoint/2010/main" val="3702791770"/>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numCol="1"/>
          <a:lstStyle/>
          <a:p>
            <a:r>
              <a:rPr altLang="en-GB" dirty="0" lang="en-GB">
                <a:latin charset="0" panose="020B0502040204020203" pitchFamily="34" typeface="Bahnschrift SemiBold SemiConden"/>
              </a:rPr>
              <a:t>2- Intermediate </a:t>
            </a:r>
            <a:r>
              <a:rPr altLang="en-GB" dirty="0" lang="en-GB" smtClean="0">
                <a:latin charset="0" panose="020B0502040204020203" pitchFamily="34" typeface="Bahnschrift SemiBold SemiConden"/>
              </a:rPr>
              <a:t>Filaments</a:t>
            </a:r>
            <a:endParaRPr altLang="en-GB" dirty="0" lang="en-GB">
              <a:latin charset="0" panose="020B0502040204020203" pitchFamily="34" typeface="Bahnschrift SemiBold SemiConden"/>
            </a:endParaRPr>
          </a:p>
        </p:txBody>
      </p:sp>
      <p:sp>
        <p:nvSpPr>
          <p:cNvPr id="3" name="Content Placeholder 2"/>
          <p:cNvSpPr>
            <a:spLocks noGrp="1"/>
          </p:cNvSpPr>
          <p:nvPr>
            <p:ph idx="1"/>
          </p:nvPr>
        </p:nvSpPr>
        <p:spPr/>
        <p:txBody>
          <a:bodyPr numCol="1">
            <a:normAutofit/>
          </a:bodyPr>
          <a:lstStyle/>
          <a:p>
            <a:pPr lvl="0">
              <a:buFont charset="2" panose="05000000000000000000" pitchFamily="2" typeface="Wingdings"/>
              <a:buChar char="§"/>
            </a:pPr>
            <a:r>
              <a:rPr altLang="en-GB" b="1" dirty="0" lang="en-GB" smtClean="0"/>
              <a:t> Intermediate </a:t>
            </a:r>
            <a:r>
              <a:rPr altLang="en-GB" b="1" dirty="0" lang="en-GB"/>
              <a:t>filaments </a:t>
            </a:r>
            <a:r>
              <a:rPr altLang="en-GB" dirty="0" lang="en-GB"/>
              <a:t>are generally </a:t>
            </a:r>
            <a:r>
              <a:rPr altLang="en-GB" b="1" dirty="0" lang="en-GB"/>
              <a:t>strong </a:t>
            </a:r>
            <a:r>
              <a:rPr altLang="en-GB" b="1" dirty="0" lang="en-GB" smtClean="0"/>
              <a:t>rope-like </a:t>
            </a:r>
            <a:r>
              <a:rPr altLang="en-GB" b="1" dirty="0" lang="en-GB"/>
              <a:t>filaments that often work together with microtubules,</a:t>
            </a:r>
            <a:r>
              <a:rPr altLang="en-GB" dirty="0" lang="en-GB"/>
              <a:t> providing </a:t>
            </a:r>
            <a:r>
              <a:rPr altLang="en-GB" b="1" dirty="0" lang="en-GB"/>
              <a:t>strength and support for the fragile tubulin structures. </a:t>
            </a:r>
            <a:endParaRPr altLang="en-GB" dirty="0" lang="en-GB"/>
          </a:p>
          <a:p>
            <a:pPr lvl="0">
              <a:buFont charset="2" panose="05000000000000000000" pitchFamily="2" typeface="Wingdings"/>
              <a:buChar char="§"/>
            </a:pPr>
            <a:r>
              <a:rPr altLang="en-GB" dirty="0" lang="en-GB"/>
              <a:t> They are called intermediate because </a:t>
            </a:r>
            <a:r>
              <a:rPr altLang="en-GB" b="1" dirty="0" lang="en-GB"/>
              <a:t>their average diameter is between that of narrower actin microfilaments and wider myosin filaments found in muscle cells. </a:t>
            </a:r>
            <a:endParaRPr altLang="en-GB" dirty="0" lang="en-GB"/>
          </a:p>
          <a:p>
            <a:pPr lvl="0">
              <a:buFont charset="2" panose="05000000000000000000" pitchFamily="2" typeface="Wingdings"/>
              <a:buChar char="§"/>
            </a:pPr>
            <a:r>
              <a:rPr altLang="en-GB" dirty="0" lang="en-GB" smtClean="0"/>
              <a:t> Their </a:t>
            </a:r>
            <a:r>
              <a:rPr altLang="en-GB" b="1" dirty="0" lang="en-GB"/>
              <a:t>functions are mainly mechanical, </a:t>
            </a:r>
            <a:r>
              <a:rPr altLang="en-GB" dirty="0" lang="en-GB"/>
              <a:t>and </a:t>
            </a:r>
            <a:r>
              <a:rPr altLang="en-GB" b="1" dirty="0" lang="en-GB"/>
              <a:t>they are less dynamic than actin microfilaments or microtubules. </a:t>
            </a:r>
            <a:endParaRPr altLang="en-GB" dirty="0" lang="en-GB"/>
          </a:p>
          <a:p>
            <a:pPr lvl="0">
              <a:buFont charset="2" panose="05000000000000000000" pitchFamily="2" typeface="Wingdings"/>
              <a:buChar char="§"/>
            </a:pPr>
            <a:r>
              <a:rPr altLang="en-GB" b="1" dirty="0" lang="en-GB" smtClean="0"/>
              <a:t> All </a:t>
            </a:r>
            <a:r>
              <a:rPr altLang="en-GB" b="1" dirty="0" lang="en-GB"/>
              <a:t>cells have intermediate filaments, </a:t>
            </a:r>
            <a:r>
              <a:rPr altLang="en-GB" dirty="0" lang="en-GB"/>
              <a:t>although the </a:t>
            </a:r>
            <a:r>
              <a:rPr altLang="en-GB" b="1" dirty="0" lang="en-GB"/>
              <a:t>protein subunits of these structures vary, </a:t>
            </a:r>
            <a:r>
              <a:rPr altLang="en-GB" dirty="0" lang="en-GB"/>
              <a:t>depending on the cell type. </a:t>
            </a:r>
          </a:p>
          <a:p>
            <a:pPr lvl="0">
              <a:buFont charset="2" panose="05000000000000000000" pitchFamily="2" typeface="Wingdings"/>
              <a:buChar char="§"/>
            </a:pPr>
            <a:r>
              <a:rPr altLang="en-GB" dirty="0" lang="en-GB" smtClean="0"/>
              <a:t> Specific </a:t>
            </a:r>
            <a:r>
              <a:rPr altLang="en-GB" dirty="0" lang="en-GB"/>
              <a:t>intermediate filaments found in various cells include </a:t>
            </a:r>
            <a:r>
              <a:rPr altLang="en-GB" b="1" dirty="0" lang="en-GB" smtClean="0"/>
              <a:t>Desmin </a:t>
            </a:r>
            <a:r>
              <a:rPr altLang="en-GB" b="1" dirty="0" lang="en-GB"/>
              <a:t>filaments in muscle cells, </a:t>
            </a:r>
            <a:r>
              <a:rPr altLang="en-GB" b="1" dirty="0" lang="en-GB" smtClean="0"/>
              <a:t>neurofilaments </a:t>
            </a:r>
            <a:r>
              <a:rPr altLang="en-GB" b="1" dirty="0" lang="en-GB"/>
              <a:t>in neurons, </a:t>
            </a:r>
            <a:r>
              <a:rPr altLang="en-GB" dirty="0" lang="en-GB"/>
              <a:t>and </a:t>
            </a:r>
            <a:r>
              <a:rPr altLang="en-GB" b="1" dirty="0" lang="en-GB"/>
              <a:t>keratins in epithelial cells. </a:t>
            </a:r>
            <a:endParaRPr altLang="en-GB" dirty="0" lang="en-GB"/>
          </a:p>
          <a:p>
            <a:endParaRPr altLang="en-GB" b="1" dirty="0" lang="en-GB"/>
          </a:p>
        </p:txBody>
      </p:sp>
    </p:spTree>
    <p:extLst>
      <p:ext uri="{BB962C8B-B14F-4D97-AF65-F5344CB8AC3E}">
        <p14:creationId xmlns:p14="http://schemas.microsoft.com/office/powerpoint/2010/main" val="577957791"/>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numCol="1"/>
          <a:lstStyle/>
          <a:p>
            <a:r>
              <a:rPr altLang="en-GB" dirty="0" lang="en-GB" smtClean="0">
                <a:latin charset="0" panose="020B0502040204020203" pitchFamily="34" typeface="Bahnschrift SemiBold SemiConden"/>
              </a:rPr>
              <a:t>3- </a:t>
            </a:r>
            <a:r>
              <a:rPr altLang="en-GB" dirty="0" lang="en-GB">
                <a:latin charset="0" panose="020B0502040204020203" pitchFamily="34" typeface="Bahnschrift SemiBold SemiConden"/>
              </a:rPr>
              <a:t>Microtubules </a:t>
            </a:r>
          </a:p>
        </p:txBody>
      </p:sp>
      <p:sp>
        <p:nvSpPr>
          <p:cNvPr id="3" name="Content Placeholder 2"/>
          <p:cNvSpPr>
            <a:spLocks noGrp="1"/>
          </p:cNvSpPr>
          <p:nvPr>
            <p:ph idx="1"/>
          </p:nvPr>
        </p:nvSpPr>
        <p:spPr/>
        <p:txBody>
          <a:bodyPr numCol="1">
            <a:normAutofit/>
          </a:bodyPr>
          <a:lstStyle/>
          <a:p>
            <a:pPr lvl="0">
              <a:buFont charset="2" panose="05000000000000000000" pitchFamily="2" typeface="Wingdings"/>
              <a:buChar char="§"/>
            </a:pPr>
            <a:r>
              <a:rPr altLang="en-GB" dirty="0" lang="en-GB" smtClean="0"/>
              <a:t> The </a:t>
            </a:r>
            <a:r>
              <a:rPr altLang="en-GB" b="1" dirty="0" lang="en-GB"/>
              <a:t>microtubules </a:t>
            </a:r>
            <a:r>
              <a:rPr altLang="en-GB" dirty="0" lang="en-GB"/>
              <a:t>are special type of </a:t>
            </a:r>
            <a:r>
              <a:rPr altLang="en-GB" b="1" dirty="0" lang="en-GB"/>
              <a:t>stiff filaments </a:t>
            </a:r>
            <a:r>
              <a:rPr altLang="en-GB" dirty="0" lang="en-GB"/>
              <a:t>composed of </a:t>
            </a:r>
            <a:r>
              <a:rPr altLang="en-GB" b="1" dirty="0" lang="en-GB"/>
              <a:t>polymerized tubulin molecules</a:t>
            </a:r>
            <a:r>
              <a:rPr altLang="en-GB" dirty="0" lang="en-GB"/>
              <a:t> and used in all cells to construct strong </a:t>
            </a:r>
            <a:r>
              <a:rPr altLang="en-GB" b="1" dirty="0" lang="en-GB"/>
              <a:t>tubular structures.</a:t>
            </a:r>
            <a:endParaRPr altLang="en-GB" dirty="0" lang="en-GB"/>
          </a:p>
          <a:p>
            <a:pPr lvl="0">
              <a:buFont charset="2" panose="05000000000000000000" pitchFamily="2" typeface="Wingdings"/>
              <a:buChar char="§"/>
            </a:pPr>
            <a:r>
              <a:rPr altLang="en-GB" dirty="0" lang="en-GB" smtClean="0"/>
              <a:t> These </a:t>
            </a:r>
            <a:r>
              <a:rPr altLang="en-GB" dirty="0" lang="en-GB"/>
              <a:t>are larger contractile protein fibres that are involved in </a:t>
            </a:r>
            <a:r>
              <a:rPr altLang="en-GB" b="1" dirty="0" lang="en-GB"/>
              <a:t>movement of organelles within the cell chromosomes during cell division cell extensions. </a:t>
            </a:r>
            <a:endParaRPr altLang="en-GB" dirty="0" lang="en-GB"/>
          </a:p>
          <a:p>
            <a:pPr lvl="0">
              <a:buFont charset="2" panose="05000000000000000000" pitchFamily="2" typeface="Wingdings"/>
              <a:buChar char="§"/>
            </a:pPr>
            <a:r>
              <a:rPr altLang="en-GB" dirty="0" lang="en-GB" smtClean="0"/>
              <a:t> A </a:t>
            </a:r>
            <a:r>
              <a:rPr altLang="en-GB" dirty="0" lang="en-GB"/>
              <a:t>major function of microtubules is to</a:t>
            </a:r>
            <a:r>
              <a:rPr altLang="en-GB" b="1" dirty="0" lang="en-GB"/>
              <a:t> act as a cytoskeleton, providing rigid physical structures for certain parts of cells. </a:t>
            </a:r>
            <a:endParaRPr altLang="en-GB" dirty="0" lang="en-GB"/>
          </a:p>
          <a:p>
            <a:pPr lvl="0">
              <a:buFont charset="2" panose="05000000000000000000" pitchFamily="2" typeface="Wingdings"/>
              <a:buChar char="§"/>
            </a:pPr>
            <a:r>
              <a:rPr altLang="en-GB" dirty="0" lang="en-GB" smtClean="0"/>
              <a:t> Microtubules </a:t>
            </a:r>
            <a:r>
              <a:rPr altLang="en-GB" dirty="0" lang="en-GB"/>
              <a:t>serve as the conveyor belts for the</a:t>
            </a:r>
            <a:r>
              <a:rPr altLang="en-GB" b="1" dirty="0" lang="en-GB"/>
              <a:t> intracellular transport of vesicles, granules, and organelles such as mitochondria</a:t>
            </a:r>
            <a:r>
              <a:rPr altLang="en-GB" b="1" dirty="0" lang="en-GB" smtClean="0"/>
              <a:t>.</a:t>
            </a:r>
            <a:endParaRPr altLang="en-GB" dirty="0" lang="en-GB"/>
          </a:p>
          <a:p>
            <a:endParaRPr altLang="en-GB" dirty="0" lang="en-GB"/>
          </a:p>
        </p:txBody>
      </p:sp>
    </p:spTree>
    <p:extLst>
      <p:ext uri="{BB962C8B-B14F-4D97-AF65-F5344CB8AC3E}">
        <p14:creationId xmlns:p14="http://schemas.microsoft.com/office/powerpoint/2010/main" val="2684306902"/>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sz="half"/>
          </p:nvPr>
        </p:nvSpPr>
        <p:spPr/>
        <p:txBody>
          <a:bodyPr numCol="1"/>
          <a:lstStyle/>
          <a:p>
            <a:pPr indent="-514350" marL="514350">
              <a:buFont typeface="+mj-lt"/>
              <a:buAutoNum type="romanUcPeriod"/>
            </a:pPr>
            <a:r>
              <a:rPr altLang="en-GB" b="1" dirty="0" lang="en-GB" smtClean="0">
                <a:solidFill>
                  <a:schemeClr val="accent1"/>
                </a:solidFill>
                <a:latin charset="0" panose="020B0502040204020203" pitchFamily="34" typeface="Bahnschrift SemiBold SemiConden"/>
              </a:rPr>
              <a:t>Centrosome </a:t>
            </a:r>
            <a:endParaRPr altLang="en-GB" b="1" dirty="0" lang="en-GB">
              <a:solidFill>
                <a:schemeClr val="accent1"/>
              </a:solidFill>
              <a:latin charset="0" panose="020B0502040204020203" pitchFamily="34" typeface="Bahnschrift SemiBold SemiConden"/>
            </a:endParaRPr>
          </a:p>
          <a:p>
            <a:pPr>
              <a:buFont charset="2" panose="05000000000000000000" pitchFamily="2" typeface="Wingdings"/>
              <a:buChar char="§"/>
            </a:pPr>
            <a:r>
              <a:rPr altLang="en-GB" dirty="0" lang="en-GB" smtClean="0"/>
              <a:t> This </a:t>
            </a:r>
            <a:r>
              <a:rPr altLang="en-GB" b="1" dirty="0" lang="en-GB"/>
              <a:t>directs organisation </a:t>
            </a:r>
            <a:r>
              <a:rPr altLang="en-GB" dirty="0" lang="en-GB"/>
              <a:t>of </a:t>
            </a:r>
            <a:r>
              <a:rPr altLang="en-GB" b="1" dirty="0" lang="en-GB"/>
              <a:t>microtubules within the cell. </a:t>
            </a:r>
          </a:p>
          <a:p>
            <a:pPr>
              <a:buFont charset="2" panose="05000000000000000000" pitchFamily="2" typeface="Wingdings"/>
              <a:buChar char="§"/>
            </a:pPr>
            <a:r>
              <a:rPr altLang="en-GB" dirty="0" lang="en-GB" smtClean="0"/>
              <a:t> It </a:t>
            </a:r>
            <a:r>
              <a:rPr altLang="en-GB" dirty="0" lang="en-GB"/>
              <a:t>consists of </a:t>
            </a:r>
            <a:r>
              <a:rPr altLang="en-GB" b="1" dirty="0" lang="en-GB"/>
              <a:t>a pair of centrioles </a:t>
            </a:r>
            <a:r>
              <a:rPr altLang="en-GB" dirty="0" lang="en-GB"/>
              <a:t>(small clusters of microtubules) and plays an important role during cell division. </a:t>
            </a:r>
            <a:endParaRPr altLang="en-GB" dirty="0" lang="en-GB" smtClean="0"/>
          </a:p>
          <a:p>
            <a:pPr>
              <a:buFont charset="2" panose="05000000000000000000" pitchFamily="2" typeface="Wingdings"/>
              <a:buChar char="§"/>
            </a:pPr>
            <a:r>
              <a:rPr altLang="en-GB" dirty="0" lang="en-GB" smtClean="0"/>
              <a:t> Centrioles </a:t>
            </a:r>
            <a:r>
              <a:rPr altLang="en-GB" dirty="0" lang="en-GB"/>
              <a:t>form the nucleation sites for microtubules and are </a:t>
            </a:r>
            <a:r>
              <a:rPr altLang="en-GB" b="1" dirty="0" lang="en-GB"/>
              <a:t>arranged in a 9+0 configuration.</a:t>
            </a:r>
          </a:p>
          <a:p>
            <a:endParaRPr altLang="en-GB" dirty="0" lang="en-GB"/>
          </a:p>
        </p:txBody>
      </p:sp>
      <p:sp>
        <p:nvSpPr>
          <p:cNvPr id="6" name="Content Placeholder 5"/>
          <p:cNvSpPr>
            <a:spLocks noGrp="1"/>
          </p:cNvSpPr>
          <p:nvPr>
            <p:ph idx="2" sz="half"/>
          </p:nvPr>
        </p:nvSpPr>
        <p:spPr/>
        <p:txBody>
          <a:bodyPr numCol="1"/>
          <a:lstStyle/>
          <a:p>
            <a:pPr indent="-514350" marL="514350">
              <a:buFont typeface="+mj-lt"/>
              <a:buAutoNum startAt="2" type="romanUcPeriod"/>
            </a:pPr>
            <a:r>
              <a:rPr altLang="en-GB" b="1" dirty="0" lang="en-GB" smtClean="0">
                <a:solidFill>
                  <a:schemeClr val="accent1"/>
                </a:solidFill>
                <a:latin charset="0" panose="020B0502040204020203" pitchFamily="34" typeface="Bahnschrift SemiBold SemiConden"/>
              </a:rPr>
              <a:t>Cell </a:t>
            </a:r>
            <a:r>
              <a:rPr altLang="en-GB" b="1" dirty="0" lang="en-GB">
                <a:solidFill>
                  <a:schemeClr val="accent1"/>
                </a:solidFill>
                <a:latin charset="0" panose="020B0502040204020203" pitchFamily="34" typeface="Bahnschrift SemiBold SemiConden"/>
              </a:rPr>
              <a:t>E</a:t>
            </a:r>
            <a:r>
              <a:rPr altLang="en-GB" b="1" dirty="0" lang="en-GB" smtClean="0">
                <a:solidFill>
                  <a:schemeClr val="accent1"/>
                </a:solidFill>
                <a:latin charset="0" panose="020B0502040204020203" pitchFamily="34" typeface="Bahnschrift SemiBold SemiConden"/>
              </a:rPr>
              <a:t>xtensions </a:t>
            </a:r>
            <a:endParaRPr altLang="en-GB" b="1" dirty="0" lang="en-GB">
              <a:solidFill>
                <a:schemeClr val="accent1"/>
              </a:solidFill>
              <a:latin charset="0" panose="020B0502040204020203" pitchFamily="34" typeface="Bahnschrift SemiBold SemiConden"/>
            </a:endParaRPr>
          </a:p>
          <a:p>
            <a:r>
              <a:rPr altLang="en-GB" dirty="0" lang="en-GB"/>
              <a:t>These </a:t>
            </a:r>
            <a:r>
              <a:rPr altLang="en-GB" b="1" dirty="0" lang="en-GB"/>
              <a:t>project from the plasma membrane in some types of cell </a:t>
            </a:r>
            <a:r>
              <a:rPr altLang="en-GB" dirty="0" lang="en-GB"/>
              <a:t>and their main components are </a:t>
            </a:r>
            <a:r>
              <a:rPr altLang="en-GB" b="1" dirty="0" lang="en-GB"/>
              <a:t>microtubules</a:t>
            </a:r>
            <a:r>
              <a:rPr altLang="en-GB" dirty="0" lang="en-GB"/>
              <a:t>, which </a:t>
            </a:r>
            <a:r>
              <a:rPr altLang="en-GB" b="1" dirty="0" lang="en-GB"/>
              <a:t>allow movement</a:t>
            </a:r>
            <a:r>
              <a:rPr altLang="en-GB" b="1" dirty="0" lang="en-GB" smtClean="0"/>
              <a:t>.</a:t>
            </a:r>
          </a:p>
          <a:p>
            <a:r>
              <a:rPr altLang="en-GB" dirty="0" lang="en-GB" smtClean="0"/>
              <a:t>They include;</a:t>
            </a:r>
          </a:p>
          <a:p>
            <a:pPr lvl="1"/>
            <a:r>
              <a:rPr altLang="en-GB" b="1" dirty="0" lang="en-GB" smtClean="0"/>
              <a:t>Microvilli</a:t>
            </a:r>
          </a:p>
          <a:p>
            <a:pPr lvl="1"/>
            <a:r>
              <a:rPr altLang="en-GB" b="1" dirty="0" lang="en-GB" smtClean="0"/>
              <a:t>Cilia </a:t>
            </a:r>
          </a:p>
          <a:p>
            <a:pPr lvl="1"/>
            <a:r>
              <a:rPr altLang="en-GB" b="1" dirty="0" lang="en-GB" smtClean="0"/>
              <a:t>Flagella</a:t>
            </a:r>
          </a:p>
          <a:p>
            <a:endParaRPr altLang="en-GB" dirty="0" lang="en-GB"/>
          </a:p>
          <a:p>
            <a:endParaRPr altLang="en-GB" dirty="0" lang="en-GB"/>
          </a:p>
        </p:txBody>
      </p:sp>
    </p:spTree>
    <p:extLst>
      <p:ext uri="{BB962C8B-B14F-4D97-AF65-F5344CB8AC3E}">
        <p14:creationId xmlns:p14="http://schemas.microsoft.com/office/powerpoint/2010/main" val="2026775334"/>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p:cNvPicPr>
            <a:picLocks noChangeAspect="1" noGrp="1"/>
          </p:cNvPicPr>
          <p:nvPr>
            <p:ph idx="2147483647"/>
          </p:nvPr>
        </p:nvPicPr>
        <p:blipFill rotWithShape="1">
          <a:blip r:embed="rId2"/>
          <a:srcRect b="6441"/>
          <a:stretch/>
        </p:blipFill>
        <p:spPr>
          <a:xfrm>
            <a:off x="1828800" y="117979"/>
            <a:ext cx="8204200" cy="6051550"/>
          </a:xfrm>
          <a:prstGeom prst="rect">
            <a:avLst/>
          </a:prstGeom>
        </p:spPr>
      </p:pic>
    </p:spTree>
    <p:extLst>
      <p:ext uri="{BB962C8B-B14F-4D97-AF65-F5344CB8AC3E}">
        <p14:creationId xmlns:p14="http://schemas.microsoft.com/office/powerpoint/2010/main" val="2003347700"/>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numCol="1"/>
          <a:lstStyle/>
          <a:p>
            <a:r>
              <a:rPr altLang="en-GB" b="1" dirty="0" lang="en-GB">
                <a:latin charset="0" panose="020B0502040204020203" pitchFamily="34" typeface="Bahnschrift SemiBold SemiConden"/>
              </a:rPr>
              <a:t>II- Cell </a:t>
            </a:r>
            <a:r>
              <a:rPr altLang="en-GB" b="1" dirty="0" lang="en-GB" smtClean="0">
                <a:latin charset="0" panose="020B0502040204020203" pitchFamily="34" typeface="Bahnschrift SemiBold SemiConden"/>
              </a:rPr>
              <a:t>Extensions </a:t>
            </a:r>
            <a:endParaRPr altLang="en-GB" dirty="0" lang="en-GB">
              <a:latin charset="0" panose="020B0502040204020203" pitchFamily="34" typeface="Bahnschrift SemiBold SemiConden"/>
            </a:endParaRPr>
          </a:p>
        </p:txBody>
      </p:sp>
      <p:sp>
        <p:nvSpPr>
          <p:cNvPr id="5" name="Content Placeholder 4"/>
          <p:cNvSpPr>
            <a:spLocks noGrp="1"/>
          </p:cNvSpPr>
          <p:nvPr>
            <p:ph idx="1"/>
          </p:nvPr>
        </p:nvSpPr>
        <p:spPr/>
        <p:txBody>
          <a:bodyPr numCol="1">
            <a:normAutofit lnSpcReduction="10000"/>
          </a:bodyPr>
          <a:lstStyle/>
          <a:p>
            <a:pPr indent="-514350" lvl="0" marL="514350">
              <a:buFont typeface="+mj-lt"/>
              <a:buAutoNum type="romanLcPeriod"/>
            </a:pPr>
            <a:r>
              <a:rPr altLang="en-GB" b="1" dirty="0" lang="en-GB" smtClean="0"/>
              <a:t>Microvilli </a:t>
            </a:r>
            <a:endParaRPr altLang="en-GB" b="1" dirty="0" lang="en-GB"/>
          </a:p>
          <a:p>
            <a:pPr lvl="1"/>
            <a:r>
              <a:rPr altLang="en-GB" dirty="0" lang="en-GB"/>
              <a:t>Tiny projections that contain microfilaments. </a:t>
            </a:r>
          </a:p>
          <a:p>
            <a:pPr lvl="1"/>
            <a:r>
              <a:rPr altLang="en-GB" dirty="0" lang="en-GB"/>
              <a:t>They cover the surface of certain types of cell, e.g. Absorptive cells that line the small intestine.</a:t>
            </a:r>
          </a:p>
          <a:p>
            <a:pPr lvl="1"/>
            <a:r>
              <a:rPr altLang="en-GB" dirty="0" lang="en-GB"/>
              <a:t>By greatly increasing the surface area, microvilli make the structure of these cells ideal for their function – maximising absorption of nutrients from the small intestine. </a:t>
            </a:r>
          </a:p>
          <a:p>
            <a:pPr indent="-514350" lvl="0" marL="514350">
              <a:buFont typeface="+mj-lt"/>
              <a:buAutoNum startAt="2" type="romanLcPeriod"/>
            </a:pPr>
            <a:r>
              <a:rPr altLang="en-GB" b="1" dirty="0" lang="en-GB"/>
              <a:t>Cilia </a:t>
            </a:r>
          </a:p>
          <a:p>
            <a:pPr lvl="1"/>
            <a:r>
              <a:rPr altLang="en-GB" dirty="0" lang="en-GB"/>
              <a:t>Microscopic hair-like projections containing microtubules that lie along the free borders of some cells. </a:t>
            </a:r>
          </a:p>
          <a:p>
            <a:pPr lvl="1"/>
            <a:r>
              <a:rPr altLang="en-GB" dirty="0" lang="en-GB"/>
              <a:t>They beat in union, moving substances along the surface, e.g. mucus upwards in the respiratory tract. </a:t>
            </a:r>
            <a:endParaRPr altLang="en-GB" dirty="0" lang="en-GB" smtClean="0"/>
          </a:p>
          <a:p>
            <a:pPr lvl="1"/>
            <a:r>
              <a:rPr altLang="en-GB" dirty="0" lang="en-GB" smtClean="0"/>
              <a:t>Cilia have </a:t>
            </a:r>
            <a:r>
              <a:rPr altLang="en-GB" dirty="0" lang="en-GB"/>
              <a:t>a </a:t>
            </a:r>
            <a:r>
              <a:rPr altLang="en-GB" b="1" dirty="0" lang="en-GB"/>
              <a:t>9+2 arrangement of microtubules.</a:t>
            </a:r>
          </a:p>
          <a:p>
            <a:pPr indent="-514350" lvl="0" marL="514350">
              <a:buFont typeface="+mj-lt"/>
              <a:buAutoNum startAt="3" type="romanLcPeriod"/>
            </a:pPr>
            <a:r>
              <a:rPr altLang="en-GB" b="1" dirty="0" lang="en-GB"/>
              <a:t>Flagella </a:t>
            </a:r>
          </a:p>
          <a:p>
            <a:pPr lvl="1"/>
            <a:r>
              <a:rPr altLang="en-GB" dirty="0" lang="en-GB"/>
              <a:t>Single, long whip-like projections, containing microtubules, which form the ‘tails’ of spermatozoa that enable their movement along the female reproductive tract</a:t>
            </a:r>
            <a:r>
              <a:rPr altLang="en-GB" dirty="0" lang="en-GB" smtClean="0"/>
              <a:t>.</a:t>
            </a:r>
          </a:p>
          <a:p>
            <a:pPr lvl="1"/>
            <a:r>
              <a:rPr altLang="en-GB" dirty="0" lang="en-GB"/>
              <a:t>Flagella </a:t>
            </a:r>
            <a:r>
              <a:rPr altLang="en-GB" dirty="0" lang="en-GB" smtClean="0"/>
              <a:t>also </a:t>
            </a:r>
            <a:r>
              <a:rPr altLang="en-GB" dirty="0" lang="en-GB"/>
              <a:t>have a </a:t>
            </a:r>
            <a:r>
              <a:rPr altLang="en-GB" b="1" dirty="0" lang="en-GB"/>
              <a:t>9+2 microtubule arrangement.</a:t>
            </a:r>
          </a:p>
          <a:p>
            <a:endParaRPr altLang="en-GB" dirty="0" lang="en-GB"/>
          </a:p>
        </p:txBody>
      </p:sp>
    </p:spTree>
    <p:extLst>
      <p:ext uri="{BB962C8B-B14F-4D97-AF65-F5344CB8AC3E}">
        <p14:creationId xmlns:p14="http://schemas.microsoft.com/office/powerpoint/2010/main" val="717568096"/>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p:cNvPicPr>
            <a:picLocks noChangeAspect="1" noGrp="1"/>
          </p:cNvPicPr>
          <p:nvPr>
            <p:ph idx="2147483647"/>
          </p:nvPr>
        </p:nvPicPr>
        <p:blipFill>
          <a:blip r:embed="rId2"/>
          <a:stretch>
            <a:fillRect/>
          </a:stretch>
        </p:blipFill>
        <p:spPr>
          <a:xfrm>
            <a:off x="0" y="1412875"/>
            <a:ext cx="7977188" cy="4359275"/>
          </a:xfrm>
          <a:prstGeom prst="rect">
            <a:avLst/>
          </a:prstGeom>
        </p:spPr>
      </p:pic>
      <p:pic>
        <p:nvPicPr>
          <p:cNvPr id="7" name="Picture 6"/>
          <p:cNvPicPr>
            <a:picLocks noChangeAspect="1"/>
          </p:cNvPicPr>
          <p:nvPr/>
        </p:nvPicPr>
        <p:blipFill>
          <a:blip r:embed="rId3"/>
          <a:stretch>
            <a:fillRect/>
          </a:stretch>
        </p:blipFill>
        <p:spPr>
          <a:xfrm>
            <a:off x="8142514" y="2010219"/>
            <a:ext cx="3848098" cy="3163992"/>
          </a:xfrm>
          <a:prstGeom prst="rect">
            <a:avLst/>
          </a:prstGeom>
        </p:spPr>
      </p:pic>
    </p:spTree>
    <p:extLst>
      <p:ext uri="{BB962C8B-B14F-4D97-AF65-F5344CB8AC3E}">
        <p14:creationId xmlns:p14="http://schemas.microsoft.com/office/powerpoint/2010/main" val="3500929276"/>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p:cNvPicPr>
            <a:picLocks noChangeAspect="1" noGrp="1"/>
          </p:cNvPicPr>
          <p:nvPr>
            <p:ph idx="2147483647"/>
          </p:nvPr>
        </p:nvPicPr>
        <p:blipFill>
          <a:blip r:embed="rId2"/>
          <a:stretch>
            <a:fillRect/>
          </a:stretch>
        </p:blipFill>
        <p:spPr>
          <a:xfrm>
            <a:off x="1899184" y="136733"/>
            <a:ext cx="9207500" cy="6159500"/>
          </a:xfrm>
          <a:prstGeom prst="rect">
            <a:avLst/>
          </a:prstGeom>
        </p:spPr>
      </p:pic>
    </p:spTree>
    <p:extLst>
      <p:ext uri="{BB962C8B-B14F-4D97-AF65-F5344CB8AC3E}">
        <p14:creationId xmlns:p14="http://schemas.microsoft.com/office/powerpoint/2010/main" val="3102231128"/>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numCol="1"/>
          <a:lstStyle/>
          <a:p>
            <a:r>
              <a:rPr altLang="en-GB" dirty="0" lang="en-GB">
                <a:latin charset="0" panose="020B0502040204020203" pitchFamily="34" typeface="Bahnschrift SemiBold SemiConden"/>
              </a:rPr>
              <a:t>Nucleus</a:t>
            </a:r>
          </a:p>
        </p:txBody>
      </p:sp>
      <p:sp>
        <p:nvSpPr>
          <p:cNvPr id="3" name="Content Placeholder 2"/>
          <p:cNvSpPr>
            <a:spLocks noGrp="1"/>
          </p:cNvSpPr>
          <p:nvPr>
            <p:ph idx="1"/>
          </p:nvPr>
        </p:nvSpPr>
        <p:spPr>
          <a:xfrm>
            <a:off x="1097280" y="1845734"/>
            <a:ext cx="7576457" cy="4023360"/>
          </a:xfrm>
        </p:spPr>
        <p:txBody>
          <a:bodyPr numCol="1">
            <a:normAutofit fontScale="92500" lnSpcReduction="10000"/>
          </a:bodyPr>
          <a:lstStyle/>
          <a:p>
            <a:pPr>
              <a:buFont charset="2" panose="05000000000000000000" pitchFamily="2" typeface="Wingdings"/>
              <a:buChar char="§"/>
            </a:pPr>
            <a:r>
              <a:rPr altLang="en-GB" dirty="0" lang="en-GB" smtClean="0"/>
              <a:t> The </a:t>
            </a:r>
            <a:r>
              <a:rPr altLang="en-GB" dirty="0" lang="en-GB"/>
              <a:t>nucleus is the control </a:t>
            </a:r>
            <a:r>
              <a:rPr altLang="en-GB" dirty="0" lang="en-GB" smtClean="0"/>
              <a:t>centre </a:t>
            </a:r>
            <a:r>
              <a:rPr altLang="en-GB" dirty="0" lang="en-GB"/>
              <a:t>of the cell and sends messages to the cell </a:t>
            </a:r>
            <a:r>
              <a:rPr altLang="en-GB" b="1" dirty="0" lang="en-GB"/>
              <a:t>to grow and mature, replicate, or </a:t>
            </a:r>
            <a:r>
              <a:rPr altLang="en-GB" b="1" dirty="0" lang="en-GB" smtClean="0"/>
              <a:t>die.</a:t>
            </a:r>
          </a:p>
          <a:p>
            <a:pPr>
              <a:buFont charset="2" panose="05000000000000000000" pitchFamily="2" typeface="Wingdings"/>
              <a:buChar char="§"/>
            </a:pPr>
            <a:r>
              <a:rPr altLang="en-GB" dirty="0" lang="en-GB" smtClean="0"/>
              <a:t> The </a:t>
            </a:r>
            <a:r>
              <a:rPr altLang="en-GB" dirty="0" lang="en-GB"/>
              <a:t>nucleus </a:t>
            </a:r>
            <a:r>
              <a:rPr altLang="en-GB" b="1" dirty="0" lang="en-GB"/>
              <a:t>contains large quantities of DNA, </a:t>
            </a:r>
            <a:r>
              <a:rPr altLang="en-GB" dirty="0" lang="en-GB"/>
              <a:t>which comprise the </a:t>
            </a:r>
            <a:r>
              <a:rPr altLang="en-GB" b="1" dirty="0" lang="en-GB"/>
              <a:t>genes. </a:t>
            </a:r>
            <a:endParaRPr altLang="en-GB" b="1" dirty="0" lang="en-GB" smtClean="0"/>
          </a:p>
          <a:p>
            <a:pPr>
              <a:buFont charset="2" panose="05000000000000000000" pitchFamily="2" typeface="Wingdings"/>
              <a:buChar char="§"/>
            </a:pPr>
            <a:r>
              <a:rPr altLang="en-GB" dirty="0" lang="en-GB" smtClean="0"/>
              <a:t> The </a:t>
            </a:r>
            <a:r>
              <a:rPr altLang="en-GB" b="1" dirty="0" lang="en-GB"/>
              <a:t>genes determine </a:t>
            </a:r>
            <a:r>
              <a:rPr altLang="en-GB" dirty="0" lang="en-GB"/>
              <a:t>the characteristics of the </a:t>
            </a:r>
            <a:r>
              <a:rPr altLang="en-GB" b="1" dirty="0" lang="en-GB"/>
              <a:t>cell’s proteins, </a:t>
            </a:r>
            <a:r>
              <a:rPr altLang="en-GB" dirty="0" lang="en-GB"/>
              <a:t>including the </a:t>
            </a:r>
            <a:r>
              <a:rPr altLang="en-GB" b="1" dirty="0" lang="en-GB" smtClean="0"/>
              <a:t>structural </a:t>
            </a:r>
            <a:r>
              <a:rPr altLang="en-GB" b="1" dirty="0" lang="en-GB"/>
              <a:t>proteins, </a:t>
            </a:r>
            <a:r>
              <a:rPr altLang="en-GB" dirty="0" lang="en-GB"/>
              <a:t>as well as the </a:t>
            </a:r>
            <a:r>
              <a:rPr altLang="en-GB" b="1" dirty="0" lang="en-GB"/>
              <a:t>intracellular enzymes </a:t>
            </a:r>
            <a:r>
              <a:rPr altLang="en-GB" dirty="0" lang="en-GB"/>
              <a:t>that </a:t>
            </a:r>
            <a:r>
              <a:rPr altLang="en-GB" b="1" dirty="0" lang="en-GB"/>
              <a:t>control cytoplasmic and nuclear activities. </a:t>
            </a:r>
            <a:endParaRPr altLang="en-GB" b="1" dirty="0" lang="en-GB" smtClean="0"/>
          </a:p>
          <a:p>
            <a:pPr>
              <a:buFont charset="2" panose="05000000000000000000" pitchFamily="2" typeface="Wingdings"/>
              <a:buChar char="§"/>
            </a:pPr>
            <a:r>
              <a:rPr altLang="en-GB" dirty="0" lang="en-GB" smtClean="0"/>
              <a:t> The </a:t>
            </a:r>
            <a:r>
              <a:rPr altLang="en-GB" b="1" dirty="0" lang="en-GB"/>
              <a:t>genes</a:t>
            </a:r>
            <a:r>
              <a:rPr altLang="en-GB" dirty="0" lang="en-GB"/>
              <a:t> also </a:t>
            </a:r>
            <a:r>
              <a:rPr altLang="en-GB" b="1" dirty="0" lang="en-GB"/>
              <a:t>control and promote cell reproduction. </a:t>
            </a:r>
            <a:endParaRPr altLang="en-GB" b="1" dirty="0" lang="en-GB" smtClean="0"/>
          </a:p>
          <a:p>
            <a:pPr>
              <a:buFont charset="2" panose="05000000000000000000" pitchFamily="2" typeface="Wingdings"/>
              <a:buChar char="§"/>
            </a:pPr>
            <a:r>
              <a:rPr altLang="en-GB" dirty="0" lang="en-GB" smtClean="0"/>
              <a:t> The </a:t>
            </a:r>
            <a:r>
              <a:rPr altLang="en-GB" dirty="0" lang="en-GB"/>
              <a:t>genes </a:t>
            </a:r>
            <a:r>
              <a:rPr altLang="en-GB" b="1" dirty="0" lang="en-GB"/>
              <a:t>first reproduce to create two identical sets of genes; </a:t>
            </a:r>
            <a:r>
              <a:rPr altLang="en-GB" dirty="0" lang="en-GB"/>
              <a:t>then the </a:t>
            </a:r>
            <a:r>
              <a:rPr altLang="en-GB" b="1" dirty="0" lang="en-GB"/>
              <a:t>cell splits by a special process called mitosis </a:t>
            </a:r>
            <a:r>
              <a:rPr altLang="en-GB" dirty="0" lang="en-GB"/>
              <a:t>to form </a:t>
            </a:r>
            <a:r>
              <a:rPr altLang="en-GB" b="1" dirty="0" lang="en-GB"/>
              <a:t>two daughter cells, </a:t>
            </a:r>
            <a:r>
              <a:rPr altLang="en-GB" dirty="0" lang="en-GB"/>
              <a:t>each of which receives </a:t>
            </a:r>
            <a:r>
              <a:rPr altLang="en-GB" b="1" dirty="0" lang="en-GB"/>
              <a:t>one of the two sets of DNA genes. </a:t>
            </a:r>
          </a:p>
          <a:p>
            <a:pPr>
              <a:buFont charset="2" panose="05000000000000000000" pitchFamily="2" typeface="Wingdings"/>
              <a:buChar char="§"/>
            </a:pPr>
            <a:r>
              <a:rPr altLang="en-GB" dirty="0" lang="en-GB" smtClean="0"/>
              <a:t> The </a:t>
            </a:r>
            <a:r>
              <a:rPr altLang="en-GB" dirty="0" lang="en-GB"/>
              <a:t>appearance of the nucleus </a:t>
            </a:r>
            <a:r>
              <a:rPr altLang="en-GB" dirty="0" lang="en-GB" smtClean="0"/>
              <a:t>reveals </a:t>
            </a:r>
            <a:r>
              <a:rPr altLang="en-GB" b="1" dirty="0" lang="en-GB"/>
              <a:t>darkly </a:t>
            </a:r>
            <a:r>
              <a:rPr altLang="en-GB" b="1" dirty="0" lang="en-GB" smtClean="0"/>
              <a:t>stained </a:t>
            </a:r>
            <a:r>
              <a:rPr altLang="en-GB" b="1" dirty="0" lang="en-GB"/>
              <a:t>chromatin material </a:t>
            </a:r>
            <a:r>
              <a:rPr altLang="en-GB" dirty="0" lang="en-GB"/>
              <a:t>throughout the </a:t>
            </a:r>
            <a:r>
              <a:rPr altLang="en-GB" b="1" dirty="0" lang="en-GB" smtClean="0"/>
              <a:t>nucleoplasm.</a:t>
            </a:r>
            <a:endParaRPr altLang="en-GB" dirty="0" lang="en-GB" smtClean="0"/>
          </a:p>
        </p:txBody>
      </p:sp>
      <p:pic>
        <p:nvPicPr>
          <p:cNvPr id="4" name="Picture 3"/>
          <p:cNvPicPr>
            <a:picLocks noChangeAspect="1"/>
          </p:cNvPicPr>
          <p:nvPr/>
        </p:nvPicPr>
        <p:blipFill>
          <a:blip r:embed="rId2"/>
          <a:stretch>
            <a:fillRect/>
          </a:stretch>
        </p:blipFill>
        <p:spPr>
          <a:xfrm>
            <a:off x="8673737" y="2725300"/>
            <a:ext cx="3499261" cy="2264228"/>
          </a:xfrm>
          <a:prstGeom prst="rect">
            <a:avLst/>
          </a:prstGeom>
        </p:spPr>
      </p:pic>
    </p:spTree>
    <p:extLst>
      <p:ext uri="{BB962C8B-B14F-4D97-AF65-F5344CB8AC3E}">
        <p14:creationId xmlns:p14="http://schemas.microsoft.com/office/powerpoint/2010/main" val="1937463770"/>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numCol="1"/>
          <a:lstStyle/>
          <a:p>
            <a:r>
              <a:rPr altLang="en-GB" dirty="0" lang="en-GB">
                <a:latin charset="0" panose="020B0502040204020203" pitchFamily="34" typeface="Bahnschrift SemiBold SemiConden"/>
              </a:rPr>
              <a:t>Nuclear </a:t>
            </a:r>
            <a:r>
              <a:rPr altLang="en-GB" dirty="0" lang="en-GB" smtClean="0">
                <a:latin charset="0" panose="020B0502040204020203" pitchFamily="34" typeface="Bahnschrift SemiBold SemiConden"/>
              </a:rPr>
              <a:t>Membrane</a:t>
            </a:r>
            <a:endParaRPr altLang="en-GB" dirty="0" lang="en-GB">
              <a:latin charset="0" panose="020B0502040204020203" pitchFamily="34" typeface="Bahnschrift SemiBold SemiConden"/>
            </a:endParaRPr>
          </a:p>
        </p:txBody>
      </p:sp>
      <p:sp>
        <p:nvSpPr>
          <p:cNvPr id="3" name="Content Placeholder 2"/>
          <p:cNvSpPr>
            <a:spLocks noGrp="1"/>
          </p:cNvSpPr>
          <p:nvPr>
            <p:ph idx="1"/>
          </p:nvPr>
        </p:nvSpPr>
        <p:spPr>
          <a:xfrm>
            <a:off x="1097280" y="1845734"/>
            <a:ext cx="6392091" cy="4023360"/>
          </a:xfrm>
        </p:spPr>
        <p:txBody>
          <a:bodyPr numCol="1">
            <a:normAutofit/>
          </a:bodyPr>
          <a:lstStyle/>
          <a:p>
            <a:pPr>
              <a:buFont charset="2" panose="05000000000000000000" pitchFamily="2" typeface="Wingdings"/>
              <a:buChar char="§"/>
            </a:pPr>
            <a:r>
              <a:rPr altLang="en-GB" dirty="0" lang="en-GB" smtClean="0"/>
              <a:t> The </a:t>
            </a:r>
            <a:r>
              <a:rPr altLang="en-GB" dirty="0" lang="en-GB"/>
              <a:t>nuclear membrane, also called the </a:t>
            </a:r>
            <a:r>
              <a:rPr altLang="en-GB" b="1" dirty="0" lang="en-GB"/>
              <a:t>nuclear envelope, </a:t>
            </a:r>
            <a:r>
              <a:rPr altLang="en-GB" dirty="0" lang="en-GB"/>
              <a:t>is actually </a:t>
            </a:r>
            <a:r>
              <a:rPr altLang="en-GB" b="1" dirty="0" lang="en-GB"/>
              <a:t>two separate bilayer membranes. </a:t>
            </a:r>
          </a:p>
          <a:p>
            <a:pPr>
              <a:buFont charset="2" panose="05000000000000000000" pitchFamily="2" typeface="Wingdings"/>
              <a:buChar char="§"/>
            </a:pPr>
            <a:r>
              <a:rPr altLang="en-GB" dirty="0" lang="en-GB" smtClean="0"/>
              <a:t> The </a:t>
            </a:r>
            <a:r>
              <a:rPr altLang="en-GB" b="1" dirty="0" lang="en-GB"/>
              <a:t>outer membrane is continuous with the endoplasmic reticulum of the cell cytoplasm, </a:t>
            </a:r>
            <a:r>
              <a:rPr altLang="en-GB" dirty="0" lang="en-GB"/>
              <a:t>and the </a:t>
            </a:r>
            <a:r>
              <a:rPr altLang="en-GB" b="1" dirty="0" lang="en-GB"/>
              <a:t>space between the two nuclear membranes</a:t>
            </a:r>
            <a:r>
              <a:rPr altLang="en-GB" dirty="0" lang="en-GB"/>
              <a:t> is also </a:t>
            </a:r>
            <a:r>
              <a:rPr altLang="en-GB" b="1" dirty="0" lang="en-GB"/>
              <a:t>continuous with the space inside the endoplasmic reticulum. </a:t>
            </a:r>
          </a:p>
          <a:p>
            <a:pPr>
              <a:buFont charset="2" panose="05000000000000000000" pitchFamily="2" typeface="Wingdings"/>
              <a:buChar char="§"/>
            </a:pPr>
            <a:r>
              <a:rPr altLang="en-GB" dirty="0" lang="en-GB" smtClean="0"/>
              <a:t> The </a:t>
            </a:r>
            <a:r>
              <a:rPr altLang="en-GB" dirty="0" lang="en-GB"/>
              <a:t>nuclear membrane is penetrated by </a:t>
            </a:r>
            <a:r>
              <a:rPr altLang="en-GB" b="1" dirty="0" lang="en-GB"/>
              <a:t>several thousand nuclear pores. </a:t>
            </a:r>
            <a:endParaRPr altLang="en-GB" b="1" dirty="0" lang="en-GB" smtClean="0"/>
          </a:p>
          <a:p>
            <a:pPr>
              <a:buFont charset="2" panose="05000000000000000000" pitchFamily="2" typeface="Wingdings"/>
              <a:buChar char="§"/>
            </a:pPr>
            <a:r>
              <a:rPr altLang="en-GB" dirty="0" lang="en-GB" smtClean="0"/>
              <a:t> The </a:t>
            </a:r>
            <a:r>
              <a:rPr altLang="en-GB" dirty="0" lang="en-GB"/>
              <a:t>central area of each pore is only about </a:t>
            </a:r>
            <a:r>
              <a:rPr altLang="en-GB" b="1" dirty="0" lang="en-GB"/>
              <a:t>9 </a:t>
            </a:r>
            <a:r>
              <a:rPr altLang="en-GB" b="1" dirty="0" lang="en-GB" smtClean="0"/>
              <a:t>nanometres </a:t>
            </a:r>
            <a:r>
              <a:rPr altLang="en-GB" b="1" dirty="0" lang="en-GB"/>
              <a:t>in diameter. </a:t>
            </a:r>
            <a:endParaRPr altLang="en-GB" b="1" dirty="0" lang="en-GB" smtClean="0"/>
          </a:p>
        </p:txBody>
      </p:sp>
      <p:pic>
        <p:nvPicPr>
          <p:cNvPr id="4" name="Picture 3"/>
          <p:cNvPicPr>
            <a:picLocks noChangeAspect="1"/>
          </p:cNvPicPr>
          <p:nvPr/>
        </p:nvPicPr>
        <p:blipFill>
          <a:blip r:embed="rId2"/>
          <a:stretch>
            <a:fillRect/>
          </a:stretch>
        </p:blipFill>
        <p:spPr>
          <a:xfrm>
            <a:off x="7489371" y="2442951"/>
            <a:ext cx="3819525" cy="2828925"/>
          </a:xfrm>
          <a:prstGeom prst="rect">
            <a:avLst/>
          </a:prstGeom>
        </p:spPr>
      </p:pic>
    </p:spTree>
    <p:extLst>
      <p:ext uri="{BB962C8B-B14F-4D97-AF65-F5344CB8AC3E}">
        <p14:creationId xmlns:p14="http://schemas.microsoft.com/office/powerpoint/2010/main" val="3845280216"/>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numCol="1"/>
          <a:lstStyle/>
          <a:p>
            <a:r>
              <a:rPr altLang="en-GB" dirty="0" lang="en-GB">
                <a:latin charset="0" panose="020B0502040204020203" pitchFamily="34" typeface="Bahnschrift SemiBold SemiConden"/>
              </a:rPr>
              <a:t>Nucleoli and Formation of </a:t>
            </a:r>
            <a:r>
              <a:rPr altLang="en-GB" dirty="0" lang="en-GB" smtClean="0">
                <a:latin charset="0" panose="020B0502040204020203" pitchFamily="34" typeface="Bahnschrift SemiBold SemiConden"/>
              </a:rPr>
              <a:t>Ribosomes</a:t>
            </a:r>
            <a:endParaRPr altLang="en-GB" dirty="0" lang="en-GB"/>
          </a:p>
        </p:txBody>
      </p:sp>
      <p:sp>
        <p:nvSpPr>
          <p:cNvPr id="3" name="Content Placeholder 2"/>
          <p:cNvSpPr>
            <a:spLocks noGrp="1"/>
          </p:cNvSpPr>
          <p:nvPr>
            <p:ph idx="1"/>
          </p:nvPr>
        </p:nvSpPr>
        <p:spPr/>
        <p:txBody>
          <a:bodyPr numCol="1">
            <a:normAutofit fontScale="92500" lnSpcReduction="10000"/>
          </a:bodyPr>
          <a:lstStyle/>
          <a:p>
            <a:pPr>
              <a:buFont charset="2" panose="05000000000000000000" pitchFamily="2" typeface="Wingdings"/>
              <a:buChar char="§"/>
            </a:pPr>
            <a:r>
              <a:rPr altLang="en-GB" dirty="0" lang="en-GB" smtClean="0"/>
              <a:t> The </a:t>
            </a:r>
            <a:r>
              <a:rPr altLang="en-GB" dirty="0" lang="en-GB"/>
              <a:t>nuclei of most cells contain </a:t>
            </a:r>
            <a:r>
              <a:rPr altLang="en-GB" b="1" dirty="0" lang="en-GB"/>
              <a:t>one or more highly staining </a:t>
            </a:r>
            <a:r>
              <a:rPr altLang="en-GB" dirty="0" lang="en-GB"/>
              <a:t>structures called </a:t>
            </a:r>
            <a:r>
              <a:rPr altLang="en-GB" b="1" dirty="0" lang="en-GB"/>
              <a:t>nucleoli. </a:t>
            </a:r>
          </a:p>
          <a:p>
            <a:pPr>
              <a:buFont charset="2" panose="05000000000000000000" pitchFamily="2" typeface="Wingdings"/>
              <a:buChar char="§"/>
            </a:pPr>
            <a:r>
              <a:rPr altLang="en-GB" dirty="0" lang="en-GB" smtClean="0"/>
              <a:t> The </a:t>
            </a:r>
            <a:r>
              <a:rPr altLang="en-GB" b="1" dirty="0" lang="en-GB"/>
              <a:t>nucleolus does not have a limiting membrane. </a:t>
            </a:r>
            <a:r>
              <a:rPr altLang="en-GB" dirty="0" lang="en-GB"/>
              <a:t>It is simply an </a:t>
            </a:r>
            <a:r>
              <a:rPr altLang="en-GB" b="1" dirty="0" lang="en-GB"/>
              <a:t>accumulation of large amounts of RNA and proteins </a:t>
            </a:r>
            <a:r>
              <a:rPr altLang="en-GB" dirty="0" lang="en-GB"/>
              <a:t>found in ribosomes. </a:t>
            </a:r>
          </a:p>
          <a:p>
            <a:pPr>
              <a:buFont charset="2" panose="05000000000000000000" pitchFamily="2" typeface="Wingdings"/>
              <a:buChar char="§"/>
            </a:pPr>
            <a:r>
              <a:rPr altLang="en-GB" dirty="0" lang="en-GB" smtClean="0"/>
              <a:t> The </a:t>
            </a:r>
            <a:r>
              <a:rPr altLang="en-GB" b="1" dirty="0" lang="en-GB"/>
              <a:t>nucleolus enlarges </a:t>
            </a:r>
            <a:r>
              <a:rPr altLang="en-GB" dirty="0" lang="en-GB"/>
              <a:t>considerably when the </a:t>
            </a:r>
            <a:r>
              <a:rPr altLang="en-GB" b="1" dirty="0" lang="en-GB"/>
              <a:t>cell is actively synthesizing proteins. </a:t>
            </a:r>
          </a:p>
          <a:p>
            <a:pPr>
              <a:buFont charset="2" panose="05000000000000000000" pitchFamily="2" typeface="Wingdings"/>
              <a:buChar char="§"/>
            </a:pPr>
            <a:r>
              <a:rPr altLang="en-GB" b="1" dirty="0" lang="en-GB" smtClean="0"/>
              <a:t> Formation </a:t>
            </a:r>
            <a:r>
              <a:rPr altLang="en-GB" b="1" dirty="0" lang="en-GB"/>
              <a:t>of the nucleoli </a:t>
            </a:r>
            <a:r>
              <a:rPr altLang="en-GB" dirty="0" lang="en-GB"/>
              <a:t>(and of the </a:t>
            </a:r>
            <a:r>
              <a:rPr altLang="en-GB" b="1" dirty="0" lang="en-GB"/>
              <a:t>ribosomes in the cytoplasm </a:t>
            </a:r>
            <a:r>
              <a:rPr altLang="en-GB" dirty="0" lang="en-GB"/>
              <a:t>outside the nucleus) begins in the nucleus. </a:t>
            </a:r>
          </a:p>
          <a:p>
            <a:pPr>
              <a:buFont charset="2" panose="05000000000000000000" pitchFamily="2" typeface="Wingdings"/>
              <a:buChar char="§"/>
            </a:pPr>
            <a:r>
              <a:rPr altLang="en-GB" dirty="0" lang="en-GB" smtClean="0"/>
              <a:t> First</a:t>
            </a:r>
            <a:r>
              <a:rPr altLang="en-GB" dirty="0" lang="en-GB"/>
              <a:t>, specific DNA genes in the chromosomes cause </a:t>
            </a:r>
            <a:r>
              <a:rPr altLang="en-GB" b="1" dirty="0" lang="en-GB"/>
              <a:t>RNA to be synthesized. </a:t>
            </a:r>
          </a:p>
          <a:p>
            <a:pPr>
              <a:buFont charset="2" panose="05000000000000000000" pitchFamily="2" typeface="Wingdings"/>
              <a:buChar char="§"/>
            </a:pPr>
            <a:r>
              <a:rPr altLang="en-GB" dirty="0" lang="en-GB" smtClean="0"/>
              <a:t> Some </a:t>
            </a:r>
            <a:r>
              <a:rPr altLang="en-GB" dirty="0" lang="en-GB"/>
              <a:t>of this </a:t>
            </a:r>
            <a:r>
              <a:rPr altLang="en-GB" b="1" dirty="0" lang="en-GB"/>
              <a:t>synthesized RNA is stored in the nucleoli, </a:t>
            </a:r>
            <a:r>
              <a:rPr altLang="en-GB" dirty="0" lang="en-GB"/>
              <a:t>but most of it is </a:t>
            </a:r>
            <a:r>
              <a:rPr altLang="en-GB" b="1" dirty="0" lang="en-GB"/>
              <a:t>transported outward through the nuclear pores into the cytoplasm.</a:t>
            </a:r>
          </a:p>
          <a:p>
            <a:pPr>
              <a:buFont charset="2" panose="05000000000000000000" pitchFamily="2" typeface="Wingdings"/>
              <a:buChar char="§"/>
            </a:pPr>
            <a:r>
              <a:rPr altLang="en-GB" dirty="0" lang="en-GB" smtClean="0"/>
              <a:t> Here </a:t>
            </a:r>
            <a:r>
              <a:rPr altLang="en-GB" dirty="0" lang="en-GB"/>
              <a:t>it is used in conjunction with specific proteins to assemble </a:t>
            </a:r>
            <a:r>
              <a:rPr altLang="en-GB" b="1" dirty="0" lang="en-GB"/>
              <a:t>“mature” </a:t>
            </a:r>
            <a:r>
              <a:rPr altLang="en-GB" dirty="0" lang="en-GB"/>
              <a:t>ribosomes that play an </a:t>
            </a:r>
            <a:r>
              <a:rPr altLang="en-GB" b="1" dirty="0" lang="en-GB"/>
              <a:t>essential role in forming cytoplasmic proteins.</a:t>
            </a:r>
          </a:p>
          <a:p>
            <a:endParaRPr altLang="en-GB" dirty="0" lang="en-GB"/>
          </a:p>
        </p:txBody>
      </p:sp>
    </p:spTree>
    <p:extLst>
      <p:ext uri="{BB962C8B-B14F-4D97-AF65-F5344CB8AC3E}">
        <p14:creationId xmlns:p14="http://schemas.microsoft.com/office/powerpoint/2010/main" val="4219905457"/>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914400" y="805543"/>
            <a:ext cx="4745702" cy="4541520"/>
          </a:xfrm>
          <a:prstGeom prst="rect">
            <a:avLst/>
          </a:prstGeom>
        </p:spPr>
      </p:pic>
      <p:pic>
        <p:nvPicPr>
          <p:cNvPr id="2" name="Picture 1"/>
          <p:cNvPicPr>
            <a:picLocks noChangeAspect="1"/>
          </p:cNvPicPr>
          <p:nvPr/>
        </p:nvPicPr>
        <p:blipFill>
          <a:blip r:embed="rId3"/>
          <a:stretch>
            <a:fillRect/>
          </a:stretch>
        </p:blipFill>
        <p:spPr>
          <a:xfrm>
            <a:off x="5660102" y="1136604"/>
            <a:ext cx="5581650" cy="4010025"/>
          </a:xfrm>
          <a:prstGeom prst="rect">
            <a:avLst/>
          </a:prstGeom>
        </p:spPr>
      </p:pic>
    </p:spTree>
    <p:extLst>
      <p:ext uri="{BB962C8B-B14F-4D97-AF65-F5344CB8AC3E}">
        <p14:creationId xmlns:p14="http://schemas.microsoft.com/office/powerpoint/2010/main" val="2654970565"/>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numCol="1">
            <a:normAutofit/>
          </a:bodyPr>
          <a:lstStyle/>
          <a:p>
            <a:r>
              <a:rPr altLang="en-GB" dirty="0" lang="en-GB" smtClean="0">
                <a:latin charset="0" panose="020B0502040204020203" pitchFamily="34" typeface="Bahnschrift SemiBold SemiConden"/>
              </a:rPr>
              <a:t>Functional systems of the cell</a:t>
            </a:r>
            <a:endParaRPr altLang="en-GB" dirty="0" lang="en-GB">
              <a:latin charset="0" panose="020B0502040204020203" pitchFamily="34" typeface="Bahnschrift SemiBold SemiConden"/>
            </a:endParaRPr>
          </a:p>
        </p:txBody>
      </p:sp>
      <p:sp>
        <p:nvSpPr>
          <p:cNvPr id="3" name="Content Placeholder 2"/>
          <p:cNvSpPr>
            <a:spLocks noGrp="1"/>
          </p:cNvSpPr>
          <p:nvPr>
            <p:ph idx="1"/>
          </p:nvPr>
        </p:nvSpPr>
        <p:spPr/>
        <p:txBody>
          <a:bodyPr numCol="1">
            <a:normAutofit/>
          </a:bodyPr>
          <a:lstStyle/>
          <a:p>
            <a:pPr>
              <a:buFont charset="2" panose="05000000000000000000" pitchFamily="2" typeface="Wingdings"/>
              <a:buChar char="§"/>
            </a:pPr>
            <a:r>
              <a:rPr altLang="en-GB" dirty="0" lang="en-GB" smtClean="0"/>
              <a:t> If </a:t>
            </a:r>
            <a:r>
              <a:rPr altLang="en-GB" dirty="0" lang="en-GB"/>
              <a:t>a cell is to live and grow and reproduce, it must obtain nutrients and other substances from the surrounding fluids. </a:t>
            </a:r>
            <a:endParaRPr altLang="en-GB" dirty="0" lang="en-GB" smtClean="0"/>
          </a:p>
          <a:p>
            <a:pPr>
              <a:buFont charset="2" panose="05000000000000000000" pitchFamily="2" typeface="Wingdings"/>
              <a:buChar char="§"/>
            </a:pPr>
            <a:r>
              <a:rPr altLang="en-GB" dirty="0" lang="en-GB" smtClean="0"/>
              <a:t> Most </a:t>
            </a:r>
            <a:r>
              <a:rPr altLang="en-GB" dirty="0" lang="en-GB"/>
              <a:t>substances pass through the cell membrane by the processes of diffusion and active transport. </a:t>
            </a:r>
            <a:endParaRPr altLang="en-GB" dirty="0" lang="en-GB" smtClean="0"/>
          </a:p>
          <a:p>
            <a:pPr>
              <a:buFont charset="2" panose="05000000000000000000" pitchFamily="2" typeface="Wingdings"/>
              <a:buChar char="§"/>
            </a:pPr>
            <a:r>
              <a:rPr altLang="en-GB" dirty="0" lang="en-GB" smtClean="0"/>
              <a:t> </a:t>
            </a:r>
            <a:r>
              <a:rPr altLang="en-GB" b="1" dirty="0" lang="en-GB" smtClean="0"/>
              <a:t>Large </a:t>
            </a:r>
            <a:r>
              <a:rPr altLang="en-GB" b="1" dirty="0" lang="en-GB"/>
              <a:t>particles enter the cell </a:t>
            </a:r>
            <a:r>
              <a:rPr altLang="en-GB" dirty="0" lang="en-GB"/>
              <a:t>by a specialized function of the cell membrane called </a:t>
            </a:r>
            <a:r>
              <a:rPr altLang="en-GB" b="1" dirty="0" lang="en-GB" smtClean="0"/>
              <a:t>endocytosis.</a:t>
            </a:r>
          </a:p>
          <a:p>
            <a:pPr>
              <a:buFont charset="2" panose="05000000000000000000" pitchFamily="2" typeface="Wingdings"/>
              <a:buChar char="§"/>
            </a:pPr>
            <a:r>
              <a:rPr altLang="en-GB" dirty="0" lang="en-GB" smtClean="0"/>
              <a:t> The </a:t>
            </a:r>
            <a:r>
              <a:rPr altLang="en-GB" dirty="0" lang="en-GB"/>
              <a:t>principal forms of endocytosis are </a:t>
            </a:r>
            <a:r>
              <a:rPr altLang="en-GB" b="1" dirty="0" lang="en-GB"/>
              <a:t>pinocytosis and phagocytosis. </a:t>
            </a:r>
            <a:endParaRPr altLang="en-GB" b="1" dirty="0" lang="en-GB" smtClean="0"/>
          </a:p>
          <a:p>
            <a:pPr>
              <a:buFont charset="2" panose="05000000000000000000" pitchFamily="2" typeface="Wingdings"/>
              <a:buChar char="§"/>
            </a:pPr>
            <a:r>
              <a:rPr altLang="en-GB" b="1" dirty="0" lang="en-GB" smtClean="0"/>
              <a:t> Pinocytosis </a:t>
            </a:r>
            <a:r>
              <a:rPr altLang="en-GB" dirty="0" lang="en-GB"/>
              <a:t>means </a:t>
            </a:r>
            <a:r>
              <a:rPr altLang="en-GB" b="1" dirty="0" lang="en-GB"/>
              <a:t>the ingestion of minute particles</a:t>
            </a:r>
            <a:r>
              <a:rPr altLang="en-GB" dirty="0" lang="en-GB"/>
              <a:t> that form vesicles of extracellular fluid and particulate constituents inside the cell cytoplasm. </a:t>
            </a:r>
            <a:endParaRPr altLang="en-GB" dirty="0" lang="en-GB" smtClean="0"/>
          </a:p>
          <a:p>
            <a:pPr>
              <a:buFont charset="2" panose="05000000000000000000" pitchFamily="2" typeface="Wingdings"/>
              <a:buChar char="§"/>
            </a:pPr>
            <a:r>
              <a:rPr altLang="en-GB" b="1" dirty="0" lang="en-GB" smtClean="0"/>
              <a:t> Phagocytosis </a:t>
            </a:r>
            <a:r>
              <a:rPr altLang="en-GB" dirty="0" lang="en-GB"/>
              <a:t>means the </a:t>
            </a:r>
            <a:r>
              <a:rPr altLang="en-GB" b="1" dirty="0" lang="en-GB"/>
              <a:t>ingestion of large particles, </a:t>
            </a:r>
            <a:r>
              <a:rPr altLang="en-GB" dirty="0" lang="en-GB"/>
              <a:t>such as </a:t>
            </a:r>
            <a:r>
              <a:rPr altLang="en-GB" b="1" dirty="0" lang="en-GB"/>
              <a:t>bacteria, whole cells, or portions of degenerating tissue.</a:t>
            </a:r>
          </a:p>
        </p:txBody>
      </p:sp>
    </p:spTree>
    <p:extLst>
      <p:ext uri="{BB962C8B-B14F-4D97-AF65-F5344CB8AC3E}">
        <p14:creationId xmlns:p14="http://schemas.microsoft.com/office/powerpoint/2010/main" val="92128090"/>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numCol="1"/>
          <a:lstStyle/>
          <a:p>
            <a:r>
              <a:rPr altLang="en-GB" dirty="0" lang="en-GB" smtClean="0">
                <a:latin charset="0" panose="020B0502040204020203" pitchFamily="34" typeface="Bahnschrift SemiBold SemiConden"/>
              </a:rPr>
              <a:t>1- Endocytosis</a:t>
            </a:r>
            <a:endParaRPr altLang="en-GB" dirty="0" lang="en-GB">
              <a:latin charset="0" panose="020B0502040204020203" pitchFamily="34" typeface="Bahnschrift SemiBold SemiConden"/>
            </a:endParaRPr>
          </a:p>
        </p:txBody>
      </p:sp>
      <p:sp>
        <p:nvSpPr>
          <p:cNvPr id="3" name="Content Placeholder 2"/>
          <p:cNvSpPr>
            <a:spLocks noGrp="1"/>
          </p:cNvSpPr>
          <p:nvPr>
            <p:ph idx="1"/>
          </p:nvPr>
        </p:nvSpPr>
        <p:spPr/>
        <p:txBody>
          <a:bodyPr numCol="1"/>
          <a:lstStyle/>
          <a:p>
            <a:pPr>
              <a:buFont charset="2" panose="05000000000000000000" pitchFamily="2" typeface="Wingdings"/>
              <a:buChar char="§"/>
            </a:pPr>
            <a:r>
              <a:rPr altLang="en-GB" dirty="0" lang="en-GB" smtClean="0"/>
              <a:t> Endocytosis</a:t>
            </a:r>
            <a:r>
              <a:rPr altLang="en-GB" dirty="0" lang="en-GB"/>
              <a:t> is </a:t>
            </a:r>
            <a:r>
              <a:rPr altLang="en-GB" b="1" dirty="0" lang="en-GB"/>
              <a:t>the process by which cells take in substances from outside of the cell by engulfing them in a </a:t>
            </a:r>
            <a:r>
              <a:rPr altLang="en-GB" b="1" dirty="0" lang="en-GB" smtClean="0"/>
              <a:t>vesicle.</a:t>
            </a:r>
          </a:p>
          <a:p>
            <a:pPr>
              <a:buFont charset="2" panose="05000000000000000000" pitchFamily="2" typeface="Wingdings"/>
              <a:buChar char="§"/>
            </a:pPr>
            <a:r>
              <a:rPr altLang="en-GB" dirty="0" lang="en-GB" smtClean="0"/>
              <a:t> These </a:t>
            </a:r>
            <a:r>
              <a:rPr altLang="en-GB" dirty="0" lang="en-GB"/>
              <a:t>can include things like </a:t>
            </a:r>
            <a:r>
              <a:rPr altLang="en-GB" b="1" dirty="0" lang="en-GB"/>
              <a:t>nutrients to support the cell or pathogens that immune cells engulf and destroy.</a:t>
            </a:r>
          </a:p>
          <a:p>
            <a:pPr>
              <a:buFont charset="2" panose="05000000000000000000" pitchFamily="2" typeface="Wingdings"/>
              <a:buChar char="§"/>
            </a:pPr>
            <a:r>
              <a:rPr altLang="en-GB" dirty="0" lang="en-GB" smtClean="0"/>
              <a:t> Endocytosis </a:t>
            </a:r>
            <a:r>
              <a:rPr altLang="en-GB" b="1" dirty="0" lang="en-GB"/>
              <a:t>occurs when a portion of the cell membrane folds in on itself, encircling extracellular fluid and various molecules or microorganisms. </a:t>
            </a:r>
            <a:endParaRPr altLang="en-GB" b="1" dirty="0" lang="en-GB" smtClean="0"/>
          </a:p>
          <a:p>
            <a:pPr>
              <a:buFont charset="2" panose="05000000000000000000" pitchFamily="2" typeface="Wingdings"/>
              <a:buChar char="§"/>
            </a:pPr>
            <a:r>
              <a:rPr altLang="en-GB" dirty="0" lang="en-GB" smtClean="0"/>
              <a:t> The </a:t>
            </a:r>
            <a:r>
              <a:rPr altLang="en-GB" dirty="0" lang="en-GB"/>
              <a:t>resulting </a:t>
            </a:r>
            <a:r>
              <a:rPr altLang="en-GB" b="1" dirty="0" lang="en-GB"/>
              <a:t>vesicle breaks off and is transported within the cell.</a:t>
            </a:r>
          </a:p>
          <a:p>
            <a:endParaRPr altLang="en-GB" dirty="0" lang="en-GB"/>
          </a:p>
        </p:txBody>
      </p:sp>
    </p:spTree>
    <p:extLst>
      <p:ext uri="{BB962C8B-B14F-4D97-AF65-F5344CB8AC3E}">
        <p14:creationId xmlns:p14="http://schemas.microsoft.com/office/powerpoint/2010/main" val="2694206673"/>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numCol="1"/>
          <a:lstStyle/>
          <a:p>
            <a:pPr indent="-1028700" marL="1028700">
              <a:buFont typeface="+mj-lt"/>
              <a:buAutoNum type="romanLcPeriod"/>
            </a:pPr>
            <a:r>
              <a:rPr altLang="en-GB" b="1" dirty="0" lang="en-GB">
                <a:latin charset="0" panose="020B0502040204020203" pitchFamily="34" typeface="Bahnschrift SemiBold SemiConden"/>
              </a:rPr>
              <a:t>Phagocytosis</a:t>
            </a:r>
            <a:endParaRPr altLang="en-GB" dirty="0" lang="en-GB">
              <a:latin charset="0" panose="020B0502040204020203" pitchFamily="34" typeface="Bahnschrift SemiBold SemiConden"/>
            </a:endParaRPr>
          </a:p>
        </p:txBody>
      </p:sp>
      <p:sp>
        <p:nvSpPr>
          <p:cNvPr id="3" name="Content Placeholder 2"/>
          <p:cNvSpPr>
            <a:spLocks noGrp="1"/>
          </p:cNvSpPr>
          <p:nvPr>
            <p:ph idx="1"/>
          </p:nvPr>
        </p:nvSpPr>
        <p:spPr/>
        <p:txBody>
          <a:bodyPr numCol="1"/>
          <a:lstStyle/>
          <a:p>
            <a:pPr>
              <a:buFont charset="2" panose="05000000000000000000" pitchFamily="2" typeface="Wingdings"/>
              <a:buChar char="§"/>
            </a:pPr>
            <a:r>
              <a:rPr altLang="en-GB" dirty="0" lang="en-GB" smtClean="0"/>
              <a:t> Phagocytosis</a:t>
            </a:r>
            <a:r>
              <a:rPr altLang="en-GB" dirty="0" lang="en-GB"/>
              <a:t>, </a:t>
            </a:r>
            <a:r>
              <a:rPr altLang="en-GB" b="1" dirty="0" lang="en-GB"/>
              <a:t>also known as cell eating, is the process by which cells internalize large particles or cells, like damaged cells and </a:t>
            </a:r>
            <a:r>
              <a:rPr altLang="en-GB" b="1" dirty="0" lang="en-GB" smtClean="0"/>
              <a:t>bacteria.</a:t>
            </a:r>
          </a:p>
          <a:p>
            <a:pPr>
              <a:buFont charset="2" panose="05000000000000000000" pitchFamily="2" typeface="Wingdings"/>
              <a:buChar char="§"/>
            </a:pPr>
            <a:r>
              <a:rPr altLang="en-GB" dirty="0" lang="en-GB" smtClean="0"/>
              <a:t> Within </a:t>
            </a:r>
            <a:r>
              <a:rPr altLang="en-GB" dirty="0" lang="en-GB"/>
              <a:t>the human body, and in other mammals, </a:t>
            </a:r>
            <a:r>
              <a:rPr altLang="en-GB" b="1" dirty="0" lang="en-GB"/>
              <a:t>phagocytosis is how immune cells engulf and destroy dangerous microorganisms or toxic compounds. </a:t>
            </a:r>
            <a:endParaRPr altLang="en-GB" b="1" dirty="0" lang="en-GB" smtClean="0"/>
          </a:p>
          <a:p>
            <a:pPr>
              <a:buFont charset="2" panose="05000000000000000000" pitchFamily="2" typeface="Wingdings"/>
              <a:buChar char="§"/>
            </a:pPr>
            <a:r>
              <a:rPr altLang="en-GB" dirty="0" lang="en-GB" smtClean="0"/>
              <a:t> </a:t>
            </a:r>
            <a:r>
              <a:rPr altLang="en-GB" b="1" dirty="0" lang="en-GB" smtClean="0"/>
              <a:t>Macrophages </a:t>
            </a:r>
            <a:r>
              <a:rPr altLang="en-GB" b="1" dirty="0" lang="en-GB"/>
              <a:t>and neutrophils, </a:t>
            </a:r>
            <a:r>
              <a:rPr altLang="en-GB" dirty="0" lang="en-GB"/>
              <a:t>types of white blood cells, are </a:t>
            </a:r>
            <a:r>
              <a:rPr altLang="en-GB" b="1" dirty="0" lang="en-GB"/>
              <a:t>the two primary phagocytes. </a:t>
            </a:r>
            <a:endParaRPr altLang="en-GB" b="1" dirty="0" lang="en-GB" smtClean="0"/>
          </a:p>
          <a:p>
            <a:pPr>
              <a:buFont charset="2" panose="05000000000000000000" pitchFamily="2" typeface="Wingdings"/>
              <a:buChar char="§"/>
            </a:pPr>
            <a:r>
              <a:rPr altLang="en-GB" dirty="0" lang="en-GB" smtClean="0"/>
              <a:t> These </a:t>
            </a:r>
            <a:r>
              <a:rPr altLang="en-GB" b="1" dirty="0" lang="en-GB"/>
              <a:t>white blood cells </a:t>
            </a:r>
            <a:r>
              <a:rPr altLang="en-GB" dirty="0" lang="en-GB"/>
              <a:t>are responsible for </a:t>
            </a:r>
            <a:r>
              <a:rPr altLang="en-GB" b="1" dirty="0" lang="en-GB"/>
              <a:t>clearing out aged and damaged cells, as well as disposing of infectious microorganisms.</a:t>
            </a:r>
            <a:r>
              <a:rPr altLang="en-GB" dirty="0" lang="en-GB"/>
              <a:t/>
            </a:r>
            <a:br>
              <a:rPr altLang="en-GB" dirty="0" lang="en-GB"/>
            </a:br>
            <a:endParaRPr altLang="en-GB" dirty="0" lang="en-GB"/>
          </a:p>
          <a:p>
            <a:endParaRPr altLang="en-GB" dirty="0" lang="en-GB"/>
          </a:p>
        </p:txBody>
      </p:sp>
    </p:spTree>
    <p:extLst>
      <p:ext uri="{BB962C8B-B14F-4D97-AF65-F5344CB8AC3E}">
        <p14:creationId xmlns:p14="http://schemas.microsoft.com/office/powerpoint/2010/main" val="2369865284"/>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numCol="1"/>
          <a:lstStyle/>
          <a:p>
            <a:pPr indent="-1028700" marL="1028700">
              <a:buFont typeface="+mj-lt"/>
              <a:buAutoNum startAt="2" type="romanLcPeriod"/>
            </a:pPr>
            <a:r>
              <a:rPr altLang="en-GB" b="1" dirty="0" lang="en-GB">
                <a:latin charset="0" panose="020B0502040204020203" pitchFamily="34" typeface="Bahnschrift SemiBold SemiConden"/>
              </a:rPr>
              <a:t>Pinocytosis</a:t>
            </a:r>
            <a:endParaRPr altLang="en-GB" dirty="0" lang="en-GB">
              <a:latin charset="0" panose="020B0502040204020203" pitchFamily="34" typeface="Bahnschrift SemiBold SemiConden"/>
            </a:endParaRPr>
          </a:p>
        </p:txBody>
      </p:sp>
      <p:sp>
        <p:nvSpPr>
          <p:cNvPr id="3" name="Content Placeholder 2"/>
          <p:cNvSpPr>
            <a:spLocks noGrp="1"/>
          </p:cNvSpPr>
          <p:nvPr>
            <p:ph idx="1"/>
          </p:nvPr>
        </p:nvSpPr>
        <p:spPr/>
        <p:txBody>
          <a:bodyPr numCol="1"/>
          <a:lstStyle/>
          <a:p>
            <a:pPr>
              <a:buFont charset="2" panose="05000000000000000000" pitchFamily="2" typeface="Wingdings"/>
              <a:buChar char="§"/>
            </a:pPr>
            <a:r>
              <a:rPr altLang="en-GB" dirty="0" lang="en-GB" smtClean="0"/>
              <a:t> Pinocytosis</a:t>
            </a:r>
            <a:r>
              <a:rPr altLang="en-GB" dirty="0" lang="en-GB"/>
              <a:t>, also known as </a:t>
            </a:r>
            <a:r>
              <a:rPr altLang="en-GB" b="1" dirty="0" lang="en-GB"/>
              <a:t>cell drinking, is common in plant and animal cells. </a:t>
            </a:r>
            <a:endParaRPr altLang="en-GB" b="1" dirty="0" lang="en-GB" smtClean="0"/>
          </a:p>
          <a:p>
            <a:pPr>
              <a:buFont charset="2" panose="05000000000000000000" pitchFamily="2" typeface="Wingdings"/>
              <a:buChar char="§"/>
            </a:pPr>
            <a:r>
              <a:rPr altLang="en-GB" dirty="0" lang="en-GB" smtClean="0"/>
              <a:t> During </a:t>
            </a:r>
            <a:r>
              <a:rPr altLang="en-GB" dirty="0" lang="en-GB"/>
              <a:t>pinocytosis, </a:t>
            </a:r>
            <a:r>
              <a:rPr altLang="en-GB" b="1" dirty="0" lang="en-GB"/>
              <a:t>the cell takes in substances from the extracellular fluid that it needs to function. </a:t>
            </a:r>
            <a:endParaRPr altLang="en-GB" b="1" dirty="0" lang="en-GB" smtClean="0"/>
          </a:p>
          <a:p>
            <a:pPr>
              <a:buFont charset="2" panose="05000000000000000000" pitchFamily="2" typeface="Wingdings"/>
              <a:buChar char="§"/>
            </a:pPr>
            <a:r>
              <a:rPr altLang="en-GB" dirty="0" lang="en-GB" smtClean="0"/>
              <a:t> These </a:t>
            </a:r>
            <a:r>
              <a:rPr altLang="en-GB" dirty="0" lang="en-GB"/>
              <a:t>include things </a:t>
            </a:r>
            <a:r>
              <a:rPr altLang="en-GB" b="1" dirty="0" lang="en-GB"/>
              <a:t>like water and </a:t>
            </a:r>
            <a:r>
              <a:rPr altLang="en-GB" b="1" dirty="0" lang="en-GB" smtClean="0"/>
              <a:t>nutrients.</a:t>
            </a:r>
          </a:p>
          <a:p>
            <a:pPr>
              <a:buFont charset="2" panose="05000000000000000000" pitchFamily="2" typeface="Wingdings"/>
              <a:buChar char="§"/>
            </a:pPr>
            <a:r>
              <a:rPr altLang="en-GB" dirty="0" lang="en-GB" smtClean="0"/>
              <a:t> </a:t>
            </a:r>
            <a:r>
              <a:rPr altLang="en-GB" b="1" dirty="0" lang="en-GB" smtClean="0"/>
              <a:t>Receptor-mediated </a:t>
            </a:r>
            <a:r>
              <a:rPr altLang="en-GB" b="1" dirty="0" lang="en-GB"/>
              <a:t>endocytosis </a:t>
            </a:r>
            <a:r>
              <a:rPr altLang="en-GB" dirty="0" lang="en-GB"/>
              <a:t>is a specialized type of pinocytosis. </a:t>
            </a:r>
            <a:endParaRPr altLang="en-GB" dirty="0" lang="en-GB" smtClean="0"/>
          </a:p>
          <a:p>
            <a:pPr>
              <a:buFont charset="2" panose="05000000000000000000" pitchFamily="2" typeface="Wingdings"/>
              <a:buChar char="§"/>
            </a:pPr>
            <a:r>
              <a:rPr altLang="en-GB" dirty="0" lang="en-GB" smtClean="0"/>
              <a:t> During </a:t>
            </a:r>
            <a:r>
              <a:rPr altLang="en-GB" dirty="0" lang="en-GB"/>
              <a:t>receptor-mediated endocytosis, </a:t>
            </a:r>
            <a:r>
              <a:rPr altLang="en-GB" b="1" dirty="0" lang="en-GB"/>
              <a:t>macromolecules bind to receptors along the surface of the cell’s plasma membrane. </a:t>
            </a:r>
            <a:endParaRPr altLang="en-GB" b="1" dirty="0" lang="en-GB" smtClean="0"/>
          </a:p>
          <a:p>
            <a:pPr>
              <a:buFont charset="2" panose="05000000000000000000" pitchFamily="2" typeface="Wingdings"/>
              <a:buChar char="§"/>
            </a:pPr>
            <a:r>
              <a:rPr altLang="en-GB" dirty="0" lang="en-GB" smtClean="0"/>
              <a:t> </a:t>
            </a:r>
            <a:r>
              <a:rPr altLang="en-GB" b="1" dirty="0" lang="en-GB" smtClean="0"/>
              <a:t>Cholesterol </a:t>
            </a:r>
            <a:r>
              <a:rPr altLang="en-GB" b="1" dirty="0" lang="en-GB"/>
              <a:t>uptake is an example of receptor-mediated endocytosis.</a:t>
            </a:r>
          </a:p>
          <a:p>
            <a:endParaRPr altLang="en-GB" dirty="0" lang="en-GB"/>
          </a:p>
        </p:txBody>
      </p:sp>
    </p:spTree>
    <p:extLst>
      <p:ext uri="{BB962C8B-B14F-4D97-AF65-F5344CB8AC3E}">
        <p14:creationId xmlns:p14="http://schemas.microsoft.com/office/powerpoint/2010/main" val="1636570626"/>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762055" y="199871"/>
            <a:ext cx="10740584" cy="6038559"/>
          </a:xfrm>
          <a:prstGeom prst="rect">
            <a:avLst/>
          </a:prstGeom>
        </p:spPr>
      </p:pic>
    </p:spTree>
    <p:extLst>
      <p:ext uri="{BB962C8B-B14F-4D97-AF65-F5344CB8AC3E}">
        <p14:creationId xmlns:p14="http://schemas.microsoft.com/office/powerpoint/2010/main" val="1860256799"/>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numCol="1"/>
          <a:lstStyle/>
          <a:p>
            <a:r>
              <a:rPr altLang="en-GB" dirty="0" lang="en-GB" smtClean="0">
                <a:latin charset="0" panose="020B0502040204020203" pitchFamily="34" typeface="Bahnschrift SemiBold SemiConden"/>
              </a:rPr>
              <a:t>2- Exocytosis</a:t>
            </a:r>
            <a:endParaRPr altLang="en-GB" dirty="0" lang="en-GB">
              <a:latin charset="0" panose="020B0502040204020203" pitchFamily="34" typeface="Bahnschrift SemiBold SemiConden"/>
            </a:endParaRPr>
          </a:p>
        </p:txBody>
      </p:sp>
      <p:sp>
        <p:nvSpPr>
          <p:cNvPr id="3" name="Content Placeholder 2"/>
          <p:cNvSpPr>
            <a:spLocks noGrp="1"/>
          </p:cNvSpPr>
          <p:nvPr>
            <p:ph idx="1"/>
          </p:nvPr>
        </p:nvSpPr>
        <p:spPr/>
        <p:txBody>
          <a:bodyPr numCol="1"/>
          <a:lstStyle/>
          <a:p>
            <a:pPr>
              <a:buFont charset="2" panose="05000000000000000000" pitchFamily="2" typeface="Wingdings"/>
              <a:buChar char="§"/>
            </a:pPr>
            <a:r>
              <a:rPr altLang="en-GB" dirty="0" lang="en-GB" smtClean="0"/>
              <a:t> Exocytosis is </a:t>
            </a:r>
            <a:r>
              <a:rPr altLang="en-GB" b="1" dirty="0" lang="en-GB"/>
              <a:t>the process by which cells move materials from within the cell into the extracellular fluid. </a:t>
            </a:r>
            <a:endParaRPr altLang="en-GB" b="1" dirty="0" lang="en-GB" smtClean="0"/>
          </a:p>
          <a:p>
            <a:pPr>
              <a:buFont charset="2" panose="05000000000000000000" pitchFamily="2" typeface="Wingdings"/>
              <a:buChar char="§"/>
            </a:pPr>
            <a:r>
              <a:rPr altLang="en-GB" dirty="0" lang="en-GB" smtClean="0"/>
              <a:t> Exocytosis </a:t>
            </a:r>
            <a:r>
              <a:rPr altLang="en-GB" dirty="0" lang="en-GB"/>
              <a:t>occurs </a:t>
            </a:r>
            <a:r>
              <a:rPr altLang="en-GB" b="1" dirty="0" lang="en-GB"/>
              <a:t>when a vesicle fuses with the plasma membrane, allowing its contents to be released outside the cell.</a:t>
            </a:r>
            <a:br>
              <a:rPr altLang="en-GB" b="1" dirty="0" lang="en-GB"/>
            </a:br>
            <a:endParaRPr altLang="en-GB" b="1" dirty="0" lang="en-GB"/>
          </a:p>
        </p:txBody>
      </p:sp>
    </p:spTree>
    <p:extLst>
      <p:ext uri="{BB962C8B-B14F-4D97-AF65-F5344CB8AC3E}">
        <p14:creationId xmlns:p14="http://schemas.microsoft.com/office/powerpoint/2010/main" val="2763452703"/>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863184" y="134858"/>
            <a:ext cx="10862636" cy="6113542"/>
          </a:xfrm>
          <a:prstGeom prst="rect">
            <a:avLst/>
          </a:prstGeom>
        </p:spPr>
      </p:pic>
    </p:spTree>
    <p:extLst>
      <p:ext uri="{BB962C8B-B14F-4D97-AF65-F5344CB8AC3E}">
        <p14:creationId xmlns:p14="http://schemas.microsoft.com/office/powerpoint/2010/main" val="2877535576"/>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289117" y="948583"/>
            <a:ext cx="5633119" cy="4819827"/>
          </a:xfrm>
          <a:prstGeom prst="rect">
            <a:avLst/>
          </a:prstGeom>
        </p:spPr>
      </p:pic>
      <p:pic>
        <p:nvPicPr>
          <p:cNvPr id="3" name="Picture 2"/>
          <p:cNvPicPr>
            <a:picLocks noChangeAspect="1"/>
          </p:cNvPicPr>
          <p:nvPr/>
        </p:nvPicPr>
        <p:blipFill>
          <a:blip r:embed="rId3"/>
          <a:stretch>
            <a:fillRect/>
          </a:stretch>
        </p:blipFill>
        <p:spPr>
          <a:xfrm>
            <a:off x="5922236" y="1718676"/>
            <a:ext cx="6090926" cy="3427120"/>
          </a:xfrm>
          <a:prstGeom prst="rect">
            <a:avLst/>
          </a:prstGeom>
        </p:spPr>
      </p:pic>
    </p:spTree>
    <p:extLst>
      <p:ext uri="{BB962C8B-B14F-4D97-AF65-F5344CB8AC3E}">
        <p14:creationId xmlns:p14="http://schemas.microsoft.com/office/powerpoint/2010/main" val="168556582"/>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numCol="1"/>
          <a:lstStyle/>
          <a:p>
            <a:r>
              <a:rPr altLang="en-GB" dirty="0" lang="en-GB" smtClean="0">
                <a:latin charset="0" panose="020B0502040204020203" pitchFamily="34" typeface="Bahnschrift SemiBold SemiConden"/>
              </a:rPr>
              <a:t>Locomotion Of Cells</a:t>
            </a:r>
            <a:endParaRPr altLang="en-GB" dirty="0" lang="en-GB">
              <a:latin charset="0" panose="020B0502040204020203" pitchFamily="34" typeface="Bahnschrift SemiBold SemiConden"/>
            </a:endParaRPr>
          </a:p>
        </p:txBody>
      </p:sp>
      <p:sp>
        <p:nvSpPr>
          <p:cNvPr id="3" name="Content Placeholder 2"/>
          <p:cNvSpPr>
            <a:spLocks noGrp="1"/>
          </p:cNvSpPr>
          <p:nvPr>
            <p:ph idx="1"/>
          </p:nvPr>
        </p:nvSpPr>
        <p:spPr/>
        <p:txBody>
          <a:bodyPr numCol="1"/>
          <a:lstStyle/>
          <a:p>
            <a:pPr>
              <a:buFont charset="2" panose="05000000000000000000" pitchFamily="2" typeface="Wingdings"/>
              <a:buChar char="§"/>
            </a:pPr>
            <a:r>
              <a:rPr altLang="en-GB" dirty="0" lang="en-GB" smtClean="0"/>
              <a:t> The </a:t>
            </a:r>
            <a:r>
              <a:rPr altLang="en-GB" dirty="0" lang="en-GB"/>
              <a:t>most obvious type of movement in the body is that which </a:t>
            </a:r>
            <a:r>
              <a:rPr altLang="en-GB" b="1" dirty="0" lang="en-GB"/>
              <a:t>occurs in skeletal, cardiac, and </a:t>
            </a:r>
            <a:r>
              <a:rPr altLang="en-GB" b="1" dirty="0" lang="en-GB" smtClean="0"/>
              <a:t>  smooth </a:t>
            </a:r>
            <a:r>
              <a:rPr altLang="en-GB" b="1" dirty="0" lang="en-GB"/>
              <a:t>muscle cells,</a:t>
            </a:r>
            <a:r>
              <a:rPr altLang="en-GB" dirty="0" lang="en-GB"/>
              <a:t> which </a:t>
            </a:r>
            <a:r>
              <a:rPr altLang="en-GB" b="1" dirty="0" lang="en-GB"/>
              <a:t>constitute almost 50% of the entire body mass. </a:t>
            </a:r>
            <a:endParaRPr altLang="en-GB" b="1" dirty="0" lang="en-GB" smtClean="0"/>
          </a:p>
          <a:p>
            <a:pPr>
              <a:buFont charset="2" panose="05000000000000000000" pitchFamily="2" typeface="Wingdings"/>
              <a:buChar char="§"/>
            </a:pPr>
            <a:r>
              <a:rPr altLang="en-GB" dirty="0" lang="en-GB" smtClean="0"/>
              <a:t> Two </a:t>
            </a:r>
            <a:r>
              <a:rPr altLang="en-GB" dirty="0" lang="en-GB"/>
              <a:t>other types of </a:t>
            </a:r>
            <a:r>
              <a:rPr altLang="en-GB" dirty="0" lang="en-GB" smtClean="0"/>
              <a:t>cell movements are;</a:t>
            </a:r>
          </a:p>
          <a:p>
            <a:pPr indent="-457200" marL="457200">
              <a:buFont typeface="+mj-lt"/>
              <a:buAutoNum type="arabicParenR"/>
            </a:pPr>
            <a:r>
              <a:rPr altLang="en-GB" b="1" dirty="0" lang="en-GB" smtClean="0"/>
              <a:t>Amoeboid Movement </a:t>
            </a:r>
          </a:p>
          <a:p>
            <a:pPr indent="-457200" marL="457200">
              <a:buFont typeface="+mj-lt"/>
              <a:buAutoNum type="arabicParenR"/>
            </a:pPr>
            <a:r>
              <a:rPr altLang="en-GB" b="1" dirty="0" lang="en-GB" smtClean="0"/>
              <a:t>Ciliary Movement </a:t>
            </a:r>
            <a:endParaRPr altLang="en-GB" b="1" dirty="0" lang="en-GB"/>
          </a:p>
        </p:txBody>
      </p:sp>
    </p:spTree>
    <p:extLst>
      <p:ext uri="{BB962C8B-B14F-4D97-AF65-F5344CB8AC3E}">
        <p14:creationId xmlns:p14="http://schemas.microsoft.com/office/powerpoint/2010/main" val="2337960631"/>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numCol="1"/>
          <a:lstStyle/>
          <a:p>
            <a:r>
              <a:rPr altLang="en-GB" dirty="0" lang="en-GB" smtClean="0">
                <a:latin charset="0" panose="020B0502040204020203" pitchFamily="34" typeface="Bahnschrift SemiBold SemiConden"/>
              </a:rPr>
              <a:t>1) Amoeboid Movement</a:t>
            </a:r>
            <a:endParaRPr altLang="en-GB" dirty="0" lang="en-GB">
              <a:latin charset="0" panose="020B0502040204020203" pitchFamily="34" typeface="Bahnschrift SemiBold SemiConden"/>
            </a:endParaRPr>
          </a:p>
        </p:txBody>
      </p:sp>
      <p:sp>
        <p:nvSpPr>
          <p:cNvPr id="3" name="Content Placeholder 2"/>
          <p:cNvSpPr>
            <a:spLocks noGrp="1"/>
          </p:cNvSpPr>
          <p:nvPr>
            <p:ph idx="1"/>
          </p:nvPr>
        </p:nvSpPr>
        <p:spPr>
          <a:xfrm>
            <a:off x="1097280" y="1845734"/>
            <a:ext cx="6775263" cy="4023360"/>
          </a:xfrm>
        </p:spPr>
        <p:txBody>
          <a:bodyPr numCol="1"/>
          <a:lstStyle/>
          <a:p>
            <a:pPr>
              <a:buFont charset="2" panose="05000000000000000000" pitchFamily="2" typeface="Wingdings"/>
              <a:buChar char="§"/>
            </a:pPr>
            <a:r>
              <a:rPr altLang="en-GB" dirty="0" lang="en-GB" smtClean="0"/>
              <a:t> Amoeboid </a:t>
            </a:r>
            <a:r>
              <a:rPr altLang="en-GB" dirty="0" lang="en-GB"/>
              <a:t>movement is a </a:t>
            </a:r>
            <a:r>
              <a:rPr altLang="en-GB" b="1" dirty="0" lang="en-GB"/>
              <a:t>crawling-like movement </a:t>
            </a:r>
            <a:r>
              <a:rPr altLang="en-GB" dirty="0" lang="en-GB"/>
              <a:t>of an entire cell in relation to its surroundings, such as </a:t>
            </a:r>
            <a:r>
              <a:rPr altLang="en-GB" b="1" dirty="0" lang="en-GB"/>
              <a:t>movement of white blood cells through tissues. </a:t>
            </a:r>
            <a:endParaRPr altLang="en-GB" b="1" dirty="0" lang="en-GB" smtClean="0"/>
          </a:p>
          <a:p>
            <a:pPr>
              <a:buFont charset="2" panose="05000000000000000000" pitchFamily="2" typeface="Wingdings"/>
              <a:buChar char="§"/>
            </a:pPr>
            <a:r>
              <a:rPr altLang="en-GB" dirty="0" lang="en-GB" smtClean="0"/>
              <a:t> This </a:t>
            </a:r>
            <a:r>
              <a:rPr altLang="en-GB" dirty="0" lang="en-GB"/>
              <a:t>type of movement gets its name from the fact that </a:t>
            </a:r>
            <a:r>
              <a:rPr altLang="en-GB" b="1" dirty="0" lang="en-GB" smtClean="0"/>
              <a:t>amoebae </a:t>
            </a:r>
            <a:r>
              <a:rPr altLang="en-GB" b="1" dirty="0" lang="en-GB"/>
              <a:t>move in this </a:t>
            </a:r>
            <a:r>
              <a:rPr altLang="en-GB" b="1" dirty="0" lang="en-GB" smtClean="0"/>
              <a:t>manner.</a:t>
            </a:r>
          </a:p>
          <a:p>
            <a:pPr>
              <a:buFont charset="2" panose="05000000000000000000" pitchFamily="2" typeface="Wingdings"/>
              <a:buChar char="§"/>
            </a:pPr>
            <a:r>
              <a:rPr altLang="en-GB" dirty="0" lang="en-GB" smtClean="0"/>
              <a:t> Typically</a:t>
            </a:r>
            <a:r>
              <a:rPr altLang="en-GB" dirty="0" lang="en-GB"/>
              <a:t>, </a:t>
            </a:r>
            <a:r>
              <a:rPr altLang="en-GB" dirty="0" lang="en-GB" smtClean="0"/>
              <a:t>amoeboid </a:t>
            </a:r>
            <a:r>
              <a:rPr altLang="en-GB" dirty="0" lang="en-GB"/>
              <a:t>locomotion begins with the </a:t>
            </a:r>
            <a:r>
              <a:rPr altLang="en-GB" b="1" dirty="0" lang="en-GB"/>
              <a:t>protrusion of a pseudopodium from one end of the cell.</a:t>
            </a:r>
            <a:r>
              <a:rPr altLang="en-GB" dirty="0" lang="en-GB"/>
              <a:t> </a:t>
            </a:r>
            <a:endParaRPr altLang="en-GB" dirty="0" lang="en-GB" smtClean="0"/>
          </a:p>
          <a:p>
            <a:pPr>
              <a:buFont charset="2" panose="05000000000000000000" pitchFamily="2" typeface="Wingdings"/>
              <a:buChar char="§"/>
            </a:pPr>
            <a:r>
              <a:rPr altLang="en-GB" dirty="0" lang="en-GB" smtClean="0"/>
              <a:t> The </a:t>
            </a:r>
            <a:r>
              <a:rPr altLang="en-GB" b="1" dirty="0" lang="en-GB"/>
              <a:t>pseudopodium projects away from the cell body</a:t>
            </a:r>
            <a:r>
              <a:rPr altLang="en-GB" dirty="0" lang="en-GB"/>
              <a:t> and </a:t>
            </a:r>
            <a:r>
              <a:rPr altLang="en-GB" b="1" dirty="0" lang="en-GB"/>
              <a:t>partially secures itself in a new tissue area</a:t>
            </a:r>
            <a:r>
              <a:rPr altLang="en-GB" dirty="0" lang="en-GB"/>
              <a:t>; then </a:t>
            </a:r>
            <a:r>
              <a:rPr altLang="en-GB" b="1" dirty="0" lang="en-GB"/>
              <a:t>the remainder of the cell is pulled toward the pseudopodium. </a:t>
            </a:r>
            <a:endParaRPr altLang="en-GB" dirty="0" lang="en-GB"/>
          </a:p>
        </p:txBody>
      </p:sp>
      <p:pic>
        <p:nvPicPr>
          <p:cNvPr id="4" name="Picture 3"/>
          <p:cNvPicPr>
            <a:picLocks noChangeAspect="1"/>
          </p:cNvPicPr>
          <p:nvPr/>
        </p:nvPicPr>
        <p:blipFill>
          <a:blip r:embed="rId2"/>
          <a:stretch>
            <a:fillRect/>
          </a:stretch>
        </p:blipFill>
        <p:spPr>
          <a:xfrm>
            <a:off x="7872543" y="2491791"/>
            <a:ext cx="4060288" cy="2731245"/>
          </a:xfrm>
          <a:prstGeom prst="rect">
            <a:avLst/>
          </a:prstGeom>
        </p:spPr>
      </p:pic>
    </p:spTree>
    <p:extLst>
      <p:ext uri="{BB962C8B-B14F-4D97-AF65-F5344CB8AC3E}">
        <p14:creationId xmlns:p14="http://schemas.microsoft.com/office/powerpoint/2010/main" val="1353703244"/>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numCol="1"/>
          <a:lstStyle/>
          <a:p>
            <a:r>
              <a:rPr altLang="en-GB" dirty="0" lang="en-GB" smtClean="0">
                <a:latin charset="0" panose="020B0502040204020203" pitchFamily="34" typeface="Bahnschrift SemiBold SemiConden"/>
              </a:rPr>
              <a:t>2) Cilia And Ciliary Movements</a:t>
            </a:r>
            <a:endParaRPr altLang="en-GB" dirty="0" lang="en-GB">
              <a:latin charset="0" panose="020B0502040204020203" pitchFamily="34" typeface="Bahnschrift SemiBold SemiConden"/>
            </a:endParaRPr>
          </a:p>
        </p:txBody>
      </p:sp>
      <p:sp>
        <p:nvSpPr>
          <p:cNvPr id="3" name="Content Placeholder 2"/>
          <p:cNvSpPr>
            <a:spLocks noGrp="1"/>
          </p:cNvSpPr>
          <p:nvPr>
            <p:ph idx="1"/>
          </p:nvPr>
        </p:nvSpPr>
        <p:spPr/>
        <p:txBody>
          <a:bodyPr numCol="1">
            <a:normAutofit/>
          </a:bodyPr>
          <a:lstStyle/>
          <a:p>
            <a:pPr>
              <a:buFont charset="2" panose="05000000000000000000" pitchFamily="2" typeface="Wingdings"/>
              <a:buChar char="§"/>
            </a:pPr>
            <a:r>
              <a:rPr altLang="en-GB" dirty="0" lang="en-GB" smtClean="0"/>
              <a:t> There </a:t>
            </a:r>
            <a:r>
              <a:rPr altLang="en-GB" dirty="0" lang="en-GB"/>
              <a:t>are two types of </a:t>
            </a:r>
            <a:r>
              <a:rPr altLang="en-GB" dirty="0" lang="en-GB" smtClean="0"/>
              <a:t>cilia;</a:t>
            </a:r>
          </a:p>
          <a:p>
            <a:pPr indent="-342900" lvl="1" marL="544068">
              <a:buFont typeface="+mj-lt"/>
              <a:buAutoNum type="arabicPeriod"/>
            </a:pPr>
            <a:r>
              <a:rPr altLang="en-GB" b="1" dirty="0" lang="en-GB" smtClean="0"/>
              <a:t>Motile</a:t>
            </a:r>
          </a:p>
          <a:p>
            <a:pPr indent="-342900" lvl="1" marL="544068">
              <a:buFont typeface="+mj-lt"/>
              <a:buAutoNum type="arabicPeriod"/>
            </a:pPr>
            <a:r>
              <a:rPr altLang="en-GB" b="1" dirty="0" lang="en-GB" smtClean="0"/>
              <a:t>Nonmotile, or primary cilia. </a:t>
            </a:r>
          </a:p>
          <a:p>
            <a:pPr indent="-342900" marL="251460">
              <a:buFont charset="2" panose="05000000000000000000" pitchFamily="2" typeface="Wingdings"/>
              <a:buChar char="§"/>
            </a:pPr>
            <a:r>
              <a:rPr altLang="en-GB" dirty="0" lang="en-GB" smtClean="0"/>
              <a:t>Motile </a:t>
            </a:r>
            <a:r>
              <a:rPr altLang="en-GB" dirty="0" lang="en-GB"/>
              <a:t>cilia can undergo </a:t>
            </a:r>
            <a:r>
              <a:rPr altLang="en-GB" b="1" dirty="0" lang="en-GB"/>
              <a:t>a </a:t>
            </a:r>
            <a:r>
              <a:rPr altLang="en-GB" b="1" dirty="0" lang="en-GB" smtClean="0"/>
              <a:t>whip-like </a:t>
            </a:r>
            <a:r>
              <a:rPr altLang="en-GB" b="1" dirty="0" lang="en-GB"/>
              <a:t>movement</a:t>
            </a:r>
            <a:r>
              <a:rPr altLang="en-GB" dirty="0" lang="en-GB"/>
              <a:t> on the surfaces of cells. </a:t>
            </a:r>
          </a:p>
          <a:p>
            <a:pPr indent="-342900" marL="251460">
              <a:buFont charset="2" panose="05000000000000000000" pitchFamily="2" typeface="Wingdings"/>
              <a:buChar char="§"/>
            </a:pPr>
            <a:r>
              <a:rPr altLang="en-GB" dirty="0" lang="en-GB" smtClean="0"/>
              <a:t>This </a:t>
            </a:r>
            <a:r>
              <a:rPr altLang="en-GB" dirty="0" lang="en-GB"/>
              <a:t>movement occurs mainly in two places in the human </a:t>
            </a:r>
            <a:r>
              <a:rPr altLang="en-GB" dirty="0" lang="en-GB" smtClean="0"/>
              <a:t>body;</a:t>
            </a:r>
          </a:p>
          <a:p>
            <a:pPr indent="-342900" lvl="1" marL="544068">
              <a:buFont charset="2" panose="05000000000000000000" pitchFamily="2" typeface="Wingdings"/>
              <a:buChar char="§"/>
            </a:pPr>
            <a:r>
              <a:rPr altLang="en-GB" b="1" dirty="0" lang="en-GB" smtClean="0"/>
              <a:t>on </a:t>
            </a:r>
            <a:r>
              <a:rPr altLang="en-GB" b="1" dirty="0" lang="en-GB"/>
              <a:t>the surfaces of the respiratory airways </a:t>
            </a:r>
            <a:endParaRPr altLang="en-GB" b="1" dirty="0" lang="en-GB" smtClean="0"/>
          </a:p>
          <a:p>
            <a:pPr indent="-342900" lvl="1" marL="544068">
              <a:buFont charset="2" panose="05000000000000000000" pitchFamily="2" typeface="Wingdings"/>
              <a:buChar char="§"/>
            </a:pPr>
            <a:r>
              <a:rPr altLang="en-GB" b="1" dirty="0" lang="en-GB" smtClean="0"/>
              <a:t>on </a:t>
            </a:r>
            <a:r>
              <a:rPr altLang="en-GB" b="1" dirty="0" lang="en-GB"/>
              <a:t>the inside surfaces of the </a:t>
            </a:r>
            <a:r>
              <a:rPr altLang="en-GB" b="1" dirty="0" lang="en-GB" smtClean="0"/>
              <a:t>uterine </a:t>
            </a:r>
            <a:r>
              <a:rPr altLang="en-GB" b="1" dirty="0" lang="en-GB"/>
              <a:t>tubes (fallopian tubes) of the reproductive tract. </a:t>
            </a:r>
            <a:endParaRPr altLang="en-GB" b="1" dirty="0" lang="en-GB" smtClean="0"/>
          </a:p>
        </p:txBody>
      </p:sp>
    </p:spTree>
    <p:extLst>
      <p:ext uri="{BB962C8B-B14F-4D97-AF65-F5344CB8AC3E}">
        <p14:creationId xmlns:p14="http://schemas.microsoft.com/office/powerpoint/2010/main" val="2002700693"/>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097280" y="1845734"/>
            <a:ext cx="7669666" cy="4023360"/>
          </a:xfrm>
        </p:spPr>
        <p:txBody>
          <a:bodyPr numCol="1">
            <a:noAutofit/>
          </a:bodyPr>
          <a:lstStyle/>
          <a:p>
            <a:pPr lvl="1">
              <a:buClr>
                <a:srgbClr val="00B0F0"/>
              </a:buClr>
              <a:buFont charset="2" panose="05000000000000000000" pitchFamily="2" typeface="Wingdings"/>
              <a:buChar char="§"/>
            </a:pPr>
            <a:r>
              <a:rPr altLang="en-GB" lang="en-GB" smtClean="0" sz="2000"/>
              <a:t>Cilia are </a:t>
            </a:r>
            <a:r>
              <a:rPr altLang="en-GB" b="1" lang="en-GB" smtClean="0" sz="2000"/>
              <a:t>small, slender, hair-like structures present on the surface of all mammalian cells.</a:t>
            </a:r>
            <a:endParaRPr altLang="en-GB" b="1" lang="en-GB" smtClean="0" sz="2000">
              <a:solidFill>
                <a:prstClr val="black">
                  <a:lumMod val="75000"/>
                  <a:lumOff val="25000"/>
                </a:prstClr>
              </a:solidFill>
            </a:endParaRPr>
          </a:p>
          <a:p>
            <a:pPr lvl="1">
              <a:buClr>
                <a:srgbClr val="00B0F0"/>
              </a:buClr>
              <a:buFont charset="2" panose="05000000000000000000" pitchFamily="2" typeface="Wingdings"/>
              <a:buChar char="§"/>
            </a:pPr>
            <a:r>
              <a:rPr altLang="en-GB" lang="en-GB" smtClean="0" sz="2000">
                <a:solidFill>
                  <a:prstClr val="black">
                    <a:lumMod val="75000"/>
                    <a:lumOff val="25000"/>
                  </a:prstClr>
                </a:solidFill>
              </a:rPr>
              <a:t>A cilium has the appearance of </a:t>
            </a:r>
            <a:r>
              <a:rPr altLang="en-GB" b="1" lang="en-GB" smtClean="0" sz="2000">
                <a:solidFill>
                  <a:prstClr val="black">
                    <a:lumMod val="75000"/>
                    <a:lumOff val="25000"/>
                  </a:prstClr>
                </a:solidFill>
              </a:rPr>
              <a:t>a sharp-pointed straight or curved hair </a:t>
            </a:r>
            <a:r>
              <a:rPr altLang="en-GB" lang="en-GB" smtClean="0" sz="2000">
                <a:solidFill>
                  <a:prstClr val="black">
                    <a:lumMod val="75000"/>
                    <a:lumOff val="25000"/>
                  </a:prstClr>
                </a:solidFill>
              </a:rPr>
              <a:t>that projects </a:t>
            </a:r>
            <a:r>
              <a:rPr altLang="en-GB" b="1" lang="en-GB" smtClean="0" sz="2000">
                <a:solidFill>
                  <a:prstClr val="black">
                    <a:lumMod val="75000"/>
                    <a:lumOff val="25000"/>
                  </a:prstClr>
                </a:solidFill>
              </a:rPr>
              <a:t>2 to 4 micrometres from the surface of the cell.</a:t>
            </a:r>
          </a:p>
          <a:p>
            <a:pPr lvl="1">
              <a:buClr>
                <a:srgbClr val="00B0F0"/>
              </a:buClr>
              <a:buFont charset="2" panose="05000000000000000000" pitchFamily="2" typeface="Wingdings"/>
              <a:buChar char="§"/>
            </a:pPr>
            <a:r>
              <a:rPr altLang="en-GB" lang="en-GB" smtClean="0" sz="2000">
                <a:solidFill>
                  <a:prstClr val="black">
                    <a:lumMod val="75000"/>
                    <a:lumOff val="25000"/>
                  </a:prstClr>
                </a:solidFill>
              </a:rPr>
              <a:t>Many motile cilia project from a single cell—for example, as many as </a:t>
            </a:r>
            <a:r>
              <a:rPr altLang="en-GB" b="1" lang="en-GB" smtClean="0" sz="2000">
                <a:solidFill>
                  <a:prstClr val="black">
                    <a:lumMod val="75000"/>
                    <a:lumOff val="25000"/>
                  </a:prstClr>
                </a:solidFill>
              </a:rPr>
              <a:t>200 cilia on the surface of each epithelial cell inside the respiratory passageways. </a:t>
            </a:r>
          </a:p>
          <a:p>
            <a:pPr lvl="1">
              <a:buClr>
                <a:srgbClr val="00B0F0"/>
              </a:buClr>
              <a:buFont charset="2" panose="05000000000000000000" pitchFamily="2" typeface="Wingdings"/>
              <a:buChar char="§"/>
            </a:pPr>
            <a:r>
              <a:rPr altLang="en-GB" lang="en-GB" smtClean="0" sz="2000">
                <a:solidFill>
                  <a:prstClr val="black">
                    <a:lumMod val="75000"/>
                    <a:lumOff val="25000"/>
                  </a:prstClr>
                </a:solidFill>
              </a:rPr>
              <a:t>The cilium is covered by an outcropping of the cell membrane, and it is supported by </a:t>
            </a:r>
            <a:r>
              <a:rPr altLang="en-GB" b="1" lang="en-GB" smtClean="0" sz="2000">
                <a:solidFill>
                  <a:prstClr val="black">
                    <a:lumMod val="75000"/>
                    <a:lumOff val="25000"/>
                  </a:prstClr>
                </a:solidFill>
              </a:rPr>
              <a:t>11 microtubules—nine double tubules located around the periphery of the cilium and two single tubules down the center.</a:t>
            </a:r>
          </a:p>
          <a:p>
            <a:pPr lvl="1">
              <a:buClr>
                <a:srgbClr val="00B0F0"/>
              </a:buClr>
              <a:buFont charset="2" panose="05000000000000000000" pitchFamily="2" typeface="Wingdings"/>
              <a:buChar char="§"/>
            </a:pPr>
            <a:r>
              <a:rPr altLang="en-GB" lang="en-GB" smtClean="0" sz="2000">
                <a:solidFill>
                  <a:prstClr val="black">
                    <a:lumMod val="75000"/>
                    <a:lumOff val="25000"/>
                  </a:prstClr>
                </a:solidFill>
              </a:rPr>
              <a:t>Each cilium is an outgrowth of a structure that lies immediately beneath the cell membrane, called </a:t>
            </a:r>
            <a:r>
              <a:rPr altLang="en-GB" b="1" lang="en-GB" smtClean="0" sz="2000">
                <a:solidFill>
                  <a:prstClr val="black">
                    <a:lumMod val="75000"/>
                    <a:lumOff val="25000"/>
                  </a:prstClr>
                </a:solidFill>
              </a:rPr>
              <a:t>the basal body of the cilium. </a:t>
            </a:r>
          </a:p>
          <a:p>
            <a:endParaRPr altLang="en-GB" dirty="0" lang="en-GB" sz="2800"/>
          </a:p>
        </p:txBody>
      </p:sp>
      <p:pic>
        <p:nvPicPr>
          <p:cNvPr id="4" name="Picture 3"/>
          <p:cNvPicPr>
            <a:picLocks noChangeAspect="1"/>
          </p:cNvPicPr>
          <p:nvPr/>
        </p:nvPicPr>
        <p:blipFill>
          <a:blip r:embed="rId2"/>
          <a:stretch>
            <a:fillRect/>
          </a:stretch>
        </p:blipFill>
        <p:spPr>
          <a:xfrm>
            <a:off x="9015028" y="1845734"/>
            <a:ext cx="2767669" cy="4196143"/>
          </a:xfrm>
          <a:prstGeom prst="rect">
            <a:avLst/>
          </a:prstGeom>
        </p:spPr>
      </p:pic>
    </p:spTree>
    <p:extLst>
      <p:ext uri="{BB962C8B-B14F-4D97-AF65-F5344CB8AC3E}">
        <p14:creationId xmlns:p14="http://schemas.microsoft.com/office/powerpoint/2010/main" val="3512820372"/>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numCol="1"/>
          <a:lstStyle/>
          <a:p>
            <a:r>
              <a:rPr altLang="en-GB" dirty="0" lang="en-GB" smtClean="0">
                <a:latin charset="0" panose="020B0502040204020203" pitchFamily="34" typeface="Bahnschrift SemiBold SemiConden"/>
              </a:rPr>
              <a:t>Flagella</a:t>
            </a:r>
            <a:endParaRPr altLang="en-GB" dirty="0" lang="en-GB">
              <a:latin charset="0" panose="020B0502040204020203" pitchFamily="34" typeface="Bahnschrift SemiBold SemiConden"/>
            </a:endParaRPr>
          </a:p>
        </p:txBody>
      </p:sp>
      <p:sp>
        <p:nvSpPr>
          <p:cNvPr id="3" name="Content Placeholder 2"/>
          <p:cNvSpPr>
            <a:spLocks noGrp="1"/>
          </p:cNvSpPr>
          <p:nvPr>
            <p:ph idx="1"/>
          </p:nvPr>
        </p:nvSpPr>
        <p:spPr>
          <a:xfrm>
            <a:off x="1097280" y="1845734"/>
            <a:ext cx="5235154" cy="4023360"/>
          </a:xfrm>
        </p:spPr>
        <p:txBody>
          <a:bodyPr numCol="1"/>
          <a:lstStyle/>
          <a:p>
            <a:pPr lvl="1">
              <a:buClr>
                <a:srgbClr val="00B0F0"/>
              </a:buClr>
              <a:buFont charset="2" panose="05000000000000000000" pitchFamily="2" typeface="Wingdings"/>
              <a:buChar char="§"/>
            </a:pPr>
            <a:r>
              <a:rPr altLang="en-GB" dirty="0" lang="en-GB" sz="2000">
                <a:solidFill>
                  <a:prstClr val="black">
                    <a:lumMod val="75000"/>
                    <a:lumOff val="25000"/>
                  </a:prstClr>
                </a:solidFill>
              </a:rPr>
              <a:t>The </a:t>
            </a:r>
            <a:r>
              <a:rPr altLang="en-GB" b="1" dirty="0" lang="en-GB" sz="2000">
                <a:solidFill>
                  <a:prstClr val="black">
                    <a:lumMod val="75000"/>
                    <a:lumOff val="25000"/>
                  </a:prstClr>
                </a:solidFill>
              </a:rPr>
              <a:t>flagellum of a sperm is similar to a motile </a:t>
            </a:r>
            <a:r>
              <a:rPr altLang="en-GB" b="1" dirty="0" lang="en-GB" smtClean="0" sz="2000">
                <a:solidFill>
                  <a:prstClr val="black">
                    <a:lumMod val="75000"/>
                    <a:lumOff val="25000"/>
                  </a:prstClr>
                </a:solidFill>
              </a:rPr>
              <a:t>cilium.</a:t>
            </a:r>
          </a:p>
          <a:p>
            <a:pPr lvl="1">
              <a:buClr>
                <a:srgbClr val="00B0F0"/>
              </a:buClr>
              <a:buFont charset="2" panose="05000000000000000000" pitchFamily="2" typeface="Wingdings"/>
              <a:buChar char="§"/>
            </a:pPr>
            <a:r>
              <a:rPr altLang="en-GB" dirty="0" lang="en-GB" sz="2000">
                <a:solidFill>
                  <a:prstClr val="black">
                    <a:lumMod val="75000"/>
                    <a:lumOff val="25000"/>
                  </a:prstClr>
                </a:solidFill>
              </a:rPr>
              <a:t>I</a:t>
            </a:r>
            <a:r>
              <a:rPr altLang="en-GB" dirty="0" lang="en-GB" smtClean="0" sz="2000">
                <a:solidFill>
                  <a:prstClr val="black">
                    <a:lumMod val="75000"/>
                    <a:lumOff val="25000"/>
                  </a:prstClr>
                </a:solidFill>
              </a:rPr>
              <a:t>t </a:t>
            </a:r>
            <a:r>
              <a:rPr altLang="en-GB" dirty="0" lang="en-GB" sz="2000">
                <a:solidFill>
                  <a:prstClr val="black">
                    <a:lumMod val="75000"/>
                    <a:lumOff val="25000"/>
                  </a:prstClr>
                </a:solidFill>
              </a:rPr>
              <a:t>has much the </a:t>
            </a:r>
            <a:r>
              <a:rPr altLang="en-GB" b="1" dirty="0" lang="en-GB" sz="2000">
                <a:solidFill>
                  <a:prstClr val="black">
                    <a:lumMod val="75000"/>
                    <a:lumOff val="25000"/>
                  </a:prstClr>
                </a:solidFill>
              </a:rPr>
              <a:t>same type of structure and same type of contractile mechanism. </a:t>
            </a:r>
            <a:endParaRPr altLang="en-GB" b="1" dirty="0" lang="en-GB" smtClean="0" sz="2000">
              <a:solidFill>
                <a:prstClr val="black">
                  <a:lumMod val="75000"/>
                  <a:lumOff val="25000"/>
                </a:prstClr>
              </a:solidFill>
            </a:endParaRPr>
          </a:p>
          <a:p>
            <a:pPr lvl="1">
              <a:buClr>
                <a:srgbClr val="00B0F0"/>
              </a:buClr>
              <a:buFont charset="2" panose="05000000000000000000" pitchFamily="2" typeface="Wingdings"/>
              <a:buChar char="§"/>
            </a:pPr>
            <a:r>
              <a:rPr altLang="en-GB" dirty="0" lang="en-GB" smtClean="0" sz="2000">
                <a:solidFill>
                  <a:prstClr val="black">
                    <a:lumMod val="75000"/>
                    <a:lumOff val="25000"/>
                  </a:prstClr>
                </a:solidFill>
              </a:rPr>
              <a:t>The </a:t>
            </a:r>
            <a:r>
              <a:rPr altLang="en-GB" dirty="0" lang="en-GB" sz="2000">
                <a:solidFill>
                  <a:prstClr val="black">
                    <a:lumMod val="75000"/>
                    <a:lumOff val="25000"/>
                  </a:prstClr>
                </a:solidFill>
              </a:rPr>
              <a:t>flagellum, however, is </a:t>
            </a:r>
            <a:r>
              <a:rPr altLang="en-GB" b="1" dirty="0" lang="en-GB" sz="2000">
                <a:solidFill>
                  <a:prstClr val="black">
                    <a:lumMod val="75000"/>
                    <a:lumOff val="25000"/>
                  </a:prstClr>
                </a:solidFill>
              </a:rPr>
              <a:t>much longer </a:t>
            </a:r>
            <a:r>
              <a:rPr altLang="en-GB" dirty="0" lang="en-GB" sz="2000">
                <a:solidFill>
                  <a:prstClr val="black">
                    <a:lumMod val="75000"/>
                    <a:lumOff val="25000"/>
                  </a:prstClr>
                </a:solidFill>
              </a:rPr>
              <a:t>and </a:t>
            </a:r>
            <a:r>
              <a:rPr altLang="en-GB" b="1" dirty="0" lang="en-GB" sz="2000">
                <a:solidFill>
                  <a:prstClr val="black">
                    <a:lumMod val="75000"/>
                    <a:lumOff val="25000"/>
                  </a:prstClr>
                </a:solidFill>
              </a:rPr>
              <a:t>moves in quasisinusoidal waves </a:t>
            </a:r>
            <a:r>
              <a:rPr altLang="en-GB" dirty="0" lang="en-GB" sz="2000">
                <a:solidFill>
                  <a:prstClr val="black">
                    <a:lumMod val="75000"/>
                    <a:lumOff val="25000"/>
                  </a:prstClr>
                </a:solidFill>
              </a:rPr>
              <a:t>instead of </a:t>
            </a:r>
            <a:r>
              <a:rPr altLang="en-GB" dirty="0" lang="en-GB" smtClean="0" sz="2000">
                <a:solidFill>
                  <a:prstClr val="black">
                    <a:lumMod val="75000"/>
                    <a:lumOff val="25000"/>
                  </a:prstClr>
                </a:solidFill>
              </a:rPr>
              <a:t>whip like </a:t>
            </a:r>
            <a:r>
              <a:rPr altLang="en-GB" dirty="0" lang="en-GB" sz="2000">
                <a:solidFill>
                  <a:prstClr val="black">
                    <a:lumMod val="75000"/>
                    <a:lumOff val="25000"/>
                  </a:prstClr>
                </a:solidFill>
              </a:rPr>
              <a:t>movements</a:t>
            </a:r>
            <a:r>
              <a:rPr altLang="en-GB" dirty="0" lang="en-GB" smtClean="0" sz="2000">
                <a:solidFill>
                  <a:prstClr val="black">
                    <a:lumMod val="75000"/>
                    <a:lumOff val="25000"/>
                  </a:prstClr>
                </a:solidFill>
              </a:rPr>
              <a:t>.</a:t>
            </a:r>
          </a:p>
          <a:p>
            <a:pPr lvl="1">
              <a:buClr>
                <a:srgbClr val="00B0F0"/>
              </a:buClr>
              <a:buFont charset="2" panose="05000000000000000000" pitchFamily="2" typeface="Wingdings"/>
              <a:buChar char="§"/>
            </a:pPr>
            <a:endParaRPr altLang="en-GB" dirty="0" lang="en-GB" smtClean="0" sz="2000">
              <a:solidFill>
                <a:prstClr val="black">
                  <a:lumMod val="75000"/>
                  <a:lumOff val="25000"/>
                </a:prstClr>
              </a:solidFill>
            </a:endParaRPr>
          </a:p>
          <a:p>
            <a:endParaRPr altLang="en-GB" dirty="0" lang="en-GB"/>
          </a:p>
        </p:txBody>
      </p:sp>
      <p:pic>
        <p:nvPicPr>
          <p:cNvPr id="4" name="Picture 3"/>
          <p:cNvPicPr>
            <a:picLocks noChangeAspect="1"/>
          </p:cNvPicPr>
          <p:nvPr/>
        </p:nvPicPr>
        <p:blipFill>
          <a:blip r:embed="rId2"/>
          <a:stretch>
            <a:fillRect/>
          </a:stretch>
        </p:blipFill>
        <p:spPr>
          <a:xfrm>
            <a:off x="6545580" y="2027026"/>
            <a:ext cx="4610100" cy="3457575"/>
          </a:xfrm>
          <a:prstGeom prst="rect">
            <a:avLst/>
          </a:prstGeom>
        </p:spPr>
      </p:pic>
    </p:spTree>
    <p:extLst>
      <p:ext uri="{BB962C8B-B14F-4D97-AF65-F5344CB8AC3E}">
        <p14:creationId xmlns:p14="http://schemas.microsoft.com/office/powerpoint/2010/main" val="1731116250"/>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numCol="1">
            <a:normAutofit/>
          </a:bodyPr>
          <a:lstStyle/>
          <a:p>
            <a:pPr algn="ctr"/>
            <a:r>
              <a:rPr altLang="en-GB" dirty="0" lang="en-GB" smtClean="0" sz="13800">
                <a:latin charset="0" panose="020B0502040204020203" pitchFamily="34" typeface="Bahnschrift SemiBold SemiConden"/>
              </a:rPr>
              <a:t>THANK YOU</a:t>
            </a:r>
            <a:endParaRPr altLang="en-GB" dirty="0" lang="en-GB" sz="13800">
              <a:latin charset="0" panose="020B0502040204020203" pitchFamily="34" typeface="Bahnschrift SemiBold SemiConden"/>
            </a:endParaRPr>
          </a:p>
        </p:txBody>
      </p:sp>
    </p:spTree>
    <p:extLst>
      <p:ext uri="{BB962C8B-B14F-4D97-AF65-F5344CB8AC3E}">
        <p14:creationId xmlns:p14="http://schemas.microsoft.com/office/powerpoint/2010/main" val="4286389837"/>
      </p:ext>
    </p:extLst>
  </p:cSld>
  <p:clrMapOvr>
    <a:masterClrMapping/>
  </p:clrMapOvr>
</p:sld>
</file>

<file path=ppt/theme/theme1.xml><?xml version="1.0" encoding="utf-8"?>
<a:theme xmlns:a="http://schemas.openxmlformats.org/drawingml/2006/main" name="Retrospect">
  <a:themeElements>
    <a:clrScheme name="Retrospect">
      <a:dk1>
        <a:sysClr lastClr="000000" val="windowText"/>
      </a:dk1>
      <a:lt1>
        <a:sysClr lastClr="FFFFFF" val="window"/>
      </a:lt1>
      <a:dk2>
        <a:srgbClr val="344068"/>
      </a:dk2>
      <a:lt2>
        <a:srgbClr val="D9E0E6"/>
      </a:lt2>
      <a:accent1>
        <a:srgbClr val="1CADE4"/>
      </a:accent1>
      <a:accent2>
        <a:srgbClr val="2683C6"/>
      </a:accent2>
      <a:accent3>
        <a:srgbClr val="28C4CC"/>
      </a:accent3>
      <a:accent4>
        <a:srgbClr val="42BA97"/>
      </a:accent4>
      <a:accent5>
        <a:srgbClr val="3E8853"/>
      </a:accent5>
      <a:accent6>
        <a:srgbClr val="62A39F"/>
      </a:accent6>
      <a:hlink>
        <a:srgbClr val="6EAC1C"/>
      </a:hlink>
      <a:folHlink>
        <a:srgbClr val="B26B02"/>
      </a:folHlink>
    </a:clrScheme>
    <a:fontScheme name="Retrospect">
      <a:majorFont>
        <a:latin panose="020F0302020204030204"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panose="020F0502020204030204"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b="100000" l="100000" r="100000" t="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b="100000" l="100000" r="100000" t="100000"/>
          </a:path>
        </a:gradFill>
      </a:fillStyleLst>
      <a:lnStyleLst>
        <a:ln algn="ctr" cap="flat" cmpd="sng" w="12700">
          <a:solidFill>
            <a:schemeClr val="phClr"/>
          </a:solidFill>
          <a:prstDash val="solid"/>
        </a:ln>
        <a:ln algn="ctr" cap="flat" cmpd="sng" w="15875">
          <a:solidFill>
            <a:schemeClr val="phClr"/>
          </a:solidFill>
          <a:prstDash val="solid"/>
        </a:ln>
        <a:ln algn="ctr" cap="flat" cmpd="sng" w="25400">
          <a:solidFill>
            <a:schemeClr val="phClr"/>
          </a:solidFill>
          <a:prstDash val="solid"/>
        </a:ln>
      </a:lnStyleLst>
      <a:effectStyleLst>
        <a:effectStyle>
          <a:effectLst/>
        </a:effectStyle>
        <a:effectStyle>
          <a:effectLst>
            <a:outerShdw algn="br" blurRad="38100" dir="2700000" dist="25400" rotWithShape="0">
              <a:srgbClr val="000000">
                <a:alpha val="60000"/>
              </a:srgbClr>
            </a:outerShdw>
          </a:effectLst>
        </a:effectStyle>
        <a:effectStyle>
          <a:effectLst>
            <a:outerShdw algn="br" blurRad="44450" dir="2700000" dist="25400" rotWithShape="0">
              <a:srgbClr val="000000">
                <a:alpha val="60000"/>
              </a:srgbClr>
            </a:outerShdw>
          </a:effectLst>
          <a:scene3d>
            <a:camera prst="orthographicFront">
              <a:rot lat="0" lon="0" rev="0"/>
            </a:camera>
            <a:lightRig dir="t" rig="threePt">
              <a:rot lat="0" lon="0" rev="19800000"/>
            </a:lightRig>
          </a:scene3d>
          <a:sp3d prstMaterial="flat">
            <a:bevelT h="31750" w="2540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id="{5F128B03-DCCA-4EEB-AB3B-CF2899314A46}" name="Retrospect" vid="{9CC26709-368C-4D72-9060-94E5B3FF3CD6}"/>
    </a:ext>
  </a:extLst>
</a:theme>
</file>

<file path=docProps/app.xml><?xml version="1.0" encoding="utf-8"?>
<Properties xmlns="http://schemas.openxmlformats.org/officeDocument/2006/extended-properties" xmlns:vt="http://schemas.openxmlformats.org/officeDocument/2006/docPropsVTypes">
  <Template>Facet</Template>
  <Company>MRT www.Win2Farsi.com</Company>
  <Words>6229</Words>
  <Paragraphs>434</Paragraphs>
  <Slides>84</Slides>
  <Notes>0</Notes>
  <TotalTime>738</TotalTime>
  <HiddenSlides>0</HiddenSlides>
  <MMClips>0</MMClips>
  <ScaleCrop>false</ScaleCrop>
  <HeadingPairs>
    <vt:vector baseType="variant" size="6">
      <vt:variant>
        <vt:lpstr>Fonts Used</vt:lpstr>
      </vt:variant>
      <vt:variant>
        <vt:i4>5</vt:i4>
      </vt:variant>
      <vt:variant>
        <vt:lpstr>Theme</vt:lpstr>
      </vt:variant>
      <vt:variant>
        <vt:i4>1</vt:i4>
      </vt:variant>
      <vt:variant>
        <vt:lpstr>Slide Titles</vt:lpstr>
      </vt:variant>
      <vt:variant>
        <vt:i4>84</vt:i4>
      </vt:variant>
    </vt:vector>
  </HeadingPairs>
  <TitlesOfParts>
    <vt:vector baseType="lpstr" size="90">
      <vt:lpstr>Bahnschrift SemiBold Condensed</vt:lpstr>
      <vt:lpstr>Bahnschrift SemiBold SemiConden</vt:lpstr>
      <vt:lpstr>Calibri</vt:lpstr>
      <vt:lpstr>Calibri Light</vt:lpstr>
      <vt:lpstr>Wingdings</vt:lpstr>
      <vt:lpstr>Retrospect</vt:lpstr>
      <vt:lpstr>Cell and its Organelles</vt:lpstr>
      <vt:lpstr>Topic Layout</vt:lpstr>
      <vt:lpstr>Cell</vt:lpstr>
      <vt:lpstr>PowerPoint Presentation</vt:lpstr>
      <vt:lpstr>Examples</vt:lpstr>
      <vt:lpstr>Organization of the cell</vt:lpstr>
      <vt:lpstr>PowerPoint Presentation</vt:lpstr>
      <vt:lpstr>PowerPoint Presentation</vt:lpstr>
      <vt:lpstr>PowerPoint Presentation</vt:lpstr>
      <vt:lpstr>PowerPoint Presentation</vt:lpstr>
      <vt:lpstr>Cell Structure</vt:lpstr>
      <vt:lpstr>Membranous Structures Of The Cell</vt:lpstr>
      <vt:lpstr>Cell Membrane</vt:lpstr>
      <vt:lpstr>PowerPoint Presentation</vt:lpstr>
      <vt:lpstr>Phospholipids</vt:lpstr>
      <vt:lpstr>Sphingolipids</vt:lpstr>
      <vt:lpstr>Cholesterol</vt:lpstr>
      <vt:lpstr>Cell Membrane Proteins</vt:lpstr>
      <vt:lpstr>PowerPoint Presentation</vt:lpstr>
      <vt:lpstr>Receptors</vt:lpstr>
      <vt:lpstr>PowerPoint Presentation</vt:lpstr>
      <vt:lpstr>Membrane Carbohydrates - “Glycocalyx”</vt:lpstr>
      <vt:lpstr>PowerPoint Presentation</vt:lpstr>
      <vt:lpstr>PowerPoint Presentation</vt:lpstr>
      <vt:lpstr>Transport across cell membrane</vt:lpstr>
      <vt:lpstr>PowerPoint Presentation</vt:lpstr>
      <vt:lpstr>PowerPoint Presentation</vt:lpstr>
      <vt:lpstr>1- Passive Transport</vt:lpstr>
      <vt:lpstr>Simple Diffusion</vt:lpstr>
      <vt:lpstr>PowerPoint Presentation</vt:lpstr>
      <vt:lpstr>Facilitated Diffusion</vt:lpstr>
      <vt:lpstr>PowerPoint Presentation</vt:lpstr>
      <vt:lpstr>Osmosis</vt:lpstr>
      <vt:lpstr>PowerPoint Presentation</vt:lpstr>
      <vt:lpstr>PowerPoint Presentation</vt:lpstr>
      <vt:lpstr>2- Active Transport</vt:lpstr>
      <vt:lpstr>Primary Active Transport</vt:lpstr>
      <vt:lpstr>Secondary Active Transport</vt:lpstr>
      <vt:lpstr>Antiport or Counter-transport</vt:lpstr>
      <vt:lpstr>Symport or Co-transport</vt:lpstr>
      <vt:lpstr>PowerPoint Presentation</vt:lpstr>
      <vt:lpstr>Functions of Plasma Membrane</vt:lpstr>
      <vt:lpstr>Cytoplasm and its organelles</vt:lpstr>
      <vt:lpstr>Endoplasmic Reticulum</vt:lpstr>
      <vt:lpstr>PowerPoint Presentation</vt:lpstr>
      <vt:lpstr>PowerPoint Presentation</vt:lpstr>
      <vt:lpstr>PowerPoint Presentation</vt:lpstr>
      <vt:lpstr>Golgi Apparatus</vt:lpstr>
      <vt:lpstr>PowerPoint Presentation</vt:lpstr>
      <vt:lpstr>Lysosomes</vt:lpstr>
      <vt:lpstr>PowerPoint Presentation</vt:lpstr>
      <vt:lpstr>Peroxisomes</vt:lpstr>
      <vt:lpstr>Secretory Vesicles</vt:lpstr>
      <vt:lpstr>Mitochondria</vt:lpstr>
      <vt:lpstr>PowerPoint Presentation</vt:lpstr>
      <vt:lpstr>PowerPoint Presentation</vt:lpstr>
      <vt:lpstr>PowerPoint Presentation</vt:lpstr>
      <vt:lpstr>Cell Cytoskeleton</vt:lpstr>
      <vt:lpstr>1- Microfilaments</vt:lpstr>
      <vt:lpstr>2- Intermediate Filaments</vt:lpstr>
      <vt:lpstr>3- Microtubules</vt:lpstr>
      <vt:lpstr>PowerPoint Presentation</vt:lpstr>
      <vt:lpstr>PowerPoint Presentation</vt:lpstr>
      <vt:lpstr>II- Cell Extensions</vt:lpstr>
      <vt:lpstr>PowerPoint Presentation</vt:lpstr>
      <vt:lpstr>PowerPoint Presentation</vt:lpstr>
      <vt:lpstr>Nucleus</vt:lpstr>
      <vt:lpstr>Nuclear Membrane</vt:lpstr>
      <vt:lpstr>Nucleoli and Formation of Ribosomes</vt:lpstr>
      <vt:lpstr>PowerPoint Presentation</vt:lpstr>
      <vt:lpstr>Functional systems of the cell</vt:lpstr>
      <vt:lpstr>1- Endocytosis</vt:lpstr>
      <vt:lpstr>Phagocytosis</vt:lpstr>
      <vt:lpstr>Pinocytosis</vt:lpstr>
      <vt:lpstr>PowerPoint Presentation</vt:lpstr>
      <vt:lpstr>2- Exocytosis</vt:lpstr>
      <vt:lpstr>PowerPoint Presentation</vt:lpstr>
      <vt:lpstr>PowerPoint Presentation</vt:lpstr>
      <vt:lpstr>Locomotion Of Cells</vt:lpstr>
      <vt:lpstr>1) Amoeboid Movement</vt:lpstr>
      <vt:lpstr>2) Cilia And Ciliary Movements</vt:lpstr>
      <vt:lpstr>PowerPoint Presentation</vt:lpstr>
      <vt:lpstr>Flagella</vt:lpstr>
      <vt:lpstr>THANK YOU</vt:lpstr>
    </vt:vector>
  </TitlesOfParts>
  <LinksUpToDate>false</LinksUpToDate>
  <SharedDoc>false</SharedDoc>
  <HyperlinksChanged>false</HyperlinksChanged>
  <Application>Microsoft Office PowerPoint</Application>
  <AppVersion>15.0000</AppVersion>
  <PresentationFormat>Widescreen</PresentationFormat>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contentStatus>Final</cp:contentStatus>
  <dcterms:created xsi:type="dcterms:W3CDTF">2022-11-28T18:13:05Z</dcterms:created>
  <dc:creator>Moorche</dc:creator>
  <cp:lastModifiedBy>Microsoft account</cp:lastModifiedBy>
  <dcterms:modified xsi:type="dcterms:W3CDTF">2023-01-07T18:44:07Z</dcterms:modified>
  <cp:revision>89</cp:revision>
  <dc:title>Cell</dc:title>
</cp:coreProperties>
</file>

<file path=docProps/custom.xml><?xml version="1.0" encoding="utf-8"?>
<Properties xmlns="http://schemas.openxmlformats.org/officeDocument/2006/custom-properties" xmlns:vt="http://schemas.openxmlformats.org/officeDocument/2006/docPropsVTypes">
  <property fmtid="{D5CDD505-2E9C-101B-9397-08002B2CF9AE}" name="_MarkAsFinal" pid="2">
    <vt:bool>true</vt:bool>
  </property>
</Properties>
</file>