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3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2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048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486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627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7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671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070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13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020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670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201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17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Bahnschrift SemiBold SemiConden" panose="020B0502040204020203" pitchFamily="34" charset="0"/>
              </a:rPr>
              <a:t>Prokaryotic &amp; Eukaryotic Cells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840676"/>
          </a:xfrm>
        </p:spPr>
        <p:txBody>
          <a:bodyPr>
            <a:normAutofit/>
          </a:bodyPr>
          <a:lstStyle/>
          <a:p>
            <a:pPr lvl="0" algn="r">
              <a:buClr>
                <a:srgbClr val="D34817"/>
              </a:buClr>
            </a:pPr>
            <a:r>
              <a:rPr lang="en-GB" sz="20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KHUSHAL KHAN</a:t>
            </a:r>
          </a:p>
          <a:p>
            <a:pPr lvl="0" algn="r">
              <a:buClr>
                <a:srgbClr val="D34817"/>
              </a:buClr>
            </a:pPr>
            <a:r>
              <a:rPr lang="en-GB" sz="20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Demonstrator cardiology </a:t>
            </a:r>
          </a:p>
          <a:p>
            <a:pPr lvl="0" algn="r">
              <a:buClr>
                <a:srgbClr val="D34817"/>
              </a:buClr>
            </a:pPr>
            <a:r>
              <a:rPr lang="en-GB" sz="20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Khyber medical university – institute of paramedical sciences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72756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Introduction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Every </a:t>
            </a:r>
            <a:r>
              <a:rPr lang="en-GB" dirty="0"/>
              <a:t>living organism falls into one of </a:t>
            </a:r>
            <a:r>
              <a:rPr lang="en-GB" b="1" dirty="0"/>
              <a:t>two groups: </a:t>
            </a:r>
            <a:endParaRPr lang="en-GB" b="1" dirty="0" smtClean="0"/>
          </a:p>
          <a:p>
            <a:pPr marL="544068" lvl="1" indent="-342900">
              <a:buFont typeface="+mj-lt"/>
              <a:buAutoNum type="arabicPeriod"/>
            </a:pPr>
            <a:r>
              <a:rPr lang="en-GB" b="1" dirty="0" smtClean="0"/>
              <a:t>Eukaryotes 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GB" b="1" dirty="0" smtClean="0"/>
              <a:t>Prokaryotes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b="1" dirty="0" smtClean="0"/>
              <a:t>Cellular </a:t>
            </a:r>
            <a:r>
              <a:rPr lang="en-GB" b="1" dirty="0"/>
              <a:t>structure </a:t>
            </a:r>
            <a:r>
              <a:rPr lang="en-GB" dirty="0"/>
              <a:t>determines which group an organism belongs to.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All </a:t>
            </a:r>
            <a:r>
              <a:rPr lang="en-GB" dirty="0"/>
              <a:t>life on Earth consists of </a:t>
            </a:r>
            <a:r>
              <a:rPr lang="en-GB" b="1" dirty="0"/>
              <a:t>either eukaryotic cells or prokaryotic cells.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Prokaryotes </a:t>
            </a:r>
            <a:r>
              <a:rPr lang="en-GB" dirty="0"/>
              <a:t>were the </a:t>
            </a:r>
            <a:r>
              <a:rPr lang="en-GB" b="1" dirty="0"/>
              <a:t>first form of life.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dirty="0" smtClean="0"/>
              <a:t>Scientists </a:t>
            </a:r>
            <a:r>
              <a:rPr lang="en-GB" dirty="0"/>
              <a:t>believe that </a:t>
            </a:r>
            <a:r>
              <a:rPr lang="en-GB" b="1" dirty="0"/>
              <a:t>eukaryotes evolved from prokaryotes </a:t>
            </a:r>
            <a:r>
              <a:rPr lang="en-GB" dirty="0"/>
              <a:t>around </a:t>
            </a:r>
            <a:r>
              <a:rPr lang="en-GB" b="1" dirty="0"/>
              <a:t>2.7 billion years ago</a:t>
            </a:r>
            <a:r>
              <a:rPr lang="en-GB" b="1" dirty="0" smtClean="0"/>
              <a:t>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72362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 primary distinction between these two types of organisms is that </a:t>
            </a:r>
            <a:r>
              <a:rPr lang="en-GB" b="1" dirty="0"/>
              <a:t>eukaryotic cells have a membrane-bound nucleus and prokaryotic cells do not.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 </a:t>
            </a:r>
            <a:r>
              <a:rPr lang="en-GB" b="1" dirty="0"/>
              <a:t>nucleus </a:t>
            </a:r>
            <a:r>
              <a:rPr lang="en-GB" dirty="0"/>
              <a:t>is where </a:t>
            </a:r>
            <a:r>
              <a:rPr lang="en-GB" b="1" dirty="0"/>
              <a:t>eukaryotes store their genetic information</a:t>
            </a:r>
            <a:r>
              <a:rPr lang="en-GB" dirty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In </a:t>
            </a:r>
            <a:r>
              <a:rPr lang="en-GB" dirty="0"/>
              <a:t>prokaryotes, DNA is bundled together in the </a:t>
            </a:r>
            <a:r>
              <a:rPr lang="en-GB" b="1" dirty="0"/>
              <a:t>nucleoid region, but it is not stored within a membrane-bound nucleus.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Eukaryote DNA </a:t>
            </a:r>
            <a:r>
              <a:rPr lang="en-GB" dirty="0"/>
              <a:t>consists of </a:t>
            </a:r>
            <a:r>
              <a:rPr lang="en-GB" b="1" dirty="0"/>
              <a:t>multiple molecules of double-stranded linear DNA,</a:t>
            </a:r>
            <a:r>
              <a:rPr lang="en-GB" dirty="0"/>
              <a:t> while that of </a:t>
            </a:r>
            <a:r>
              <a:rPr lang="en-GB" b="1" dirty="0"/>
              <a:t>prokaryotes is double-stranded and circular.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2210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Prokaryotes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Prokaryotes </a:t>
            </a:r>
            <a:r>
              <a:rPr lang="en-GB" dirty="0"/>
              <a:t>are </a:t>
            </a:r>
            <a:r>
              <a:rPr lang="en-GB" b="1" dirty="0"/>
              <a:t>unicellular organisms </a:t>
            </a:r>
            <a:r>
              <a:rPr lang="en-GB" dirty="0"/>
              <a:t>that </a:t>
            </a:r>
            <a:r>
              <a:rPr lang="en-GB" b="1" dirty="0"/>
              <a:t>lack membrane-bound structures, </a:t>
            </a:r>
            <a:r>
              <a:rPr lang="en-GB" dirty="0"/>
              <a:t>the most noteworthy of which is the </a:t>
            </a:r>
            <a:r>
              <a:rPr lang="en-GB" b="1" dirty="0"/>
              <a:t>nucleus.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Prokaryotic </a:t>
            </a:r>
            <a:r>
              <a:rPr lang="en-GB" dirty="0"/>
              <a:t>cells tend to be </a:t>
            </a:r>
            <a:r>
              <a:rPr lang="en-GB" b="1" dirty="0"/>
              <a:t>small, simple cells, measuring around 0.1-5 μm in </a:t>
            </a:r>
            <a:r>
              <a:rPr lang="en-GB" b="1" dirty="0" smtClean="0"/>
              <a:t>diameter.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While </a:t>
            </a:r>
            <a:r>
              <a:rPr lang="en-GB" dirty="0"/>
              <a:t>prokaryotic cells do not have membrane-bound structures, </a:t>
            </a:r>
            <a:r>
              <a:rPr lang="en-GB" b="1" dirty="0"/>
              <a:t>they do have distinct cellular regions.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In </a:t>
            </a:r>
            <a:r>
              <a:rPr lang="en-GB" dirty="0"/>
              <a:t>prokaryotic cells, </a:t>
            </a:r>
            <a:r>
              <a:rPr lang="en-GB" b="1" dirty="0"/>
              <a:t>DNA bundles together in a region </a:t>
            </a:r>
            <a:r>
              <a:rPr lang="en-GB" dirty="0"/>
              <a:t>called the </a:t>
            </a:r>
            <a:r>
              <a:rPr lang="en-GB" b="1" dirty="0"/>
              <a:t>nucleoid.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Prokaryotes </a:t>
            </a:r>
            <a:r>
              <a:rPr lang="en-GB" dirty="0"/>
              <a:t>can be split into two domains, </a:t>
            </a:r>
            <a:r>
              <a:rPr lang="en-GB" b="1" dirty="0"/>
              <a:t>bacteria and archaea.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In </a:t>
            </a:r>
            <a:r>
              <a:rPr lang="en-GB" dirty="0"/>
              <a:t>prokaryotes, </a:t>
            </a:r>
            <a:r>
              <a:rPr lang="en-GB" b="1" dirty="0"/>
              <a:t>molecules of protein, DNA and metabolites are all found together, floating in the cytoplasm. 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840384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Prokaryotic Cell Features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Nucleoid</a:t>
            </a:r>
            <a:r>
              <a:rPr lang="en-GB" b="1" dirty="0"/>
              <a:t>: </a:t>
            </a:r>
            <a:r>
              <a:rPr lang="en-GB" dirty="0"/>
              <a:t>A central region of the cell that </a:t>
            </a:r>
            <a:r>
              <a:rPr lang="en-GB" b="1" dirty="0"/>
              <a:t>contains its DNA.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Ribosome</a:t>
            </a:r>
            <a:r>
              <a:rPr lang="en-GB" b="1" dirty="0"/>
              <a:t>: </a:t>
            </a:r>
            <a:r>
              <a:rPr lang="en-GB" dirty="0"/>
              <a:t>Ribosomes are responsible for </a:t>
            </a:r>
            <a:r>
              <a:rPr lang="en-GB" b="1" dirty="0"/>
              <a:t>protein synthesis.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Cell </a:t>
            </a:r>
            <a:r>
              <a:rPr lang="en-GB" b="1" dirty="0"/>
              <a:t>wall: </a:t>
            </a:r>
            <a:r>
              <a:rPr lang="en-GB" dirty="0"/>
              <a:t>The cell wall provides </a:t>
            </a:r>
            <a:r>
              <a:rPr lang="en-GB" b="1" dirty="0"/>
              <a:t>structure and protection </a:t>
            </a:r>
            <a:r>
              <a:rPr lang="en-GB" dirty="0"/>
              <a:t>from the outside environment. Most bacteria have a </a:t>
            </a:r>
            <a:r>
              <a:rPr lang="en-GB" b="1" dirty="0"/>
              <a:t>rigid cell wall </a:t>
            </a:r>
            <a:r>
              <a:rPr lang="en-GB" dirty="0"/>
              <a:t>made from </a:t>
            </a:r>
            <a:r>
              <a:rPr lang="en-GB" b="1" dirty="0"/>
              <a:t>carbohydrates and proteins </a:t>
            </a:r>
            <a:r>
              <a:rPr lang="en-GB" dirty="0"/>
              <a:t>called </a:t>
            </a:r>
            <a:r>
              <a:rPr lang="en-GB" b="1" dirty="0"/>
              <a:t>peptidoglycans.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Cell </a:t>
            </a:r>
            <a:r>
              <a:rPr lang="en-GB" b="1" dirty="0"/>
              <a:t>membrane: </a:t>
            </a:r>
            <a:r>
              <a:rPr lang="en-GB" dirty="0"/>
              <a:t>Every prokaryote has a </a:t>
            </a:r>
            <a:r>
              <a:rPr lang="en-GB" b="1" dirty="0"/>
              <a:t>cell membrane</a:t>
            </a:r>
            <a:r>
              <a:rPr lang="en-GB" dirty="0"/>
              <a:t>, also known as the </a:t>
            </a:r>
            <a:r>
              <a:rPr lang="en-GB" b="1" dirty="0"/>
              <a:t>plasma membrane</a:t>
            </a:r>
            <a:r>
              <a:rPr lang="en-GB" dirty="0"/>
              <a:t>, that </a:t>
            </a:r>
            <a:r>
              <a:rPr lang="en-GB" b="1" dirty="0"/>
              <a:t>separates the cell from the outside environment.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Capsule</a:t>
            </a:r>
            <a:r>
              <a:rPr lang="en-GB" b="1" dirty="0"/>
              <a:t>: </a:t>
            </a:r>
            <a:r>
              <a:rPr lang="en-GB" dirty="0"/>
              <a:t>Some bacteria have a </a:t>
            </a:r>
            <a:r>
              <a:rPr lang="en-GB" b="1" dirty="0"/>
              <a:t>layer of carbohydrates that surrounds the cell wall </a:t>
            </a:r>
            <a:r>
              <a:rPr lang="en-GB" dirty="0"/>
              <a:t>called the </a:t>
            </a:r>
            <a:r>
              <a:rPr lang="en-GB" b="1" dirty="0"/>
              <a:t>capsule. </a:t>
            </a:r>
            <a:r>
              <a:rPr lang="en-GB" dirty="0"/>
              <a:t>The capsule helps the </a:t>
            </a:r>
            <a:r>
              <a:rPr lang="en-GB" b="1" dirty="0"/>
              <a:t>bacterium attach to surfaces.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Fimbriae</a:t>
            </a:r>
            <a:r>
              <a:rPr lang="en-GB" b="1" dirty="0"/>
              <a:t>: </a:t>
            </a:r>
            <a:r>
              <a:rPr lang="en-GB" dirty="0"/>
              <a:t>Fimbriae are </a:t>
            </a:r>
            <a:r>
              <a:rPr lang="en-GB" b="1" dirty="0"/>
              <a:t>thin, hair-like structures </a:t>
            </a:r>
            <a:r>
              <a:rPr lang="en-GB" dirty="0"/>
              <a:t>that </a:t>
            </a:r>
            <a:r>
              <a:rPr lang="en-GB" b="1" dirty="0"/>
              <a:t>help with cellular attachment.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Pili</a:t>
            </a:r>
            <a:r>
              <a:rPr lang="en-GB" b="1" dirty="0"/>
              <a:t>: </a:t>
            </a:r>
            <a:r>
              <a:rPr lang="en-GB" dirty="0"/>
              <a:t>Pili are </a:t>
            </a:r>
            <a:r>
              <a:rPr lang="en-GB" b="1" dirty="0"/>
              <a:t>rod-shaped structures </a:t>
            </a:r>
            <a:r>
              <a:rPr lang="en-GB" dirty="0"/>
              <a:t>involved in multiple roles, including </a:t>
            </a:r>
            <a:r>
              <a:rPr lang="en-GB" b="1" dirty="0"/>
              <a:t>attachment and DNA transfer.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Flagella</a:t>
            </a:r>
            <a:r>
              <a:rPr lang="en-GB" b="1" dirty="0"/>
              <a:t>: </a:t>
            </a:r>
            <a:r>
              <a:rPr lang="en-GB" dirty="0"/>
              <a:t>Flagella are </a:t>
            </a:r>
            <a:r>
              <a:rPr lang="en-GB" b="1" dirty="0"/>
              <a:t>thin, tail-like structures </a:t>
            </a:r>
            <a:r>
              <a:rPr lang="en-GB" dirty="0"/>
              <a:t>that </a:t>
            </a:r>
            <a:r>
              <a:rPr lang="en-GB" b="1" dirty="0"/>
              <a:t>assist in movement</a:t>
            </a:r>
            <a:r>
              <a:rPr lang="en-GB" b="1" dirty="0" smtClean="0"/>
              <a:t>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99111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Examples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Bacteria</a:t>
            </a:r>
            <a:r>
              <a:rPr lang="en-GB" dirty="0" smtClean="0"/>
              <a:t> </a:t>
            </a:r>
            <a:r>
              <a:rPr lang="en-GB" dirty="0"/>
              <a:t>and </a:t>
            </a:r>
            <a:r>
              <a:rPr lang="en-GB" b="1" dirty="0"/>
              <a:t>archaea</a:t>
            </a:r>
            <a:r>
              <a:rPr lang="en-GB" dirty="0"/>
              <a:t> are the two types of prokaryotes.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078" y="2420981"/>
            <a:ext cx="4346113" cy="3726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988" y="2420981"/>
            <a:ext cx="5586885" cy="372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6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Eukaryotes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Eukaryotes </a:t>
            </a:r>
            <a:r>
              <a:rPr lang="en-GB" dirty="0"/>
              <a:t>are organisms whose </a:t>
            </a:r>
            <a:r>
              <a:rPr lang="en-GB" b="1" dirty="0"/>
              <a:t>cells have a nucleus and other organelles enclosed by a plasma membrane.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Organelles </a:t>
            </a:r>
            <a:r>
              <a:rPr lang="en-GB" dirty="0"/>
              <a:t>are </a:t>
            </a:r>
            <a:r>
              <a:rPr lang="en-GB" b="1" dirty="0"/>
              <a:t>internal structures</a:t>
            </a:r>
            <a:r>
              <a:rPr lang="en-GB" dirty="0"/>
              <a:t> responsible for a variety of functions, such as </a:t>
            </a:r>
            <a:r>
              <a:rPr lang="en-GB" b="1" dirty="0"/>
              <a:t>energy production and protein synthesis</a:t>
            </a:r>
            <a:r>
              <a:rPr lang="en-GB" b="1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Eukaryotic </a:t>
            </a:r>
            <a:r>
              <a:rPr lang="en-GB" dirty="0"/>
              <a:t>cells are </a:t>
            </a:r>
            <a:r>
              <a:rPr lang="en-GB" b="1" dirty="0"/>
              <a:t>large (around 10-100 μm) and complex.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While </a:t>
            </a:r>
            <a:r>
              <a:rPr lang="en-GB" dirty="0"/>
              <a:t>most eukaryotes are </a:t>
            </a:r>
            <a:r>
              <a:rPr lang="en-GB" b="1" dirty="0"/>
              <a:t>multicellular organisms</a:t>
            </a:r>
            <a:r>
              <a:rPr lang="en-GB" dirty="0"/>
              <a:t>, there are some </a:t>
            </a:r>
            <a:r>
              <a:rPr lang="en-GB" b="1" dirty="0"/>
              <a:t>single-cell eukaryotes.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9234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Eukaryotic Cell Features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Nucleus</a:t>
            </a:r>
            <a:r>
              <a:rPr lang="en-GB" b="1" dirty="0"/>
              <a:t>: </a:t>
            </a:r>
            <a:r>
              <a:rPr lang="en-GB" dirty="0"/>
              <a:t>The nucleus </a:t>
            </a:r>
            <a:r>
              <a:rPr lang="en-GB" b="1" dirty="0"/>
              <a:t>stores the genetic information</a:t>
            </a:r>
            <a:r>
              <a:rPr lang="en-GB" dirty="0"/>
              <a:t> in </a:t>
            </a:r>
            <a:r>
              <a:rPr lang="en-GB" b="1" dirty="0"/>
              <a:t>chromatin form.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Nucleolus</a:t>
            </a:r>
            <a:r>
              <a:rPr lang="en-GB" dirty="0"/>
              <a:t>: Found inside of the nucleus, </a:t>
            </a:r>
            <a:r>
              <a:rPr lang="en-GB" b="1" dirty="0"/>
              <a:t>the nucleolus is the part of eukaryotic cells where ribosomal RNA is produced.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Plasma </a:t>
            </a:r>
            <a:r>
              <a:rPr lang="en-GB" b="1" dirty="0"/>
              <a:t>membrane: </a:t>
            </a:r>
            <a:r>
              <a:rPr lang="en-GB" dirty="0"/>
              <a:t>The plasma membrane is a </a:t>
            </a:r>
            <a:r>
              <a:rPr lang="en-GB" b="1" dirty="0"/>
              <a:t>phospholipid bilayer that surrounds the entire cell </a:t>
            </a:r>
            <a:r>
              <a:rPr lang="en-GB" dirty="0"/>
              <a:t>and encompasses the organelles within.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Cytoskeleton </a:t>
            </a:r>
            <a:r>
              <a:rPr lang="en-GB" b="1" dirty="0"/>
              <a:t>or cell wall: </a:t>
            </a:r>
            <a:r>
              <a:rPr lang="en-GB" dirty="0"/>
              <a:t>The cytoskeleton or cell wall </a:t>
            </a:r>
            <a:r>
              <a:rPr lang="en-GB" b="1" dirty="0"/>
              <a:t>provides structure, allows for cell movement, and plays a role in cell division.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Ribosomes</a:t>
            </a:r>
            <a:r>
              <a:rPr lang="en-GB" b="1" dirty="0"/>
              <a:t>: </a:t>
            </a:r>
            <a:r>
              <a:rPr lang="en-GB" dirty="0"/>
              <a:t>Ribosomes are responsible for </a:t>
            </a:r>
            <a:r>
              <a:rPr lang="en-GB" b="1" dirty="0"/>
              <a:t>protein synthesis.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Mitochondria</a:t>
            </a:r>
            <a:r>
              <a:rPr lang="en-GB" b="1" dirty="0"/>
              <a:t>: </a:t>
            </a:r>
            <a:r>
              <a:rPr lang="en-GB" dirty="0"/>
              <a:t>Mitochondria, also known as the </a:t>
            </a:r>
            <a:r>
              <a:rPr lang="en-GB" b="1" dirty="0"/>
              <a:t>powerhouses of the cell, are responsible for energy production.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Cytoplasm</a:t>
            </a:r>
            <a:r>
              <a:rPr lang="en-GB" b="1" dirty="0"/>
              <a:t>: </a:t>
            </a:r>
            <a:r>
              <a:rPr lang="en-GB" dirty="0"/>
              <a:t>The cytoplasm is the </a:t>
            </a:r>
            <a:r>
              <a:rPr lang="en-GB" b="1" dirty="0"/>
              <a:t>region</a:t>
            </a:r>
            <a:r>
              <a:rPr lang="en-GB" dirty="0"/>
              <a:t> of the cell </a:t>
            </a:r>
            <a:r>
              <a:rPr lang="en-GB" b="1" dirty="0"/>
              <a:t>between the nuclear envelope and plasma membrane.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Cytosol</a:t>
            </a:r>
            <a:r>
              <a:rPr lang="en-GB" b="1" dirty="0"/>
              <a:t>: </a:t>
            </a:r>
            <a:r>
              <a:rPr lang="en-GB" dirty="0"/>
              <a:t>Cytosol is a </a:t>
            </a:r>
            <a:r>
              <a:rPr lang="en-GB" b="1" dirty="0"/>
              <a:t>gel-like substance </a:t>
            </a:r>
            <a:r>
              <a:rPr lang="en-GB" dirty="0"/>
              <a:t>within the cell that </a:t>
            </a:r>
            <a:r>
              <a:rPr lang="en-GB" b="1" dirty="0"/>
              <a:t>contains the organelles</a:t>
            </a:r>
            <a:r>
              <a:rPr lang="en-GB" b="1" dirty="0" smtClean="0"/>
              <a:t>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680845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Endoplasmic </a:t>
            </a:r>
            <a:r>
              <a:rPr lang="en-GB" b="1" dirty="0"/>
              <a:t>reticulum: </a:t>
            </a:r>
            <a:r>
              <a:rPr lang="en-GB" dirty="0"/>
              <a:t>The endoplasmic reticulum is an organelle dedicated to </a:t>
            </a:r>
            <a:r>
              <a:rPr lang="en-GB" b="1" dirty="0"/>
              <a:t>protein maturation and transportation.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Vesicles </a:t>
            </a:r>
            <a:r>
              <a:rPr lang="en-GB" b="1" dirty="0"/>
              <a:t>and vacuoles: </a:t>
            </a:r>
            <a:r>
              <a:rPr lang="en-GB" dirty="0"/>
              <a:t>Vesicles and vacuoles are </a:t>
            </a:r>
            <a:r>
              <a:rPr lang="en-GB" b="1" dirty="0"/>
              <a:t>membrane-bound sacs </a:t>
            </a:r>
            <a:r>
              <a:rPr lang="en-GB" dirty="0"/>
              <a:t>involved in </a:t>
            </a:r>
            <a:r>
              <a:rPr lang="en-GB" b="1" dirty="0"/>
              <a:t>transportation and storage</a:t>
            </a:r>
            <a:r>
              <a:rPr lang="en-GB" b="1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Other </a:t>
            </a:r>
            <a:r>
              <a:rPr lang="en-GB" dirty="0"/>
              <a:t>common organelles found in many, but not all, eukaryotes include the </a:t>
            </a:r>
            <a:r>
              <a:rPr lang="en-GB" b="1" dirty="0"/>
              <a:t>Golgi apparatus, chloroplasts and lysosomes.</a:t>
            </a:r>
          </a:p>
        </p:txBody>
      </p:sp>
    </p:spTree>
    <p:extLst>
      <p:ext uri="{BB962C8B-B14F-4D97-AF65-F5344CB8AC3E}">
        <p14:creationId xmlns:p14="http://schemas.microsoft.com/office/powerpoint/2010/main" val="2422173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Examples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Animals</a:t>
            </a:r>
            <a:r>
              <a:rPr lang="en-GB" b="1" dirty="0"/>
              <a:t>, plants, fungi, algae and protozoans </a:t>
            </a:r>
            <a:r>
              <a:rPr lang="en-GB" dirty="0"/>
              <a:t>are all eukaryotes.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238102"/>
            <a:ext cx="3948793" cy="39487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893" y="2588004"/>
            <a:ext cx="4374787" cy="328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692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Key Similarities Between Prokaryotes And Eukaryotes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All </a:t>
            </a:r>
            <a:r>
              <a:rPr lang="en-GB" dirty="0"/>
              <a:t>cells, whether prokaryotic or eukaryotic, share these </a:t>
            </a:r>
            <a:r>
              <a:rPr lang="en-GB" b="1" dirty="0"/>
              <a:t>four features</a:t>
            </a:r>
            <a:r>
              <a:rPr lang="en-GB" b="1" dirty="0" smtClean="0"/>
              <a:t>:</a:t>
            </a:r>
          </a:p>
          <a:p>
            <a:pPr marL="457200" indent="-457200">
              <a:buFont typeface="+mj-lt"/>
              <a:buAutoNum type="arabicParenR"/>
            </a:pPr>
            <a:r>
              <a:rPr lang="en-GB" b="1" dirty="0" smtClean="0"/>
              <a:t> DNA</a:t>
            </a:r>
          </a:p>
          <a:p>
            <a:pPr marL="457200" indent="-457200">
              <a:buFont typeface="+mj-lt"/>
              <a:buAutoNum type="arabicParenR"/>
            </a:pPr>
            <a:r>
              <a:rPr lang="en-GB" b="1" dirty="0" smtClean="0"/>
              <a:t> </a:t>
            </a:r>
            <a:r>
              <a:rPr lang="en-GB" b="1" dirty="0"/>
              <a:t>Plasma </a:t>
            </a:r>
            <a:r>
              <a:rPr lang="en-GB" b="1" dirty="0" smtClean="0"/>
              <a:t>membrane</a:t>
            </a:r>
          </a:p>
          <a:p>
            <a:pPr marL="457200" indent="-457200">
              <a:buFont typeface="+mj-lt"/>
              <a:buAutoNum type="arabicParenR"/>
            </a:pPr>
            <a:r>
              <a:rPr lang="en-GB" b="1" dirty="0"/>
              <a:t> </a:t>
            </a:r>
            <a:r>
              <a:rPr lang="en-GB" b="1" dirty="0" smtClean="0"/>
              <a:t>Cytoplasm</a:t>
            </a:r>
          </a:p>
          <a:p>
            <a:pPr marL="457200" indent="-457200">
              <a:buFont typeface="+mj-lt"/>
              <a:buAutoNum type="arabicParenR"/>
            </a:pPr>
            <a:r>
              <a:rPr lang="en-GB" b="1" dirty="0"/>
              <a:t> </a:t>
            </a:r>
            <a:r>
              <a:rPr lang="en-GB" b="1" dirty="0" smtClean="0"/>
              <a:t>Ribosomes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759354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 smtClean="0">
                <a:latin typeface="Bahnschrift SemiBold SemiConden" panose="020B0502040204020203" pitchFamily="34" charset="0"/>
              </a:rPr>
              <a:t>Transcription And Translation In Prokaryotes Vs Eukaryotes</a:t>
            </a:r>
            <a:endParaRPr lang="en-GB" sz="44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217920" cy="4023360"/>
          </a:xfrm>
        </p:spPr>
        <p:txBody>
          <a:bodyPr>
            <a:normAutofit fontScale="92500" lnSpcReduction="10000"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GB" sz="2400" dirty="0" smtClean="0">
                <a:solidFill>
                  <a:schemeClr val="accent1"/>
                </a:solidFill>
                <a:latin typeface="Bahnschrift SemiBold SemiConden" panose="020B0502040204020203" pitchFamily="34" charset="0"/>
              </a:rPr>
              <a:t>Transcription</a:t>
            </a:r>
          </a:p>
          <a:p>
            <a:pPr marL="201168" lvl="1" indent="0">
              <a:buNone/>
            </a:pPr>
            <a:r>
              <a:rPr lang="en-GB" dirty="0" smtClean="0"/>
              <a:t>Transcription</a:t>
            </a:r>
            <a:r>
              <a:rPr lang="en-GB" dirty="0"/>
              <a:t> is the process of </a:t>
            </a:r>
            <a:r>
              <a:rPr lang="en-GB" b="1" dirty="0"/>
              <a:t>making an RNA copy of a gene's DNA sequence</a:t>
            </a:r>
            <a:r>
              <a:rPr lang="en-GB" dirty="0"/>
              <a:t>.</a:t>
            </a:r>
            <a:endParaRPr lang="en-GB" dirty="0" smtClean="0">
              <a:latin typeface="Bahnschrift SemiBold SemiConden" panose="020B0502040204020203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 smtClean="0">
                <a:solidFill>
                  <a:schemeClr val="accent1"/>
                </a:solidFill>
                <a:latin typeface="Bahnschrift SemiBold SemiConden" panose="020B0502040204020203" pitchFamily="34" charset="0"/>
              </a:rPr>
              <a:t>Translation</a:t>
            </a:r>
          </a:p>
          <a:p>
            <a:pPr marL="201168" lvl="1" indent="0">
              <a:buNone/>
            </a:pPr>
            <a:r>
              <a:rPr lang="en-GB" dirty="0" smtClean="0"/>
              <a:t>Translation is the </a:t>
            </a:r>
            <a:r>
              <a:rPr lang="en-GB" dirty="0"/>
              <a:t>process by which a </a:t>
            </a:r>
            <a:r>
              <a:rPr lang="en-GB" b="1" dirty="0"/>
              <a:t>cell makes proteins using the genetic information </a:t>
            </a:r>
            <a:r>
              <a:rPr lang="en-GB" b="1" dirty="0" smtClean="0"/>
              <a:t>carried </a:t>
            </a:r>
            <a:r>
              <a:rPr lang="en-GB" b="1" dirty="0"/>
              <a:t>in messenger RNA (mRNA)</a:t>
            </a:r>
            <a:r>
              <a:rPr lang="en-GB" dirty="0"/>
              <a:t>. 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In prokaryotic cells, transcription and translation are </a:t>
            </a:r>
            <a:r>
              <a:rPr lang="en-GB" b="1" dirty="0"/>
              <a:t>coupled,</a:t>
            </a:r>
            <a:r>
              <a:rPr lang="en-GB" dirty="0"/>
              <a:t> meaning </a:t>
            </a:r>
            <a:r>
              <a:rPr lang="en-GB" b="1" dirty="0"/>
              <a:t>translation begins during mRNA synthesis.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In eukaryotic cells, transcription and translation are </a:t>
            </a:r>
            <a:r>
              <a:rPr lang="en-GB" b="1" dirty="0"/>
              <a:t>not coupled</a:t>
            </a:r>
            <a:r>
              <a:rPr lang="en-GB" dirty="0"/>
              <a:t>. </a:t>
            </a:r>
          </a:p>
          <a:p>
            <a:pPr lvl="1"/>
            <a:r>
              <a:rPr lang="en-GB" b="1" dirty="0"/>
              <a:t>Transcription </a:t>
            </a:r>
            <a:r>
              <a:rPr lang="en-GB" dirty="0"/>
              <a:t>occurs in the </a:t>
            </a:r>
            <a:r>
              <a:rPr lang="en-GB" b="1" dirty="0"/>
              <a:t>nucleus, </a:t>
            </a:r>
            <a:r>
              <a:rPr lang="en-GB" dirty="0"/>
              <a:t>producing </a:t>
            </a:r>
            <a:r>
              <a:rPr lang="en-GB" b="1" dirty="0"/>
              <a:t>mRNA. </a:t>
            </a:r>
          </a:p>
          <a:p>
            <a:pPr lvl="1"/>
            <a:r>
              <a:rPr lang="en-GB" dirty="0"/>
              <a:t>The </a:t>
            </a:r>
            <a:r>
              <a:rPr lang="en-GB" b="1" dirty="0"/>
              <a:t>mRNA</a:t>
            </a:r>
            <a:r>
              <a:rPr lang="en-GB" dirty="0"/>
              <a:t> then exits the nucleus, and </a:t>
            </a:r>
            <a:r>
              <a:rPr lang="en-GB" b="1" dirty="0"/>
              <a:t>translation occurs in the cell’s cytoplasm.</a:t>
            </a:r>
          </a:p>
          <a:p>
            <a:pPr marL="201168" lvl="1" indent="0">
              <a:buNone/>
            </a:pPr>
            <a:endParaRPr lang="en-GB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2117877"/>
            <a:ext cx="4638765" cy="34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70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Key Differences Between Prokaryotes And Eukaryotes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Prokaryotes </a:t>
            </a:r>
            <a:r>
              <a:rPr lang="en-GB" dirty="0"/>
              <a:t>and eukaryotes </a:t>
            </a:r>
            <a:r>
              <a:rPr lang="en-GB" b="1" dirty="0"/>
              <a:t>vary in several important </a:t>
            </a:r>
            <a:r>
              <a:rPr lang="en-GB" b="1" dirty="0" smtClean="0"/>
              <a:t>ways, these </a:t>
            </a:r>
            <a:r>
              <a:rPr lang="en-GB" b="1" dirty="0"/>
              <a:t>differences </a:t>
            </a:r>
            <a:r>
              <a:rPr lang="en-GB" b="1" dirty="0" smtClean="0"/>
              <a:t>include;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/>
              <a:t>Structural variation </a:t>
            </a:r>
          </a:p>
          <a:p>
            <a:pPr lvl="1"/>
            <a:r>
              <a:rPr lang="en-GB" dirty="0" smtClean="0"/>
              <a:t>Whether a nucleus is present or absent</a:t>
            </a:r>
          </a:p>
          <a:p>
            <a:pPr lvl="1"/>
            <a:r>
              <a:rPr lang="en-GB" dirty="0" smtClean="0"/>
              <a:t>Whether the cell has membrane-bound organelles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/>
              <a:t>Molecular variation</a:t>
            </a:r>
          </a:p>
          <a:p>
            <a:pPr lvl="1"/>
            <a:r>
              <a:rPr lang="en-GB" dirty="0" smtClean="0"/>
              <a:t>Whether the DNA is in a circular or linear form.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differences are summarized in the table below. 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956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862" y="0"/>
            <a:ext cx="10032275" cy="631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16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4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372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16600" b="1" dirty="0" smtClean="0">
                <a:latin typeface="Bahnschrift SemiBold SemiConden" panose="020B0502040204020203" pitchFamily="34" charset="0"/>
              </a:rPr>
              <a:t>THANK YOU</a:t>
            </a:r>
            <a:endParaRPr lang="en-GB" sz="16600" b="1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11230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50</TotalTime>
  <Words>811</Words>
  <Application>Microsoft Office PowerPoint</Application>
  <PresentationFormat>Widescreen</PresentationFormat>
  <Paragraphs>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Bahnschrift SemiBold SemiConden</vt:lpstr>
      <vt:lpstr>Calibri</vt:lpstr>
      <vt:lpstr>Calibri Light</vt:lpstr>
      <vt:lpstr>Wingdings</vt:lpstr>
      <vt:lpstr>Retrospect</vt:lpstr>
      <vt:lpstr>Prokaryotic &amp; Eukaryotic Cells</vt:lpstr>
      <vt:lpstr>Introduction</vt:lpstr>
      <vt:lpstr>PowerPoint Presentation</vt:lpstr>
      <vt:lpstr>Prokaryotes</vt:lpstr>
      <vt:lpstr>Prokaryotic Cell Features</vt:lpstr>
      <vt:lpstr>Examples</vt:lpstr>
      <vt:lpstr>Eukaryotes</vt:lpstr>
      <vt:lpstr>Eukaryotic Cell Features</vt:lpstr>
      <vt:lpstr>PowerPoint Presentation</vt:lpstr>
      <vt:lpstr>Examples</vt:lpstr>
      <vt:lpstr>Key Similarities Between Prokaryotes And Eukaryotes</vt:lpstr>
      <vt:lpstr>Transcription And Translation In Prokaryotes Vs Eukaryotes</vt:lpstr>
      <vt:lpstr>Key Differences Between Prokaryotes And Eukaryotes</vt:lpstr>
      <vt:lpstr>PowerPoint Presentation</vt:lpstr>
      <vt:lpstr>PowerPoint Presentation</vt:lpstr>
      <vt:lpstr>THANK YOU</vt:lpstr>
    </vt:vector>
  </TitlesOfParts>
  <Company>MRT www.Win2Farsi.com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Prokaryotic &amp; Eukaryotic Cells</dc:title>
  <dc:creator>Moorche</dc:creator>
  <cp:lastModifiedBy>Microsoft account</cp:lastModifiedBy>
  <cp:revision>11</cp:revision>
  <dcterms:created xsi:type="dcterms:W3CDTF">2022-12-01T04:41:37Z</dcterms:created>
  <dcterms:modified xsi:type="dcterms:W3CDTF">2023-01-04T07:22:21Z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