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89" r:id="rId6"/>
    <p:sldId id="260" r:id="rId7"/>
    <p:sldId id="288" r:id="rId8"/>
    <p:sldId id="261" r:id="rId9"/>
    <p:sldId id="262" r:id="rId10"/>
    <p:sldId id="264" r:id="rId11"/>
    <p:sldId id="265" r:id="rId12"/>
    <p:sldId id="266" r:id="rId13"/>
    <p:sldId id="267" r:id="rId14"/>
    <p:sldId id="268" r:id="rId15"/>
    <p:sldId id="290" r:id="rId16"/>
    <p:sldId id="269" r:id="rId17"/>
    <p:sldId id="270" r:id="rId18"/>
    <p:sldId id="271" r:id="rId19"/>
    <p:sldId id="272" r:id="rId20"/>
    <p:sldId id="273" r:id="rId21"/>
    <p:sldId id="274" r:id="rId22"/>
    <p:sldId id="319" r:id="rId23"/>
    <p:sldId id="337" r:id="rId24"/>
    <p:sldId id="275" r:id="rId25"/>
    <p:sldId id="320" r:id="rId26"/>
    <p:sldId id="338" r:id="rId27"/>
    <p:sldId id="276" r:id="rId28"/>
    <p:sldId id="277" r:id="rId29"/>
    <p:sldId id="278" r:id="rId30"/>
    <p:sldId id="279" r:id="rId31"/>
    <p:sldId id="326" r:id="rId32"/>
    <p:sldId id="328" r:id="rId33"/>
    <p:sldId id="321" r:id="rId34"/>
    <p:sldId id="329" r:id="rId35"/>
    <p:sldId id="280" r:id="rId36"/>
    <p:sldId id="350" r:id="rId37"/>
    <p:sldId id="281" r:id="rId38"/>
    <p:sldId id="351" r:id="rId39"/>
    <p:sldId id="339" r:id="rId40"/>
    <p:sldId id="352" r:id="rId41"/>
    <p:sldId id="342" r:id="rId42"/>
    <p:sldId id="341" r:id="rId43"/>
    <p:sldId id="322" r:id="rId44"/>
    <p:sldId id="330" r:id="rId45"/>
    <p:sldId id="282" r:id="rId46"/>
    <p:sldId id="332" r:id="rId47"/>
    <p:sldId id="283" r:id="rId48"/>
    <p:sldId id="354" r:id="rId49"/>
    <p:sldId id="345" r:id="rId50"/>
    <p:sldId id="323" r:id="rId51"/>
    <p:sldId id="334" r:id="rId52"/>
    <p:sldId id="335" r:id="rId53"/>
    <p:sldId id="324" r:id="rId54"/>
    <p:sldId id="336" r:id="rId55"/>
    <p:sldId id="343" r:id="rId56"/>
    <p:sldId id="353" r:id="rId57"/>
    <p:sldId id="349" r:id="rId58"/>
    <p:sldId id="347" r:id="rId59"/>
    <p:sldId id="348" r:id="rId60"/>
    <p:sldId id="287" r:id="rId61"/>
    <p:sldId id="325" r:id="rId6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74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CEF3B-A037-46D0-B02C-1428F07E9383}" type="datetimeFigureOut">
              <a:rPr lang="en-US" dirty="0"/>
              <a:t>12/22/2022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12/22/2022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12/22/2022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12/22/2022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 smtClean="0">
                <a:latin typeface="Bahnschrift SemiBold SemiConden" panose="020B0502040204020203" pitchFamily="34" charset="0"/>
              </a:rPr>
              <a:t>Homeostasis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lvl="0" algn="r">
              <a:buClr>
                <a:srgbClr val="D34817"/>
              </a:buClr>
            </a:pPr>
            <a:r>
              <a:rPr lang="en-GB" sz="2000" b="1" dirty="0">
                <a:solidFill>
                  <a:srgbClr val="696464"/>
                </a:solidFill>
                <a:latin typeface="Bahnschrift SemiBold SemiConden" panose="020B0502040204020203" pitchFamily="34" charset="0"/>
              </a:rPr>
              <a:t>KHUSHAL KHAN</a:t>
            </a:r>
          </a:p>
          <a:p>
            <a:pPr lvl="0" algn="r">
              <a:buClr>
                <a:srgbClr val="D34817"/>
              </a:buClr>
            </a:pPr>
            <a:r>
              <a:rPr lang="en-GB" sz="2000" b="1" dirty="0">
                <a:solidFill>
                  <a:srgbClr val="696464"/>
                </a:solidFill>
                <a:latin typeface="Bahnschrift SemiBold SemiConden" panose="020B0502040204020203" pitchFamily="34" charset="0"/>
              </a:rPr>
              <a:t>Demonstrator cardiology </a:t>
            </a:r>
          </a:p>
          <a:p>
            <a:pPr lvl="0" algn="r">
              <a:buClr>
                <a:srgbClr val="D34817"/>
              </a:buClr>
            </a:pPr>
            <a:r>
              <a:rPr lang="en-GB" sz="2000" b="1" dirty="0">
                <a:solidFill>
                  <a:srgbClr val="696464"/>
                </a:solidFill>
                <a:latin typeface="Bahnschrift SemiBold SemiConden" panose="020B0502040204020203" pitchFamily="34" charset="0"/>
              </a:rPr>
              <a:t>Khyber medical university – institute of paramedical sciences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906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Condensed" panose="020B0502040204020203" pitchFamily="34" charset="0"/>
              </a:rPr>
              <a:t>Title Layout</a:t>
            </a:r>
            <a:endParaRPr lang="en-GB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39604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 External environment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 Internal environment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</a:t>
            </a:r>
            <a:r>
              <a:rPr lang="en-GB" b="1" dirty="0" smtClean="0"/>
              <a:t> Differences </a:t>
            </a:r>
            <a:r>
              <a:rPr lang="en-GB" b="1" dirty="0" smtClean="0"/>
              <a:t>between ICF &amp; ECF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 Homeostasis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</a:t>
            </a:r>
            <a:r>
              <a:rPr lang="en-GB" b="1" dirty="0" smtClean="0"/>
              <a:t> Mechanism </a:t>
            </a:r>
            <a:r>
              <a:rPr lang="en-GB" b="1" dirty="0" smtClean="0"/>
              <a:t>of homeostasis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</a:t>
            </a:r>
            <a:r>
              <a:rPr lang="en-GB" b="1" dirty="0" smtClean="0"/>
              <a:t> Blood </a:t>
            </a:r>
            <a:r>
              <a:rPr lang="en-GB" b="1" dirty="0" smtClean="0"/>
              <a:t>circulatory system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</a:t>
            </a:r>
            <a:r>
              <a:rPr lang="en-GB" b="1" dirty="0" smtClean="0"/>
              <a:t> Origin </a:t>
            </a:r>
            <a:r>
              <a:rPr lang="en-GB" b="1" dirty="0" smtClean="0"/>
              <a:t>and removal of nutrients and wastes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 </a:t>
            </a:r>
            <a:r>
              <a:rPr lang="en-GB" b="1" dirty="0" smtClean="0"/>
              <a:t>Regulation of body systems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</a:t>
            </a:r>
            <a:r>
              <a:rPr lang="en-GB" b="1" dirty="0" smtClean="0"/>
              <a:t> Control </a:t>
            </a:r>
            <a:r>
              <a:rPr lang="en-GB" b="1" dirty="0" smtClean="0"/>
              <a:t>systems of the body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 </a:t>
            </a:r>
            <a:r>
              <a:rPr lang="en-GB" b="1" dirty="0" smtClean="0"/>
              <a:t>Survival of the body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52794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Condensed" panose="020B0502040204020203" pitchFamily="34" charset="0"/>
              </a:rPr>
              <a:t>External Environment</a:t>
            </a:r>
            <a:endParaRPr lang="en-GB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The </a:t>
            </a:r>
            <a:r>
              <a:rPr lang="en-GB" dirty="0"/>
              <a:t>external environment </a:t>
            </a:r>
            <a:r>
              <a:rPr lang="en-GB" b="1" dirty="0"/>
              <a:t>surrounds the body </a:t>
            </a:r>
            <a:r>
              <a:rPr lang="en-GB" dirty="0"/>
              <a:t>and is </a:t>
            </a:r>
            <a:r>
              <a:rPr lang="en-GB" b="1" dirty="0"/>
              <a:t>the source of oxygen and nutrients required by all body cells.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</a:t>
            </a:r>
            <a:r>
              <a:rPr lang="en-GB" b="1" dirty="0" smtClean="0"/>
              <a:t>Waste </a:t>
            </a:r>
            <a:r>
              <a:rPr lang="en-GB" b="1" dirty="0"/>
              <a:t>products of cellular activity </a:t>
            </a:r>
            <a:r>
              <a:rPr lang="en-GB" dirty="0"/>
              <a:t>are eventually </a:t>
            </a:r>
            <a:r>
              <a:rPr lang="en-GB" b="1" dirty="0"/>
              <a:t>excreted into the external environment.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The </a:t>
            </a:r>
            <a:r>
              <a:rPr lang="en-GB" b="1" dirty="0"/>
              <a:t>skin </a:t>
            </a:r>
            <a:r>
              <a:rPr lang="en-GB" dirty="0"/>
              <a:t>provides </a:t>
            </a:r>
            <a:r>
              <a:rPr lang="en-GB" b="1" dirty="0"/>
              <a:t>a barrier between the dry external environment (the atmosphere) and the aqueous (</a:t>
            </a:r>
            <a:r>
              <a:rPr lang="en-GB" b="1" dirty="0" smtClean="0"/>
              <a:t>water based</a:t>
            </a:r>
            <a:r>
              <a:rPr lang="en-GB" b="1" dirty="0"/>
              <a:t>) environment of most body cells. 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412719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Condensed" panose="020B0502040204020203" pitchFamily="34" charset="0"/>
              </a:rPr>
              <a:t>Internal Environment</a:t>
            </a:r>
            <a:endParaRPr lang="en-GB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The </a:t>
            </a:r>
            <a:r>
              <a:rPr lang="en-GB" dirty="0"/>
              <a:t>internal environment is </a:t>
            </a:r>
            <a:r>
              <a:rPr lang="en-GB" b="1" dirty="0"/>
              <a:t>the water-based medium in which body cells exist</a:t>
            </a:r>
            <a:r>
              <a:rPr lang="en-GB" dirty="0"/>
              <a:t>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Cells </a:t>
            </a:r>
            <a:r>
              <a:rPr lang="en-GB" dirty="0"/>
              <a:t>are bathed in fluid called </a:t>
            </a:r>
            <a:r>
              <a:rPr lang="en-GB" b="1" dirty="0"/>
              <a:t>interstitial or tissue fluid.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</a:t>
            </a:r>
            <a:r>
              <a:rPr lang="en-GB" b="1" dirty="0" smtClean="0"/>
              <a:t>Oxygen </a:t>
            </a:r>
            <a:r>
              <a:rPr lang="en-GB" b="1" dirty="0"/>
              <a:t>and other substances </a:t>
            </a:r>
            <a:r>
              <a:rPr lang="en-GB" dirty="0"/>
              <a:t>they require must travel from </a:t>
            </a:r>
            <a:r>
              <a:rPr lang="en-GB" b="1" dirty="0"/>
              <a:t>the internal transport systems </a:t>
            </a:r>
            <a:r>
              <a:rPr lang="en-GB" dirty="0"/>
              <a:t>through the </a:t>
            </a:r>
            <a:r>
              <a:rPr lang="en-GB" b="1" dirty="0"/>
              <a:t>interstitial fluid to reach </a:t>
            </a:r>
            <a:r>
              <a:rPr lang="en-GB" b="1" dirty="0" smtClean="0"/>
              <a:t>the cells.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Similarly</a:t>
            </a:r>
            <a:r>
              <a:rPr lang="en-GB" dirty="0"/>
              <a:t>, </a:t>
            </a:r>
            <a:r>
              <a:rPr lang="en-GB" b="1" dirty="0"/>
              <a:t>cellular waste products </a:t>
            </a:r>
            <a:r>
              <a:rPr lang="en-GB" dirty="0"/>
              <a:t>must move through </a:t>
            </a:r>
            <a:r>
              <a:rPr lang="en-GB" b="1" dirty="0"/>
              <a:t>the interstitial fluid and transport systems to the excretory organs to be excreted</a:t>
            </a:r>
            <a:r>
              <a:rPr lang="en-GB" b="1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</a:t>
            </a:r>
            <a:r>
              <a:rPr lang="en-GB" b="1" dirty="0" smtClean="0"/>
              <a:t> </a:t>
            </a:r>
            <a:r>
              <a:rPr lang="en-GB" dirty="0"/>
              <a:t>About </a:t>
            </a:r>
            <a:r>
              <a:rPr lang="en-GB" b="1" dirty="0"/>
              <a:t>50% to 70% </a:t>
            </a:r>
            <a:r>
              <a:rPr lang="en-GB" dirty="0"/>
              <a:t>of the </a:t>
            </a:r>
            <a:r>
              <a:rPr lang="en-GB" b="1" dirty="0"/>
              <a:t>adult human body is fluid,</a:t>
            </a:r>
            <a:r>
              <a:rPr lang="en-GB" dirty="0"/>
              <a:t> mainly a </a:t>
            </a:r>
            <a:r>
              <a:rPr lang="en-GB" b="1" dirty="0"/>
              <a:t>water solution of ions and other substances.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 </a:t>
            </a:r>
            <a:r>
              <a:rPr lang="en-GB" dirty="0"/>
              <a:t>Although most of </a:t>
            </a:r>
            <a:r>
              <a:rPr lang="en-GB" b="1" dirty="0"/>
              <a:t>this fluid is inside the cells and is called intracellular fluid, </a:t>
            </a:r>
            <a:r>
              <a:rPr lang="en-GB" dirty="0"/>
              <a:t>about </a:t>
            </a:r>
            <a:r>
              <a:rPr lang="en-GB" b="1" dirty="0"/>
              <a:t>one-third is in the spaces outside the cells and is called extracellular fluid. 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b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986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268" y="1856630"/>
            <a:ext cx="4852412" cy="4022725"/>
          </a:xfrm>
        </p:spPr>
      </p:pic>
      <p:sp>
        <p:nvSpPr>
          <p:cNvPr id="5" name="TextBox 4"/>
          <p:cNvSpPr txBox="1"/>
          <p:nvPr/>
        </p:nvSpPr>
        <p:spPr>
          <a:xfrm>
            <a:off x="719593" y="1874521"/>
            <a:ext cx="55836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dirty="0" smtClean="0"/>
              <a:t>  This </a:t>
            </a:r>
            <a:r>
              <a:rPr lang="en-GB" sz="2000" dirty="0"/>
              <a:t>extracellular fluid is in </a:t>
            </a:r>
            <a:r>
              <a:rPr lang="en-GB" sz="2000" b="1" dirty="0"/>
              <a:t>constant motion throughout the body. </a:t>
            </a:r>
            <a:endParaRPr lang="en-GB" sz="2000" b="1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dirty="0" smtClean="0"/>
              <a:t>  It </a:t>
            </a:r>
            <a:r>
              <a:rPr lang="en-GB" sz="2000" dirty="0"/>
              <a:t>is </a:t>
            </a:r>
            <a:r>
              <a:rPr lang="en-GB" sz="2000" b="1" dirty="0"/>
              <a:t>transported rapidly in the circulating blood and then mixed between the blood and tissue fluids by diffusion</a:t>
            </a:r>
            <a:r>
              <a:rPr lang="en-GB" sz="2000" dirty="0"/>
              <a:t> through the</a:t>
            </a:r>
            <a:r>
              <a:rPr lang="en-GB" sz="2000" b="1" dirty="0"/>
              <a:t> capillary walls.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sz="20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dirty="0" smtClean="0"/>
              <a:t>  In </a:t>
            </a:r>
            <a:r>
              <a:rPr lang="en-GB" sz="2000" dirty="0"/>
              <a:t>the extracellular fluid are the </a:t>
            </a:r>
            <a:r>
              <a:rPr lang="en-GB" sz="2000" b="1" dirty="0"/>
              <a:t>ions and nutrients </a:t>
            </a:r>
            <a:r>
              <a:rPr lang="en-GB" sz="2000" dirty="0"/>
              <a:t>needed by the cells to maintain life.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sz="20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dirty="0"/>
              <a:t> </a:t>
            </a:r>
            <a:r>
              <a:rPr lang="en-GB" sz="2000" dirty="0" smtClean="0"/>
              <a:t> Thus</a:t>
            </a:r>
            <a:r>
              <a:rPr lang="en-GB" sz="2000" dirty="0"/>
              <a:t>, all cells live in essentially </a:t>
            </a:r>
            <a:r>
              <a:rPr lang="en-GB" sz="2000" b="1" dirty="0"/>
              <a:t>the same environment—the extracellular fluid.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880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845734"/>
            <a:ext cx="6814269" cy="4023360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GB" dirty="0" smtClean="0"/>
              <a:t>  The extracellular </a:t>
            </a:r>
            <a:r>
              <a:rPr lang="en-GB" dirty="0"/>
              <a:t>fluid is also called </a:t>
            </a:r>
            <a:r>
              <a:rPr lang="en-GB" b="1" dirty="0"/>
              <a:t>the internal environment of the body,</a:t>
            </a:r>
            <a:r>
              <a:rPr lang="en-GB" dirty="0"/>
              <a:t> </a:t>
            </a:r>
            <a:r>
              <a:rPr lang="en-GB" dirty="0" smtClean="0"/>
              <a:t>or the </a:t>
            </a:r>
            <a:r>
              <a:rPr lang="en-GB" b="1" dirty="0" smtClean="0"/>
              <a:t>milieu intérieur, </a:t>
            </a:r>
            <a:r>
              <a:rPr lang="en-GB" dirty="0" smtClean="0"/>
              <a:t>a term introduced by the great </a:t>
            </a:r>
            <a:r>
              <a:rPr lang="en-GB" b="1" dirty="0" smtClean="0"/>
              <a:t>19th-century French physiologist Claude Bernard – Father of Physiology.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b="1" dirty="0" smtClean="0"/>
              <a:t> Claude Bernard </a:t>
            </a:r>
            <a:r>
              <a:rPr lang="en-GB" dirty="0" smtClean="0"/>
              <a:t>is known as the </a:t>
            </a:r>
            <a:r>
              <a:rPr lang="en-GB" b="1" dirty="0" smtClean="0"/>
              <a:t>Father of Physiology.</a:t>
            </a:r>
            <a:endParaRPr lang="en-GB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634" y="1845734"/>
            <a:ext cx="3095045" cy="395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84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183" y="1866714"/>
            <a:ext cx="4009445" cy="4348481"/>
          </a:xfrm>
        </p:spPr>
      </p:pic>
      <p:sp>
        <p:nvSpPr>
          <p:cNvPr id="5" name="TextBox 4"/>
          <p:cNvSpPr txBox="1"/>
          <p:nvPr/>
        </p:nvSpPr>
        <p:spPr>
          <a:xfrm>
            <a:off x="1097280" y="2214583"/>
            <a:ext cx="52110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Cells </a:t>
            </a:r>
            <a:r>
              <a:rPr lang="en-GB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are capable of living and performing their special functions as long as the </a:t>
            </a:r>
            <a:r>
              <a:rPr lang="en-GB" sz="20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proper concentrations of oxygen, glucose, different ions, amino acids, fatty substances, </a:t>
            </a:r>
            <a:r>
              <a:rPr lang="en-GB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and other constituents are available in this internal environment.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152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Condensed" panose="020B0502040204020203" pitchFamily="34" charset="0"/>
              </a:rPr>
              <a:t>Differences </a:t>
            </a:r>
            <a:r>
              <a:rPr lang="en-GB" dirty="0" smtClean="0">
                <a:latin typeface="Bahnschrift SemiBold Condensed" panose="020B0502040204020203" pitchFamily="34" charset="0"/>
              </a:rPr>
              <a:t>between ECF and ICF</a:t>
            </a:r>
            <a:endParaRPr lang="en-GB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The </a:t>
            </a:r>
            <a:r>
              <a:rPr lang="en-GB" b="1" dirty="0"/>
              <a:t>extracellular fluid </a:t>
            </a:r>
            <a:r>
              <a:rPr lang="en-GB" dirty="0"/>
              <a:t>contains large amounts of </a:t>
            </a:r>
            <a:r>
              <a:rPr lang="en-GB" b="1" dirty="0"/>
              <a:t>sodium, chloride, and bicarbonate ions </a:t>
            </a:r>
            <a:r>
              <a:rPr lang="en-GB" b="1" dirty="0" smtClean="0"/>
              <a:t>as well as </a:t>
            </a:r>
            <a:r>
              <a:rPr lang="en-GB" b="1" dirty="0"/>
              <a:t>nutrients for the cells, such as oxygen, glucose, fatty acids, and amino acids.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It </a:t>
            </a:r>
            <a:r>
              <a:rPr lang="en-GB" dirty="0"/>
              <a:t>also contains </a:t>
            </a:r>
            <a:r>
              <a:rPr lang="en-GB" b="1" dirty="0"/>
              <a:t>carbon dioxide </a:t>
            </a:r>
            <a:r>
              <a:rPr lang="en-GB" dirty="0"/>
              <a:t>that is </a:t>
            </a:r>
            <a:r>
              <a:rPr lang="en-GB" b="1" dirty="0"/>
              <a:t>being transported from the cells to the lungs to be excreted, plus other cellular waste products that are being transported to the kidneys for excretion. </a:t>
            </a:r>
            <a:endParaRPr lang="en-GB" b="1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The </a:t>
            </a:r>
            <a:r>
              <a:rPr lang="en-GB" b="1" dirty="0"/>
              <a:t>intracellular fluid </a:t>
            </a:r>
            <a:r>
              <a:rPr lang="en-GB" dirty="0"/>
              <a:t>contains large amounts of </a:t>
            </a:r>
            <a:r>
              <a:rPr lang="en-GB" b="1" dirty="0"/>
              <a:t>potassium, magnesium, and phosphate ions instead of the sodium and chloride ions found in the extracellular fluid.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</a:t>
            </a:r>
            <a:r>
              <a:rPr lang="en-GB" b="1" dirty="0" smtClean="0"/>
              <a:t>Special </a:t>
            </a:r>
            <a:r>
              <a:rPr lang="en-GB" b="1" dirty="0"/>
              <a:t>mechanisms for transporting ions </a:t>
            </a:r>
            <a:r>
              <a:rPr lang="en-GB" dirty="0"/>
              <a:t>through the cell membranes </a:t>
            </a:r>
            <a:r>
              <a:rPr lang="en-GB" b="1" dirty="0"/>
              <a:t>maintain the ion concentration differences between the extracellular and intracellular fluids.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794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Condensed" panose="020B0502040204020203" pitchFamily="34" charset="0"/>
              </a:rPr>
              <a:t>Homeostasis</a:t>
            </a:r>
            <a:endParaRPr lang="en-GB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7794171" cy="402336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An </a:t>
            </a:r>
            <a:r>
              <a:rPr lang="en-GB" b="1" dirty="0" smtClean="0"/>
              <a:t>American </a:t>
            </a:r>
            <a:r>
              <a:rPr lang="en-GB" b="1" dirty="0"/>
              <a:t>physiologist Walter </a:t>
            </a:r>
            <a:r>
              <a:rPr lang="en-GB" b="1" dirty="0" smtClean="0"/>
              <a:t>Cannon, </a:t>
            </a:r>
            <a:r>
              <a:rPr lang="en-GB" dirty="0" smtClean="0"/>
              <a:t>coined </a:t>
            </a:r>
            <a:r>
              <a:rPr lang="en-GB" dirty="0"/>
              <a:t>the term </a:t>
            </a:r>
            <a:r>
              <a:rPr lang="en-GB" b="1" dirty="0"/>
              <a:t>homeostasis</a:t>
            </a:r>
            <a:r>
              <a:rPr lang="en-GB" dirty="0"/>
              <a:t> to describe the </a:t>
            </a:r>
            <a:r>
              <a:rPr lang="en-GB" b="1" dirty="0"/>
              <a:t>maintenance of nearly constant conditions in the internal environment.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</a:t>
            </a:r>
            <a:r>
              <a:rPr lang="en-GB" b="1" dirty="0" smtClean="0"/>
              <a:t>The ability of an organism to maintain internal stability - </a:t>
            </a:r>
            <a:r>
              <a:rPr lang="en-GB" dirty="0" smtClean="0"/>
              <a:t>Homeostasis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All </a:t>
            </a:r>
            <a:r>
              <a:rPr lang="en-GB" b="1" dirty="0"/>
              <a:t>organs and tissues of the body </a:t>
            </a:r>
            <a:r>
              <a:rPr lang="en-GB" dirty="0"/>
              <a:t>perform functions that help </a:t>
            </a:r>
            <a:r>
              <a:rPr lang="en-GB" b="1" dirty="0"/>
              <a:t>maintain these relatively constant conditions. </a:t>
            </a:r>
            <a:endParaRPr lang="en-GB" b="1" dirty="0" smtClean="0"/>
          </a:p>
          <a:p>
            <a:r>
              <a:rPr lang="en-GB" dirty="0" smtClean="0"/>
              <a:t>  For example;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  </a:t>
            </a:r>
            <a:r>
              <a:rPr lang="en-GB" b="1" dirty="0" smtClean="0"/>
              <a:t>Lungs provide oxygen to the extracellular fluid </a:t>
            </a:r>
            <a:r>
              <a:rPr lang="en-GB" dirty="0" smtClean="0"/>
              <a:t>to replenish the oxygen used by the cells.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  </a:t>
            </a:r>
            <a:r>
              <a:rPr lang="en-GB" b="1" dirty="0" smtClean="0"/>
              <a:t>Kidneys maintain constant ion concentrations.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  </a:t>
            </a:r>
            <a:r>
              <a:rPr lang="en-GB" b="1" dirty="0" smtClean="0"/>
              <a:t>Gastrointestinal system provides nutrients while eliminating waste from the body.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282" y="2400089"/>
            <a:ext cx="2324100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79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Condensed" panose="020B0502040204020203" pitchFamily="34" charset="0"/>
              </a:rPr>
              <a:t>Homeostatic Compensations in Diseases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</a:t>
            </a:r>
            <a:r>
              <a:rPr lang="en-GB" b="1" dirty="0" smtClean="0"/>
              <a:t> Disease</a:t>
            </a:r>
            <a:r>
              <a:rPr lang="en-GB" dirty="0" smtClean="0"/>
              <a:t> </a:t>
            </a:r>
            <a:r>
              <a:rPr lang="en-GB" dirty="0"/>
              <a:t>is </a:t>
            </a:r>
            <a:r>
              <a:rPr lang="en-GB" dirty="0" smtClean="0"/>
              <a:t>considered </a:t>
            </a:r>
            <a:r>
              <a:rPr lang="en-GB" dirty="0"/>
              <a:t>to be </a:t>
            </a:r>
            <a:r>
              <a:rPr lang="en-GB" b="1" dirty="0"/>
              <a:t>a state of disrupted homeostasis.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However</a:t>
            </a:r>
            <a:r>
              <a:rPr lang="en-GB" dirty="0"/>
              <a:t>, even in the presence of disease, </a:t>
            </a:r>
            <a:r>
              <a:rPr lang="en-GB" b="1" dirty="0"/>
              <a:t>homeostatic mechanisms continue to operate and maintain vital functions through multiple compensations.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In </a:t>
            </a:r>
            <a:r>
              <a:rPr lang="en-GB" dirty="0"/>
              <a:t>some cases, </a:t>
            </a:r>
            <a:r>
              <a:rPr lang="en-GB" b="1" dirty="0"/>
              <a:t>these compensations may lead to major deviations of the body’s functions from the normal range,</a:t>
            </a:r>
            <a:r>
              <a:rPr lang="en-GB" dirty="0"/>
              <a:t> making it difficult to distinguish the primary cause of the disease from the compensatory responses.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For </a:t>
            </a:r>
            <a:r>
              <a:rPr lang="en-GB" dirty="0"/>
              <a:t>example, </a:t>
            </a:r>
            <a:r>
              <a:rPr lang="en-GB" b="1" dirty="0"/>
              <a:t>diseases that impair the kidneys’ ability to excrete salt and water may lead to high blood pressure, </a:t>
            </a:r>
            <a:r>
              <a:rPr lang="en-GB" dirty="0"/>
              <a:t>which initially helps return excretion to normal so that a balance between intake and renal excretion can be maintained.  </a:t>
            </a:r>
            <a:r>
              <a:rPr lang="en-GB" dirty="0" smtClean="0"/>
              <a:t>This </a:t>
            </a:r>
            <a:r>
              <a:rPr lang="en-GB" dirty="0"/>
              <a:t>balance is needed to maintain life, but, over long periods of time, </a:t>
            </a:r>
            <a:r>
              <a:rPr lang="en-GB" b="1" dirty="0"/>
              <a:t>the high blood pressure can damage various organs, including the kidneys, causing even greater increases in blood pressure and more renal damage</a:t>
            </a:r>
            <a:r>
              <a:rPr lang="en-GB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510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Bahnschrift SemiBold Condensed" panose="020B0502040204020203" pitchFamily="34" charset="0"/>
              </a:rPr>
              <a:t>The Blood Circulatory System</a:t>
            </a:r>
            <a:endParaRPr lang="en-GB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7675575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Extracellular </a:t>
            </a:r>
            <a:r>
              <a:rPr lang="en-GB" dirty="0"/>
              <a:t>fluid is transported through the body in </a:t>
            </a:r>
            <a:r>
              <a:rPr lang="en-GB" b="1" dirty="0"/>
              <a:t>two stages.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The </a:t>
            </a:r>
            <a:r>
              <a:rPr lang="en-GB" dirty="0"/>
              <a:t>first stage is </a:t>
            </a:r>
            <a:r>
              <a:rPr lang="en-GB" b="1" dirty="0"/>
              <a:t>movement of blood through the body in the blood vessels.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The </a:t>
            </a:r>
            <a:r>
              <a:rPr lang="en-GB" dirty="0"/>
              <a:t>second is </a:t>
            </a:r>
            <a:r>
              <a:rPr lang="en-GB" b="1" dirty="0"/>
              <a:t>movement of fluid between the blood capillaries and the intercellular spaces between the tissue cells.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All </a:t>
            </a:r>
            <a:r>
              <a:rPr lang="en-GB" dirty="0"/>
              <a:t>the blood in the circulation traverses the entire circuit an average of </a:t>
            </a:r>
            <a:r>
              <a:rPr lang="en-GB" b="1" dirty="0"/>
              <a:t>once each minute when the body is at rest </a:t>
            </a:r>
            <a:r>
              <a:rPr lang="en-GB" dirty="0"/>
              <a:t>and as many as </a:t>
            </a:r>
            <a:r>
              <a:rPr lang="en-GB" b="1" dirty="0"/>
              <a:t>six times each minute when a person is extremely active.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2855" y="1845734"/>
            <a:ext cx="2382825" cy="438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98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760720" cy="4346344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As </a:t>
            </a:r>
            <a:r>
              <a:rPr lang="en-GB" dirty="0"/>
              <a:t>blood passes through blood capillaries, </a:t>
            </a:r>
            <a:r>
              <a:rPr lang="en-GB" b="1" dirty="0"/>
              <a:t>continual exchange of extracellular fluid occurs between the plasma </a:t>
            </a:r>
            <a:r>
              <a:rPr lang="en-GB" b="1" dirty="0" smtClean="0"/>
              <a:t>of </a:t>
            </a:r>
            <a:r>
              <a:rPr lang="en-GB" b="1" dirty="0"/>
              <a:t>the blood and the interstitial fluid that fills the intercellular spaces.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The </a:t>
            </a:r>
            <a:r>
              <a:rPr lang="en-GB" b="1" dirty="0"/>
              <a:t>capillary walls are permeable to most molecules </a:t>
            </a:r>
            <a:r>
              <a:rPr lang="en-GB" dirty="0"/>
              <a:t>in the blood plasma, with the </a:t>
            </a:r>
            <a:r>
              <a:rPr lang="en-GB" b="1" dirty="0"/>
              <a:t>exception of plasma proteins, </a:t>
            </a:r>
            <a:r>
              <a:rPr lang="en-GB" dirty="0"/>
              <a:t>which are too large to pass through </a:t>
            </a:r>
            <a:r>
              <a:rPr lang="en-GB" dirty="0" smtClean="0"/>
              <a:t>capillaries.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Therefore</a:t>
            </a:r>
            <a:r>
              <a:rPr lang="en-GB" dirty="0"/>
              <a:t>, large amounts of fluid and its dissolved constituents </a:t>
            </a:r>
            <a:r>
              <a:rPr lang="en-GB" b="1" dirty="0"/>
              <a:t>diffuse back and forth between the blood and the tissue </a:t>
            </a:r>
            <a:r>
              <a:rPr lang="en-GB" b="1" dirty="0" smtClean="0"/>
              <a:t>spaces.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This </a:t>
            </a:r>
            <a:r>
              <a:rPr lang="en-GB" b="1" dirty="0"/>
              <a:t>process of diffusion </a:t>
            </a:r>
            <a:r>
              <a:rPr lang="en-GB" dirty="0"/>
              <a:t>is caused by </a:t>
            </a:r>
            <a:r>
              <a:rPr lang="en-GB" b="1" dirty="0"/>
              <a:t>kinetic motion of the molecules </a:t>
            </a:r>
            <a:r>
              <a:rPr lang="en-GB" dirty="0"/>
              <a:t>in the plasma and the interstitial fluid.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6904" y="1950132"/>
            <a:ext cx="4994532" cy="381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07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Thus</a:t>
            </a:r>
            <a:r>
              <a:rPr lang="en-GB" dirty="0"/>
              <a:t>, the extracellular fluid everywhere in the </a:t>
            </a:r>
            <a:r>
              <a:rPr lang="en-GB" dirty="0" smtClean="0"/>
              <a:t>body </a:t>
            </a:r>
            <a:r>
              <a:rPr lang="en-GB" b="1" dirty="0" smtClean="0"/>
              <a:t>both </a:t>
            </a:r>
            <a:r>
              <a:rPr lang="en-GB" b="1" dirty="0"/>
              <a:t>that of the plasma and that of the interstitial </a:t>
            </a:r>
            <a:r>
              <a:rPr lang="en-GB" b="1" dirty="0" smtClean="0"/>
              <a:t>fluid</a:t>
            </a:r>
            <a:r>
              <a:rPr lang="en-GB" dirty="0" smtClean="0"/>
              <a:t>, is </a:t>
            </a:r>
            <a:r>
              <a:rPr lang="en-GB" b="1" dirty="0"/>
              <a:t>continually being mixed, </a:t>
            </a:r>
            <a:r>
              <a:rPr lang="en-GB" dirty="0"/>
              <a:t>thereby </a:t>
            </a:r>
            <a:r>
              <a:rPr lang="en-GB" b="1" dirty="0"/>
              <a:t>maintaining homogeneity of extracellular fluid throughout the body.</a:t>
            </a:r>
          </a:p>
        </p:txBody>
      </p:sp>
    </p:spTree>
    <p:extLst>
      <p:ext uri="{BB962C8B-B14F-4D97-AF65-F5344CB8AC3E}">
        <p14:creationId xmlns:p14="http://schemas.microsoft.com/office/powerpoint/2010/main" val="258629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Condensed" panose="020B0502040204020203" pitchFamily="34" charset="0"/>
              </a:rPr>
              <a:t>Origin Of Nutrients In The ECF</a:t>
            </a:r>
            <a:endParaRPr lang="en-GB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194190" cy="4023360"/>
          </a:xfrm>
        </p:spPr>
        <p:txBody>
          <a:bodyPr/>
          <a:lstStyle/>
          <a:p>
            <a:pPr marL="0" indent="0">
              <a:buNone/>
            </a:pPr>
            <a:r>
              <a:rPr lang="en-GB" sz="2800" b="1" dirty="0" smtClean="0">
                <a:latin typeface="Bahnschrift SemiBold SemiConden" panose="020B0502040204020203" pitchFamily="34" charset="0"/>
              </a:rPr>
              <a:t>1- Respiratory System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Respiratory System</a:t>
            </a:r>
            <a:r>
              <a:rPr lang="en-GB" b="1" dirty="0"/>
              <a:t> </a:t>
            </a:r>
            <a:r>
              <a:rPr lang="en-GB" dirty="0" smtClean="0"/>
              <a:t>provides </a:t>
            </a:r>
            <a:r>
              <a:rPr lang="en-GB" b="1" dirty="0" smtClean="0"/>
              <a:t>oxygen to the blood</a:t>
            </a:r>
            <a:r>
              <a:rPr lang="en-GB" dirty="0" smtClean="0"/>
              <a:t>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As the blood flows through the lungs, </a:t>
            </a:r>
            <a:r>
              <a:rPr lang="en-GB" b="1" dirty="0" smtClean="0"/>
              <a:t>the blood picks up oxygen in the alveoli and transported to the cells.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membrane between the alveoli and the lumen of the pulmonary capillaries, the alveolar membrane, is only </a:t>
            </a:r>
            <a:r>
              <a:rPr lang="en-GB" b="1" dirty="0"/>
              <a:t>0.4 to 2.0 </a:t>
            </a:r>
            <a:r>
              <a:rPr lang="en-GB" b="1" dirty="0" smtClean="0"/>
              <a:t>micrometres </a:t>
            </a:r>
            <a:r>
              <a:rPr lang="en-GB" b="1" dirty="0"/>
              <a:t>thick, </a:t>
            </a:r>
            <a:r>
              <a:rPr lang="en-GB" dirty="0"/>
              <a:t>and </a:t>
            </a:r>
            <a:r>
              <a:rPr lang="en-GB" b="1" dirty="0"/>
              <a:t>oxygen rapidly diffuses by molecular motion through this membrane into the blood. </a:t>
            </a:r>
            <a:endParaRPr lang="en-GB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5"/>
          <a:stretch/>
        </p:blipFill>
        <p:spPr>
          <a:xfrm>
            <a:off x="6291470" y="2222384"/>
            <a:ext cx="5529447" cy="347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68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Condensed" panose="020B0502040204020203" pitchFamily="34" charset="0"/>
              </a:rPr>
              <a:t>2- Gastrointestinal Tract</a:t>
            </a:r>
            <a:endParaRPr lang="en-GB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4736011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A </a:t>
            </a:r>
            <a:r>
              <a:rPr lang="en-GB" dirty="0"/>
              <a:t>large portion of the blood pumped by the heart also passes through </a:t>
            </a:r>
            <a:r>
              <a:rPr lang="en-GB" b="1" dirty="0"/>
              <a:t>the walls of the gastrointestinal tract.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Here </a:t>
            </a:r>
            <a:r>
              <a:rPr lang="en-GB" dirty="0"/>
              <a:t>different dissolved nutrients, including </a:t>
            </a:r>
            <a:r>
              <a:rPr lang="en-GB" b="1" dirty="0"/>
              <a:t>carbohydrates, fatty acids, and amino acids, are absorbed from ingested food into the extracellular fluid of the blood.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292" y="1845734"/>
            <a:ext cx="5322388" cy="399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85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Bahnschrift SemiBold Condensed" panose="020B0502040204020203" pitchFamily="34" charset="0"/>
              </a:rPr>
              <a:t>3- Liver </a:t>
            </a:r>
            <a:r>
              <a:rPr lang="en-GB" dirty="0">
                <a:latin typeface="Bahnschrift SemiBold Condensed" panose="020B0502040204020203" pitchFamily="34" charset="0"/>
              </a:rPr>
              <a:t>and Other Organs </a:t>
            </a:r>
            <a:r>
              <a:rPr lang="en-GB" dirty="0" smtClean="0">
                <a:latin typeface="Bahnschrift SemiBold Condensed" panose="020B0502040204020203" pitchFamily="34" charset="0"/>
              </a:rPr>
              <a:t>with Metabolic Functions</a:t>
            </a:r>
            <a:endParaRPr lang="en-GB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601694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liver changes the </a:t>
            </a:r>
            <a:r>
              <a:rPr lang="en-GB" b="1" dirty="0"/>
              <a:t>chemical compositions of many of these substances to more usable </a:t>
            </a:r>
            <a:r>
              <a:rPr lang="en-GB" b="1" dirty="0" smtClean="0"/>
              <a:t>forms.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liver also </a:t>
            </a:r>
            <a:r>
              <a:rPr lang="en-GB" b="1" dirty="0"/>
              <a:t>eliminates certain waste products produced in the body and toxic substances </a:t>
            </a:r>
            <a:r>
              <a:rPr lang="en-GB" dirty="0"/>
              <a:t>that are ingested</a:t>
            </a:r>
            <a:r>
              <a:rPr lang="en-GB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Fat cells</a:t>
            </a:r>
            <a:r>
              <a:rPr lang="en-GB" b="1" dirty="0"/>
              <a:t>, gastrointestinal mucosa, kidneys, and endocrine glands—</a:t>
            </a:r>
            <a:r>
              <a:rPr lang="en-GB" dirty="0"/>
              <a:t>help</a:t>
            </a:r>
            <a:r>
              <a:rPr lang="en-GB" b="1" dirty="0"/>
              <a:t> </a:t>
            </a:r>
            <a:r>
              <a:rPr lang="en-GB" dirty="0"/>
              <a:t>modify the absorbed substances or store them until they are needed. </a:t>
            </a:r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752" y="2018226"/>
            <a:ext cx="4477578" cy="369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49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Condensed" panose="020B0502040204020203" pitchFamily="34" charset="0"/>
              </a:rPr>
              <a:t>4- Musculoskeletal </a:t>
            </a:r>
            <a:r>
              <a:rPr lang="en-GB" dirty="0">
                <a:latin typeface="Bahnschrift SemiBold Condensed" panose="020B0502040204020203" pitchFamily="34" charset="0"/>
              </a:rPr>
              <a:t>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313459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b="1" dirty="0"/>
              <a:t>body </a:t>
            </a:r>
            <a:r>
              <a:rPr lang="en-GB" b="1" dirty="0" smtClean="0"/>
              <a:t>move </a:t>
            </a:r>
            <a:r>
              <a:rPr lang="en-GB" b="1" dirty="0"/>
              <a:t>to obtain the foods </a:t>
            </a:r>
            <a:r>
              <a:rPr lang="en-GB" dirty="0"/>
              <a:t>required for </a:t>
            </a:r>
            <a:r>
              <a:rPr lang="en-GB" dirty="0" smtClean="0"/>
              <a:t>nutrition with </a:t>
            </a:r>
            <a:r>
              <a:rPr lang="en-GB" dirty="0"/>
              <a:t>the </a:t>
            </a:r>
            <a:r>
              <a:rPr lang="en-GB" dirty="0" smtClean="0"/>
              <a:t>help of muscles.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musculoskeletal system also </a:t>
            </a:r>
            <a:r>
              <a:rPr lang="en-GB" b="1" dirty="0"/>
              <a:t>provides motility for protection against adverse surroundings, </a:t>
            </a:r>
            <a:r>
              <a:rPr lang="en-GB" dirty="0"/>
              <a:t>without which the entire body, along with its homeostatic mechanisms, could be destroyed.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0739" y="1845734"/>
            <a:ext cx="4336902" cy="427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30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Condensed" panose="020B0502040204020203" pitchFamily="34" charset="0"/>
              </a:rPr>
              <a:t>Removal of Metabolic End Products</a:t>
            </a:r>
            <a:endParaRPr lang="en-GB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104737" cy="4023360"/>
          </a:xfrm>
        </p:spPr>
        <p:txBody>
          <a:bodyPr/>
          <a:lstStyle/>
          <a:p>
            <a:r>
              <a:rPr lang="en-GB" sz="2800" b="1" dirty="0" smtClean="0">
                <a:latin typeface="Bahnschrift SemiBold SemiConden" panose="020B0502040204020203" pitchFamily="34" charset="0"/>
              </a:rPr>
              <a:t>1- Respiratory System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>
                <a:latin typeface="Bahnschrift SemiBold SemiConden" panose="020B0502040204020203" pitchFamily="34" charset="0"/>
              </a:rPr>
              <a:t> </a:t>
            </a:r>
            <a:r>
              <a:rPr lang="en-GB" dirty="0" smtClean="0"/>
              <a:t>At </a:t>
            </a:r>
            <a:r>
              <a:rPr lang="en-GB" dirty="0"/>
              <a:t>the same time </a:t>
            </a:r>
            <a:r>
              <a:rPr lang="en-GB" dirty="0" smtClean="0"/>
              <a:t>when </a:t>
            </a:r>
            <a:r>
              <a:rPr lang="en-GB" dirty="0"/>
              <a:t>blood picks up oxygen in the lungs, </a:t>
            </a:r>
            <a:r>
              <a:rPr lang="en-GB" b="1" dirty="0"/>
              <a:t>carbon dioxide is released from the blood into lung alveoli;</a:t>
            </a:r>
            <a:r>
              <a:rPr lang="en-GB" dirty="0"/>
              <a:t> the </a:t>
            </a:r>
            <a:r>
              <a:rPr lang="en-GB" b="1" dirty="0"/>
              <a:t>respiratory movement of air</a:t>
            </a:r>
            <a:r>
              <a:rPr lang="en-GB" dirty="0"/>
              <a:t> into and out of the lungs </a:t>
            </a:r>
            <a:r>
              <a:rPr lang="en-GB" b="1" dirty="0"/>
              <a:t>carries carbon dioxide to the atmosphere.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Carbon </a:t>
            </a:r>
            <a:r>
              <a:rPr lang="en-GB" b="1" dirty="0"/>
              <a:t>dioxide is the most abundant of all the metabolism products.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219" y="2179205"/>
            <a:ext cx="5034626" cy="335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89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Condensed" panose="020B0502040204020203" pitchFamily="34" charset="0"/>
              </a:rPr>
              <a:t>2- Kidneys</a:t>
            </a:r>
            <a:endParaRPr lang="en-GB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283642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different </a:t>
            </a:r>
            <a:r>
              <a:rPr lang="en-GB" b="1" dirty="0"/>
              <a:t>end products of cellular metabolism, </a:t>
            </a:r>
            <a:r>
              <a:rPr lang="en-GB" dirty="0"/>
              <a:t>such as </a:t>
            </a:r>
            <a:r>
              <a:rPr lang="en-GB" b="1" dirty="0"/>
              <a:t>urea and uric </a:t>
            </a:r>
            <a:r>
              <a:rPr lang="en-GB" b="1" dirty="0" smtClean="0"/>
              <a:t>acid</a:t>
            </a:r>
            <a:r>
              <a:rPr lang="en-GB" dirty="0"/>
              <a:t> are not needed by the </a:t>
            </a:r>
            <a:r>
              <a:rPr lang="en-GB" dirty="0" smtClean="0"/>
              <a:t>body are removed by the kidneys.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kidneys perform their </a:t>
            </a:r>
            <a:r>
              <a:rPr lang="en-GB" b="1" dirty="0"/>
              <a:t>function first by filtering large quantities of plasma through the glomerular capillaries into the tubules and then reabsorbing into the blood </a:t>
            </a:r>
            <a:r>
              <a:rPr lang="en-GB" dirty="0"/>
              <a:t>substances needed by the body, such as </a:t>
            </a:r>
            <a:r>
              <a:rPr lang="en-GB" b="1" dirty="0"/>
              <a:t>glucose, amino acids, appropriate amounts of water, and many of the ions. </a:t>
            </a:r>
            <a:endParaRPr lang="en-GB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1547"/>
          <a:stretch/>
        </p:blipFill>
        <p:spPr>
          <a:xfrm>
            <a:off x="7001961" y="1906809"/>
            <a:ext cx="3967546" cy="390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9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Condensed" panose="020B0502040204020203" pitchFamily="34" charset="0"/>
              </a:rPr>
              <a:t>3- Gastrointestinal Tract</a:t>
            </a:r>
            <a:endParaRPr lang="en-GB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025224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Undigested </a:t>
            </a:r>
            <a:r>
              <a:rPr lang="en-GB" b="1" dirty="0"/>
              <a:t>material </a:t>
            </a:r>
            <a:r>
              <a:rPr lang="en-GB" dirty="0"/>
              <a:t>that enters the gastrointestinal tract and </a:t>
            </a:r>
            <a:r>
              <a:rPr lang="en-GB" b="1" dirty="0"/>
              <a:t>some waste products of metabolism are eliminated in the feces.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Liver plays a vital role in </a:t>
            </a:r>
            <a:r>
              <a:rPr lang="en-GB" b="1" dirty="0"/>
              <a:t>detoxification or removal of ingested drugs and chemicals.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b="1" dirty="0"/>
              <a:t>liver secretes many of these wastes into the bile</a:t>
            </a:r>
            <a:r>
              <a:rPr lang="en-GB" dirty="0"/>
              <a:t> to be eventually </a:t>
            </a:r>
            <a:r>
              <a:rPr lang="en-GB" b="1" dirty="0"/>
              <a:t>eliminated in the feces.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795" y="1845734"/>
            <a:ext cx="3977885" cy="435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6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Condensed" panose="020B0502040204020203" pitchFamily="34" charset="0"/>
              </a:rPr>
              <a:t>Regulation Of Body Functions</a:t>
            </a:r>
            <a:endParaRPr lang="en-GB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512242" cy="4023360"/>
          </a:xfrm>
        </p:spPr>
        <p:txBody>
          <a:bodyPr>
            <a:normAutofit/>
          </a:bodyPr>
          <a:lstStyle/>
          <a:p>
            <a:r>
              <a:rPr lang="en-GB" sz="2800" dirty="0" smtClean="0">
                <a:latin typeface="Bahnschrift SemiBold SemiConden" panose="020B0502040204020203" pitchFamily="34" charset="0"/>
              </a:rPr>
              <a:t>1- Nervous System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nervous system is composed of three major </a:t>
            </a:r>
            <a:r>
              <a:rPr lang="en-GB" dirty="0" smtClean="0"/>
              <a:t>parts</a:t>
            </a:r>
            <a:r>
              <a:rPr lang="en-GB" dirty="0"/>
              <a:t>;</a:t>
            </a:r>
            <a:endParaRPr lang="en-GB" dirty="0" smtClean="0"/>
          </a:p>
          <a:p>
            <a:pPr lvl="1"/>
            <a:r>
              <a:rPr lang="en-GB" sz="2000" b="1" dirty="0" smtClean="0"/>
              <a:t>The sensory input portion</a:t>
            </a:r>
          </a:p>
          <a:p>
            <a:pPr lvl="1"/>
            <a:r>
              <a:rPr lang="en-GB" sz="2000" b="1" dirty="0" smtClean="0"/>
              <a:t>The central nervous system (or integrative portion)</a:t>
            </a:r>
          </a:p>
          <a:p>
            <a:pPr lvl="1"/>
            <a:r>
              <a:rPr lang="en-GB" sz="2000" b="1" dirty="0" smtClean="0"/>
              <a:t>The motor output portion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3180" y="2023851"/>
            <a:ext cx="4762500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57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</a:t>
            </a:r>
            <a:r>
              <a:rPr lang="en-GB" b="1" dirty="0" smtClean="0"/>
              <a:t>Sensory </a:t>
            </a:r>
            <a:r>
              <a:rPr lang="en-GB" b="1" dirty="0"/>
              <a:t>receptors </a:t>
            </a:r>
            <a:r>
              <a:rPr lang="en-GB" dirty="0"/>
              <a:t>detect the state of the body and its surroundings. </a:t>
            </a:r>
            <a:endParaRPr lang="en-GB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For </a:t>
            </a:r>
            <a:r>
              <a:rPr lang="en-GB" dirty="0"/>
              <a:t>example, </a:t>
            </a:r>
            <a:r>
              <a:rPr lang="en-GB" b="1" dirty="0"/>
              <a:t>receptors in the skin </a:t>
            </a:r>
            <a:r>
              <a:rPr lang="en-GB" dirty="0"/>
              <a:t>alert us whenever an object touches the skin. </a:t>
            </a:r>
            <a:endParaRPr lang="en-GB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The </a:t>
            </a:r>
            <a:r>
              <a:rPr lang="en-GB" b="1" dirty="0"/>
              <a:t>eyes are sensory organs </a:t>
            </a:r>
            <a:r>
              <a:rPr lang="en-GB" dirty="0"/>
              <a:t>that give us a visual image of the surrounding area. </a:t>
            </a:r>
            <a:endParaRPr lang="en-GB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The </a:t>
            </a:r>
            <a:r>
              <a:rPr lang="en-GB" b="1" dirty="0"/>
              <a:t>ears are also sensory organs. </a:t>
            </a:r>
            <a:r>
              <a:rPr lang="en-GB" b="1" dirty="0" smtClean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The </a:t>
            </a:r>
            <a:r>
              <a:rPr lang="en-GB" b="1" dirty="0"/>
              <a:t>central nervous system </a:t>
            </a:r>
            <a:r>
              <a:rPr lang="en-GB" dirty="0"/>
              <a:t>is composed of the </a:t>
            </a:r>
            <a:r>
              <a:rPr lang="en-GB" b="1" dirty="0"/>
              <a:t>brain and spinal cord.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The brain </a:t>
            </a:r>
            <a:r>
              <a:rPr lang="en-GB" b="1" dirty="0" smtClean="0"/>
              <a:t>stores information, generates thoughts, creates ambition, and determines reactions that the body performs in response to the sensations.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Appropriate </a:t>
            </a:r>
            <a:r>
              <a:rPr lang="en-GB" dirty="0"/>
              <a:t>signals are then transmitted through the </a:t>
            </a:r>
            <a:r>
              <a:rPr lang="en-GB" b="1" dirty="0"/>
              <a:t>motor output portion </a:t>
            </a:r>
            <a:r>
              <a:rPr lang="en-GB" dirty="0"/>
              <a:t>of the nervous system to carry out one’s desires.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b="1" dirty="0" smtClean="0"/>
              <a:t>Autonomic nervous system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It </a:t>
            </a:r>
            <a:r>
              <a:rPr lang="en-GB" dirty="0"/>
              <a:t>operates at a </a:t>
            </a:r>
            <a:r>
              <a:rPr lang="en-GB" b="1" dirty="0"/>
              <a:t>subconscious level and controls many functions of internal organs, </a:t>
            </a:r>
            <a:r>
              <a:rPr lang="en-GB" dirty="0"/>
              <a:t>including the </a:t>
            </a:r>
            <a:r>
              <a:rPr lang="en-GB" b="1" dirty="0" smtClean="0"/>
              <a:t>pumping </a:t>
            </a:r>
            <a:r>
              <a:rPr lang="en-GB" b="1" dirty="0"/>
              <a:t>activity by the heart, movements of the gastrointestinal tract, and secretion by many of the body’s glands.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775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b="10719"/>
          <a:stretch/>
        </p:blipFill>
        <p:spPr>
          <a:xfrm>
            <a:off x="1767840" y="249082"/>
            <a:ext cx="8691154" cy="598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01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Condensed" panose="020B0502040204020203" pitchFamily="34" charset="0"/>
              </a:rPr>
              <a:t>2- Hormone Systems</a:t>
            </a:r>
            <a:endParaRPr lang="en-GB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1800" b="1" dirty="0" smtClean="0"/>
              <a:t> The </a:t>
            </a:r>
            <a:r>
              <a:rPr lang="en-GB" sz="1800" b="1" dirty="0"/>
              <a:t>hormonal system</a:t>
            </a:r>
            <a:r>
              <a:rPr lang="en-GB" sz="1800" dirty="0"/>
              <a:t> - also called </a:t>
            </a:r>
            <a:r>
              <a:rPr lang="en-GB" sz="1800" b="1" dirty="0"/>
              <a:t>the endocrine system.</a:t>
            </a:r>
            <a:endParaRPr lang="en-GB" sz="1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sz="1800" dirty="0" smtClean="0"/>
              <a:t> It </a:t>
            </a:r>
            <a:r>
              <a:rPr lang="en-GB" sz="1800" dirty="0"/>
              <a:t>is </a:t>
            </a:r>
            <a:r>
              <a:rPr lang="en-GB" sz="1800" b="1" dirty="0"/>
              <a:t>a network of glands and organs in the body that produces hormones</a:t>
            </a:r>
            <a:r>
              <a:rPr lang="en-GB" sz="1800" dirty="0"/>
              <a:t>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800" b="1" dirty="0" smtClean="0"/>
              <a:t> Gland</a:t>
            </a:r>
            <a:r>
              <a:rPr lang="en-GB" sz="1800" dirty="0"/>
              <a:t>: An organ that makes one or more substances,</a:t>
            </a:r>
            <a:r>
              <a:rPr lang="en-GB" sz="1800" b="1" dirty="0"/>
              <a:t> such as hormones, digestive juices, sweat, tears, saliva, or milk.</a:t>
            </a:r>
            <a:endParaRPr lang="en-GB" sz="1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sz="1800" dirty="0" smtClean="0"/>
              <a:t> Several </a:t>
            </a:r>
            <a:r>
              <a:rPr lang="en-GB" sz="1800" dirty="0"/>
              <a:t>glands make hormones, including </a:t>
            </a:r>
            <a:r>
              <a:rPr lang="en-GB" sz="1800" b="1" dirty="0"/>
              <a:t>the hypothalamus, the pituitary gland, the pineal gland, the thyroid gland, the parathyroid glands, the adrenal glands, the pancreas, ovaries and testes.</a:t>
            </a:r>
            <a:endParaRPr lang="en-GB" sz="1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sz="1800" dirty="0" smtClean="0"/>
              <a:t> Hormones </a:t>
            </a:r>
            <a:r>
              <a:rPr lang="en-GB" sz="1800" dirty="0"/>
              <a:t>are transported in the extracellular fluid to other parts of the body to help regulate cellular function. </a:t>
            </a:r>
          </a:p>
        </p:txBody>
      </p:sp>
    </p:spTree>
    <p:extLst>
      <p:ext uri="{BB962C8B-B14F-4D97-AF65-F5344CB8AC3E}">
        <p14:creationId xmlns:p14="http://schemas.microsoft.com/office/powerpoint/2010/main" val="23557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For example,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/>
              <a:t>Thyroid hormone</a:t>
            </a:r>
            <a:r>
              <a:rPr lang="en-GB" dirty="0"/>
              <a:t> increases the </a:t>
            </a:r>
            <a:r>
              <a:rPr lang="en-GB" b="1" dirty="0"/>
              <a:t>rates of most chemical reactions in all cells</a:t>
            </a:r>
            <a:r>
              <a:rPr lang="en-GB" dirty="0"/>
              <a:t>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/>
              <a:t>Insulin </a:t>
            </a:r>
            <a:r>
              <a:rPr lang="en-GB" dirty="0"/>
              <a:t>controls </a:t>
            </a:r>
            <a:r>
              <a:rPr lang="en-GB" b="1" dirty="0"/>
              <a:t>glucose metabolism.</a:t>
            </a:r>
            <a:endParaRPr lang="en-GB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/>
              <a:t>Adrenocortical hormones</a:t>
            </a:r>
            <a:r>
              <a:rPr lang="en-GB" dirty="0"/>
              <a:t> control </a:t>
            </a:r>
            <a:r>
              <a:rPr lang="en-GB" b="1" dirty="0"/>
              <a:t>sodium and potassium ions and protein metabolism.</a:t>
            </a:r>
            <a:endParaRPr lang="en-GB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/>
              <a:t>Parathyroid hormone</a:t>
            </a:r>
            <a:r>
              <a:rPr lang="en-GB" dirty="0"/>
              <a:t> controls </a:t>
            </a:r>
            <a:r>
              <a:rPr lang="en-GB" b="1" dirty="0"/>
              <a:t>bone calcium and phosphate.</a:t>
            </a:r>
            <a:r>
              <a:rPr lang="en-GB" dirty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</a:t>
            </a:r>
            <a:r>
              <a:rPr lang="en-GB" b="1" dirty="0" smtClean="0"/>
              <a:t>The </a:t>
            </a:r>
            <a:r>
              <a:rPr lang="en-GB" b="1" dirty="0"/>
              <a:t>hormones provide a regulatory system that complements the nervous system.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nervous system </a:t>
            </a:r>
            <a:r>
              <a:rPr lang="en-GB" b="1" dirty="0"/>
              <a:t>controls many muscular and secretory activities of the body,</a:t>
            </a:r>
            <a:r>
              <a:rPr lang="en-GB" dirty="0"/>
              <a:t> whereas the hormonal system regulates many metabolic functions.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b="1" dirty="0"/>
              <a:t>nervous and hormonal systems</a:t>
            </a:r>
            <a:r>
              <a:rPr lang="en-GB" dirty="0"/>
              <a:t> normally work together in a coordinated manner to control essentially all the organ systems of the body.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866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61290" y="109270"/>
            <a:ext cx="10459257" cy="609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Condensed" panose="020B0502040204020203" pitchFamily="34" charset="0"/>
              </a:rPr>
              <a:t>Protection Of The Body</a:t>
            </a:r>
            <a:endParaRPr lang="en-GB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618480" cy="4023360"/>
          </a:xfrm>
        </p:spPr>
        <p:txBody>
          <a:bodyPr>
            <a:normAutofit fontScale="92500" lnSpcReduction="20000"/>
          </a:bodyPr>
          <a:lstStyle/>
          <a:p>
            <a:r>
              <a:rPr lang="en-GB" sz="2400" dirty="0" smtClean="0">
                <a:latin typeface="Bahnschrift SemiBold SemiConden" panose="020B0502040204020203" pitchFamily="34" charset="0"/>
              </a:rPr>
              <a:t>1- Immune System</a:t>
            </a:r>
            <a:endParaRPr lang="en-GB" sz="2400" dirty="0">
              <a:latin typeface="Bahnschrift SemiBold SemiConden" panose="020B0502040204020203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immune system includes </a:t>
            </a:r>
            <a:r>
              <a:rPr lang="en-GB" b="1" dirty="0"/>
              <a:t>white blood cells, tissue cells derived from white blood cells, the thymus, lymph nodes, and lymph vessels</a:t>
            </a:r>
            <a:r>
              <a:rPr lang="en-GB" dirty="0"/>
              <a:t> that protect the body from pathogens such as </a:t>
            </a:r>
            <a:r>
              <a:rPr lang="en-GB" b="1" dirty="0"/>
              <a:t>bacteria, viruses, parasites, and fungi.</a:t>
            </a:r>
            <a:r>
              <a:rPr lang="en-GB" dirty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immune system provides a mechanism for the body to carry out the following: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 Distinguish its own cells from harmful foreign cells and substances.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Destroy the invader by phagocytosis or by </a:t>
            </a:r>
            <a:r>
              <a:rPr lang="en-GB" b="1" dirty="0" smtClean="0"/>
              <a:t>producing sensitized lymphocytes or specialized proteins (e.g., Antibodies)</a:t>
            </a:r>
            <a:r>
              <a:rPr lang="en-GB" dirty="0" smtClean="0"/>
              <a:t> that destroy or neutralize the invader.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962" r="18611"/>
          <a:stretch/>
        </p:blipFill>
        <p:spPr>
          <a:xfrm>
            <a:off x="6715760" y="2177312"/>
            <a:ext cx="4544971" cy="369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57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Condensed" panose="020B0502040204020203" pitchFamily="34" charset="0"/>
              </a:rPr>
              <a:t>2- Integumentary System</a:t>
            </a:r>
            <a:endParaRPr lang="en-GB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6492240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b="1" dirty="0"/>
              <a:t>skin</a:t>
            </a:r>
            <a:r>
              <a:rPr lang="en-GB" dirty="0"/>
              <a:t> and its various </a:t>
            </a:r>
            <a:r>
              <a:rPr lang="en-GB" b="1" dirty="0"/>
              <a:t>appendages </a:t>
            </a:r>
            <a:r>
              <a:rPr lang="en-GB" dirty="0"/>
              <a:t>(including the </a:t>
            </a:r>
            <a:r>
              <a:rPr lang="en-GB" b="1" dirty="0"/>
              <a:t>hair, nails, glands, and other structures</a:t>
            </a:r>
            <a:r>
              <a:rPr lang="en-GB" dirty="0"/>
              <a:t>) </a:t>
            </a:r>
            <a:r>
              <a:rPr lang="en-GB" b="1" dirty="0"/>
              <a:t>cover, cushion, and protect the deeper tissues and organs of the body.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It </a:t>
            </a:r>
            <a:r>
              <a:rPr lang="en-GB" b="1" dirty="0"/>
              <a:t>provides a boundary</a:t>
            </a:r>
            <a:r>
              <a:rPr lang="en-GB" dirty="0"/>
              <a:t> between the body’s internal environment and the outside world.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integumentary system is also important for </a:t>
            </a:r>
            <a:r>
              <a:rPr lang="en-GB" b="1" dirty="0"/>
              <a:t>temperature regulation</a:t>
            </a:r>
            <a:r>
              <a:rPr lang="en-GB" dirty="0"/>
              <a:t> and </a:t>
            </a:r>
            <a:r>
              <a:rPr lang="en-GB" b="1" dirty="0"/>
              <a:t>excretion of wastes.</a:t>
            </a:r>
            <a:endParaRPr lang="en-GB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It </a:t>
            </a:r>
            <a:r>
              <a:rPr lang="en-GB" b="1" dirty="0"/>
              <a:t>provides a sensory interface</a:t>
            </a:r>
            <a:r>
              <a:rPr lang="en-GB" dirty="0"/>
              <a:t> between the body and the external environment.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skin generally comprises </a:t>
            </a:r>
            <a:r>
              <a:rPr lang="en-GB" b="1" dirty="0"/>
              <a:t>about 12% to 15% of body weight.</a:t>
            </a:r>
            <a:r>
              <a:rPr lang="en-GB" dirty="0"/>
              <a:t> 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845734"/>
            <a:ext cx="3853180" cy="426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10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Condensed" panose="020B0502040204020203" pitchFamily="34" charset="0"/>
              </a:rPr>
              <a:t>3- Reproduction</a:t>
            </a:r>
            <a:endParaRPr lang="en-GB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Although </a:t>
            </a:r>
            <a:r>
              <a:rPr lang="en-GB" dirty="0"/>
              <a:t>reproduction is sometimes not considered a homeostatic function, </a:t>
            </a:r>
            <a:r>
              <a:rPr lang="en-GB" b="1" dirty="0"/>
              <a:t>it helps maintain homeostasis by generating new beings to take the place of those that are dying.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Reproduction </a:t>
            </a:r>
            <a:r>
              <a:rPr lang="en-GB" dirty="0"/>
              <a:t>illustrates that essentially all body structures are organized to </a:t>
            </a:r>
            <a:r>
              <a:rPr lang="en-GB" b="1" dirty="0"/>
              <a:t>help maintain the automaticity and continuity of life.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3294" b="11210"/>
          <a:stretch/>
        </p:blipFill>
        <p:spPr>
          <a:xfrm>
            <a:off x="2554605" y="3295228"/>
            <a:ext cx="7143750" cy="268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94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Bahnschrift SemiBold Condensed" panose="020B0502040204020203" pitchFamily="34" charset="0"/>
              </a:rPr>
              <a:t>Control Systems Of The Body</a:t>
            </a:r>
            <a:endParaRPr lang="en-GB" b="1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  The </a:t>
            </a:r>
            <a:r>
              <a:rPr lang="en-GB" dirty="0"/>
              <a:t>human body has </a:t>
            </a:r>
            <a:r>
              <a:rPr lang="en-GB" b="1" dirty="0"/>
              <a:t>thousands of control systems. </a:t>
            </a:r>
            <a:endParaRPr lang="en-GB" b="1" dirty="0" smtClean="0"/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Some </a:t>
            </a:r>
            <a:r>
              <a:rPr lang="en-GB" dirty="0"/>
              <a:t>of the most </a:t>
            </a:r>
            <a:r>
              <a:rPr lang="en-GB" dirty="0" smtClean="0"/>
              <a:t>complex </a:t>
            </a:r>
            <a:r>
              <a:rPr lang="en-GB" dirty="0"/>
              <a:t>of these systems are </a:t>
            </a:r>
            <a:r>
              <a:rPr lang="en-GB" b="1" dirty="0"/>
              <a:t>genetic control systems </a:t>
            </a:r>
            <a:r>
              <a:rPr lang="en-GB" dirty="0"/>
              <a:t>that </a:t>
            </a:r>
            <a:r>
              <a:rPr lang="en-GB" b="1" dirty="0"/>
              <a:t>operate in all cells to help regulate intracellular and extracellular functions. </a:t>
            </a:r>
            <a:endParaRPr lang="en-GB" b="1" dirty="0" smtClean="0"/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Many </a:t>
            </a:r>
            <a:r>
              <a:rPr lang="en-GB" dirty="0"/>
              <a:t>other </a:t>
            </a:r>
            <a:r>
              <a:rPr lang="en-GB" b="1" dirty="0"/>
              <a:t>control systems operate within the organs </a:t>
            </a:r>
            <a:r>
              <a:rPr lang="en-GB" dirty="0"/>
              <a:t>to </a:t>
            </a:r>
            <a:r>
              <a:rPr lang="en-GB" b="1" dirty="0"/>
              <a:t>regulate functions of the individual parts of the </a:t>
            </a:r>
            <a:r>
              <a:rPr lang="en-GB" b="1" dirty="0" smtClean="0"/>
              <a:t>organs</a:t>
            </a:r>
            <a:r>
              <a:rPr lang="en-GB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Some </a:t>
            </a:r>
            <a:r>
              <a:rPr lang="en-GB" b="1" dirty="0" smtClean="0"/>
              <a:t>operate </a:t>
            </a:r>
            <a:r>
              <a:rPr lang="en-GB" b="1" dirty="0"/>
              <a:t>throughout the entire body </a:t>
            </a:r>
            <a:r>
              <a:rPr lang="en-GB" dirty="0"/>
              <a:t>to </a:t>
            </a:r>
            <a:r>
              <a:rPr lang="en-GB" b="1" dirty="0"/>
              <a:t>control the interrelationships between the organs. </a:t>
            </a:r>
            <a:endParaRPr lang="en-GB" b="1" dirty="0" smtClean="0"/>
          </a:p>
          <a:p>
            <a:r>
              <a:rPr lang="en-GB" b="1" dirty="0" smtClean="0"/>
              <a:t>For example;</a:t>
            </a:r>
          </a:p>
          <a:p>
            <a:pPr marL="514350" indent="-514350">
              <a:buFont typeface="+mj-lt"/>
              <a:buAutoNum type="romanLcPeriod"/>
            </a:pPr>
            <a:r>
              <a:rPr lang="en-GB" b="1" dirty="0" smtClean="0"/>
              <a:t>The </a:t>
            </a:r>
            <a:r>
              <a:rPr lang="en-GB" b="1" dirty="0"/>
              <a:t>respiratory system,</a:t>
            </a:r>
            <a:r>
              <a:rPr lang="en-GB" dirty="0"/>
              <a:t> operating </a:t>
            </a:r>
            <a:r>
              <a:rPr lang="en-GB" b="1" dirty="0" smtClean="0"/>
              <a:t>in association with the nervous system,</a:t>
            </a:r>
            <a:r>
              <a:rPr lang="en-GB" dirty="0" smtClean="0"/>
              <a:t> </a:t>
            </a:r>
            <a:r>
              <a:rPr lang="en-GB" b="1" dirty="0"/>
              <a:t>regulates the concentration of carbon dioxide in the extracellular fluid. </a:t>
            </a:r>
            <a:endParaRPr lang="en-GB" b="1" dirty="0" smtClean="0"/>
          </a:p>
          <a:p>
            <a:pPr marL="514350" indent="-514350">
              <a:buFont typeface="+mj-lt"/>
              <a:buAutoNum type="romanLcPeriod"/>
            </a:pPr>
            <a:r>
              <a:rPr lang="en-GB" dirty="0" smtClean="0"/>
              <a:t>The </a:t>
            </a:r>
            <a:r>
              <a:rPr lang="en-GB" b="1" dirty="0"/>
              <a:t>liver and pancreas</a:t>
            </a:r>
            <a:r>
              <a:rPr lang="en-GB" dirty="0"/>
              <a:t> control </a:t>
            </a:r>
            <a:r>
              <a:rPr lang="en-GB" b="1" dirty="0"/>
              <a:t>glucose concentration</a:t>
            </a:r>
            <a:r>
              <a:rPr lang="en-GB" dirty="0"/>
              <a:t> in the extracellular </a:t>
            </a:r>
            <a:r>
              <a:rPr lang="en-GB" dirty="0" smtClean="0"/>
              <a:t>fluid.</a:t>
            </a:r>
          </a:p>
          <a:p>
            <a:pPr marL="514350" indent="-514350">
              <a:buFont typeface="+mj-lt"/>
              <a:buAutoNum type="romanLcPeriod"/>
            </a:pPr>
            <a:r>
              <a:rPr lang="en-GB" dirty="0" smtClean="0"/>
              <a:t>The </a:t>
            </a:r>
            <a:r>
              <a:rPr lang="en-GB" b="1" dirty="0"/>
              <a:t>kidneys</a:t>
            </a:r>
            <a:r>
              <a:rPr lang="en-GB" dirty="0"/>
              <a:t> regulate </a:t>
            </a:r>
            <a:r>
              <a:rPr lang="en-GB" b="1" dirty="0"/>
              <a:t>concentrations of hydrogen, sodium, potassium, phosphate, and other ions in the extracellular fluid.</a:t>
            </a:r>
          </a:p>
        </p:txBody>
      </p:sp>
    </p:spTree>
    <p:extLst>
      <p:ext uri="{BB962C8B-B14F-4D97-AF65-F5344CB8AC3E}">
        <p14:creationId xmlns:p14="http://schemas.microsoft.com/office/powerpoint/2010/main" val="25880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1- Feedback </a:t>
            </a:r>
            <a:r>
              <a:rPr lang="en-GB" dirty="0" smtClean="0">
                <a:latin typeface="Bahnschrift SemiBold SemiConden" panose="020B0502040204020203" pitchFamily="34" charset="0"/>
              </a:rPr>
              <a:t>Mechanism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A </a:t>
            </a:r>
            <a:r>
              <a:rPr lang="en-GB" dirty="0"/>
              <a:t>feedback mechanism is </a:t>
            </a:r>
            <a:r>
              <a:rPr lang="en-GB" b="1" dirty="0"/>
              <a:t>a physiological regulation system in a living body that works to return the body to its normal internal state, </a:t>
            </a:r>
            <a:r>
              <a:rPr lang="en-GB" dirty="0"/>
              <a:t>or commonly known as </a:t>
            </a:r>
            <a:r>
              <a:rPr lang="en-GB" b="1" dirty="0"/>
              <a:t>homeostasis.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In </a:t>
            </a:r>
            <a:r>
              <a:rPr lang="en-GB" dirty="0"/>
              <a:t>nature, feedback mechanisms can be </a:t>
            </a:r>
            <a:r>
              <a:rPr lang="en-GB" b="1" dirty="0"/>
              <a:t>found in a variety of environments and animal types.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In </a:t>
            </a:r>
            <a:r>
              <a:rPr lang="en-GB" dirty="0"/>
              <a:t>a living system, </a:t>
            </a:r>
            <a:r>
              <a:rPr lang="en-GB" b="1" dirty="0"/>
              <a:t>the feedback mechanism takes the shape of a loop, </a:t>
            </a:r>
            <a:r>
              <a:rPr lang="en-GB" dirty="0"/>
              <a:t>which aids in </a:t>
            </a:r>
            <a:r>
              <a:rPr lang="en-GB" b="1" dirty="0"/>
              <a:t>maintaining homeostasis.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feedback mechanism is triggered </a:t>
            </a:r>
            <a:r>
              <a:rPr lang="en-GB" b="1" dirty="0"/>
              <a:t>when the system undergoes a change that causes an output.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biochemical control system in living beings is made up of a variety of components, </a:t>
            </a:r>
            <a:r>
              <a:rPr lang="en-GB" b="1" dirty="0"/>
              <a:t>including chemicals, genes, and their regulatory connections</a:t>
            </a:r>
            <a:r>
              <a:rPr lang="en-GB" b="1" dirty="0" smtClean="0"/>
              <a:t>.</a:t>
            </a:r>
            <a:r>
              <a:rPr lang="en-GB" b="1" dirty="0"/>
              <a:t/>
            </a:r>
            <a:br>
              <a:rPr lang="en-GB" b="1" dirty="0"/>
            </a:br>
            <a:endParaRPr lang="en-GB" b="1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144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460274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Feedback </a:t>
            </a:r>
            <a:r>
              <a:rPr lang="en-GB" b="1" dirty="0"/>
              <a:t>mechanism</a:t>
            </a:r>
            <a:r>
              <a:rPr lang="en-GB" dirty="0"/>
              <a:t> is a loop system in which the </a:t>
            </a:r>
            <a:r>
              <a:rPr lang="en-GB" b="1" dirty="0"/>
              <a:t>system responds to </a:t>
            </a:r>
            <a:r>
              <a:rPr lang="en-GB" b="1" dirty="0" smtClean="0"/>
              <a:t>changes </a:t>
            </a:r>
            <a:r>
              <a:rPr lang="en-GB" b="1" dirty="0"/>
              <a:t>either in the same direction (positive feedback) or in the opposite direction (negative feedback).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In </a:t>
            </a:r>
            <a:r>
              <a:rPr lang="en-GB" dirty="0"/>
              <a:t>a biological sense, a feedback mechanism </a:t>
            </a:r>
            <a:r>
              <a:rPr lang="en-GB" dirty="0" smtClean="0"/>
              <a:t>involves </a:t>
            </a:r>
            <a:r>
              <a:rPr lang="en-GB" b="1" dirty="0" smtClean="0"/>
              <a:t>a </a:t>
            </a:r>
            <a:r>
              <a:rPr lang="en-GB" b="1" dirty="0"/>
              <a:t>biological </a:t>
            </a:r>
            <a:r>
              <a:rPr lang="en-GB" b="1" dirty="0" smtClean="0"/>
              <a:t>process, a </a:t>
            </a:r>
            <a:r>
              <a:rPr lang="en-GB" b="1" dirty="0"/>
              <a:t>signal, or a mechanism that tends to initiate (or accelerate) or to inhibit (or slow down) a process. 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8777" y="1845734"/>
            <a:ext cx="4066903" cy="426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4387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028700" indent="-1028700">
              <a:buFont typeface="+mj-lt"/>
              <a:buAutoNum type="romanLcPeriod"/>
            </a:pPr>
            <a:r>
              <a:rPr lang="en-GB" dirty="0" smtClean="0">
                <a:latin typeface="Bahnschrift SemiBold SemiConden" panose="020B0502040204020203" pitchFamily="34" charset="0"/>
              </a:rPr>
              <a:t>Negative </a:t>
            </a:r>
            <a:r>
              <a:rPr lang="en-GB" dirty="0" smtClean="0">
                <a:latin typeface="Bahnschrift SemiBold SemiConden" panose="020B0502040204020203" pitchFamily="34" charset="0"/>
              </a:rPr>
              <a:t>Feedback Mechanism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A </a:t>
            </a:r>
            <a:r>
              <a:rPr lang="en-GB" dirty="0"/>
              <a:t>negative feedback mechanism, often known as </a:t>
            </a:r>
            <a:r>
              <a:rPr lang="en-GB" b="1" dirty="0"/>
              <a:t>negative feedback homeostasis, </a:t>
            </a:r>
            <a:r>
              <a:rPr lang="en-GB" dirty="0"/>
              <a:t>is a pathway that is triggered by a deviation in output and </a:t>
            </a:r>
            <a:r>
              <a:rPr lang="en-GB" b="1" dirty="0"/>
              <a:t>produces changes in output in the opposite direction of the initial deviation.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After </a:t>
            </a:r>
            <a:r>
              <a:rPr lang="en-GB" dirty="0"/>
              <a:t>the control unit </a:t>
            </a:r>
            <a:r>
              <a:rPr lang="en-GB" dirty="0" smtClean="0"/>
              <a:t>analyses </a:t>
            </a:r>
            <a:r>
              <a:rPr lang="en-GB" dirty="0"/>
              <a:t>the magnitude of the deviation, </a:t>
            </a:r>
            <a:r>
              <a:rPr lang="en-GB" b="1" dirty="0"/>
              <a:t>the negative feedback mechanism drives the variable factors towards a stable state or homeostasis.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</a:t>
            </a:r>
            <a:r>
              <a:rPr lang="en-GB" b="1" dirty="0" smtClean="0"/>
              <a:t>Positive </a:t>
            </a:r>
            <a:r>
              <a:rPr lang="en-GB" b="1" dirty="0"/>
              <a:t>feedback loops are less prevalent </a:t>
            </a:r>
            <a:r>
              <a:rPr lang="en-GB" dirty="0"/>
              <a:t>than negative feedback loops because </a:t>
            </a:r>
            <a:r>
              <a:rPr lang="en-GB" b="1" dirty="0"/>
              <a:t>negative feedback loops tend to stabilize the system.</a:t>
            </a:r>
          </a:p>
          <a:p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40167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SemiConden" panose="020B0502040204020203" pitchFamily="34" charset="0"/>
              </a:rPr>
              <a:t>Steps in a negative feedback </a:t>
            </a:r>
            <a:r>
              <a:rPr lang="en-GB" dirty="0" smtClean="0">
                <a:latin typeface="Bahnschrift SemiBold SemiConden" panose="020B0502040204020203" pitchFamily="34" charset="0"/>
              </a:rPr>
              <a:t>mechanism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319935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3300" b="1" dirty="0" smtClean="0"/>
              <a:t>Stimulation</a:t>
            </a:r>
            <a:endParaRPr lang="en-GB" sz="3300" dirty="0" smtClean="0"/>
          </a:p>
          <a:p>
            <a:pPr lvl="1"/>
            <a:r>
              <a:rPr lang="en-GB" sz="2900" dirty="0" smtClean="0"/>
              <a:t>The </a:t>
            </a:r>
            <a:r>
              <a:rPr lang="en-GB" sz="2900" dirty="0"/>
              <a:t>development of stimuli as </a:t>
            </a:r>
            <a:r>
              <a:rPr lang="en-GB" sz="2900" b="1" dirty="0"/>
              <a:t>a result of physiological parameter deviations from the normal value </a:t>
            </a:r>
            <a:r>
              <a:rPr lang="en-GB" sz="2900" dirty="0"/>
              <a:t>is the initial stage in the negative feedback loop. </a:t>
            </a:r>
            <a:endParaRPr lang="en-GB" sz="2900" dirty="0" smtClean="0"/>
          </a:p>
          <a:p>
            <a:pPr lvl="1"/>
            <a:r>
              <a:rPr lang="en-GB" sz="2900" b="1" dirty="0" smtClean="0"/>
              <a:t>Physiological </a:t>
            </a:r>
            <a:r>
              <a:rPr lang="en-GB" sz="2900" b="1" dirty="0"/>
              <a:t>parameters can deviate from the norm in either direction.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300" b="1" dirty="0" smtClean="0"/>
              <a:t>Reception</a:t>
            </a:r>
            <a:endParaRPr lang="en-GB" sz="3300" dirty="0"/>
          </a:p>
          <a:p>
            <a:pPr lvl="1"/>
            <a:r>
              <a:rPr lang="en-GB" sz="2700" dirty="0" smtClean="0"/>
              <a:t>The </a:t>
            </a:r>
            <a:r>
              <a:rPr lang="en-GB" sz="2700" dirty="0"/>
              <a:t>control unit receives changes in physiological parameters through a variety of </a:t>
            </a:r>
            <a:r>
              <a:rPr lang="en-GB" sz="2700" b="1" dirty="0"/>
              <a:t>receptors located throughout the body. </a:t>
            </a:r>
            <a:endParaRPr lang="en-GB" sz="2700" b="1" dirty="0" smtClean="0"/>
          </a:p>
          <a:p>
            <a:pPr lvl="1"/>
            <a:r>
              <a:rPr lang="en-GB" sz="2900" b="1" dirty="0" smtClean="0"/>
              <a:t>Nerves </a:t>
            </a:r>
            <a:r>
              <a:rPr lang="en-GB" sz="2900" b="1" dirty="0"/>
              <a:t>and other thermoreceptors are examples of common receptors engaged in stimulus transmission.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300" b="1" dirty="0" smtClean="0"/>
              <a:t>Processing</a:t>
            </a:r>
            <a:endParaRPr lang="en-GB" sz="3300" dirty="0" smtClean="0"/>
          </a:p>
          <a:p>
            <a:pPr lvl="1"/>
            <a:r>
              <a:rPr lang="en-GB" sz="2900" dirty="0" smtClean="0"/>
              <a:t>The </a:t>
            </a:r>
            <a:r>
              <a:rPr lang="en-GB" sz="2900" b="1" dirty="0"/>
              <a:t>brain serves as the loop’s control unit</a:t>
            </a:r>
            <a:r>
              <a:rPr lang="en-GB" sz="2900" dirty="0"/>
              <a:t>, determining whether a change in a physiological parameter necessitates </a:t>
            </a:r>
            <a:r>
              <a:rPr lang="en-GB" sz="2900" b="1" dirty="0"/>
              <a:t>loop activation or inhibition. </a:t>
            </a:r>
            <a:endParaRPr lang="en-GB" sz="2900" b="1" dirty="0" smtClean="0"/>
          </a:p>
          <a:p>
            <a:pPr lvl="1"/>
            <a:r>
              <a:rPr lang="en-GB" sz="2900" dirty="0" smtClean="0"/>
              <a:t>The </a:t>
            </a:r>
            <a:r>
              <a:rPr lang="en-GB" sz="2900" b="1" dirty="0"/>
              <a:t>brain sends out signals to erase the alterations in different ways </a:t>
            </a:r>
            <a:r>
              <a:rPr lang="en-GB" sz="2900" dirty="0"/>
              <a:t>depending on the direction of departure.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300" b="1" dirty="0"/>
              <a:t>Counteract on the </a:t>
            </a:r>
            <a:r>
              <a:rPr lang="en-GB" sz="3300" b="1" dirty="0" smtClean="0"/>
              <a:t>stimulus</a:t>
            </a:r>
            <a:endParaRPr lang="en-GB" sz="3300" dirty="0" smtClean="0"/>
          </a:p>
          <a:p>
            <a:pPr lvl="1"/>
            <a:r>
              <a:rPr lang="en-GB" sz="2900" dirty="0" smtClean="0"/>
              <a:t>The </a:t>
            </a:r>
            <a:r>
              <a:rPr lang="en-GB" sz="2900" b="1" dirty="0"/>
              <a:t>control unit sends out signals at the end of the loop to cancel out the impacts </a:t>
            </a:r>
            <a:r>
              <a:rPr lang="en-GB" sz="2900" dirty="0"/>
              <a:t>that cause changes in physiological variables. </a:t>
            </a:r>
            <a:endParaRPr lang="en-GB" sz="2900" dirty="0" smtClean="0"/>
          </a:p>
          <a:p>
            <a:pPr lvl="1"/>
            <a:r>
              <a:rPr lang="en-GB" sz="2900" b="1" dirty="0" smtClean="0"/>
              <a:t>Changes </a:t>
            </a:r>
            <a:r>
              <a:rPr lang="en-GB" sz="2900" b="1" dirty="0"/>
              <a:t>can take several forms and be directed at different sections of the body.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1637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Bahnschrift SemiBold Condensed" panose="020B0502040204020203" pitchFamily="34" charset="0"/>
              </a:rPr>
              <a:t>Regulation </a:t>
            </a:r>
            <a:r>
              <a:rPr lang="en-GB" dirty="0" smtClean="0">
                <a:latin typeface="Bahnschrift SemiBold Condensed" panose="020B0502040204020203" pitchFamily="34" charset="0"/>
              </a:rPr>
              <a:t>of O</a:t>
            </a:r>
            <a:r>
              <a:rPr lang="en-GB" sz="2400" dirty="0" smtClean="0">
                <a:latin typeface="Bahnschrift SemiBold Condensed" panose="020B0502040204020203" pitchFamily="34" charset="0"/>
              </a:rPr>
              <a:t>2 </a:t>
            </a:r>
            <a:r>
              <a:rPr lang="en-GB" dirty="0" smtClean="0">
                <a:latin typeface="Bahnschrift SemiBold Condensed" panose="020B0502040204020203" pitchFamily="34" charset="0"/>
              </a:rPr>
              <a:t>Concentrations </a:t>
            </a:r>
            <a:r>
              <a:rPr lang="en-GB" dirty="0">
                <a:latin typeface="Bahnschrift SemiBold Condensed" panose="020B0502040204020203" pitchFamily="34" charset="0"/>
              </a:rPr>
              <a:t>in </a:t>
            </a:r>
            <a:r>
              <a:rPr lang="en-GB" dirty="0" smtClean="0">
                <a:latin typeface="Bahnschrift SemiBold Condensed" panose="020B0502040204020203" pitchFamily="34" charset="0"/>
              </a:rPr>
              <a:t>ECF</a:t>
            </a:r>
            <a:endParaRPr lang="en-GB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845734"/>
            <a:ext cx="5556739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Oxygen </a:t>
            </a:r>
            <a:r>
              <a:rPr lang="en-GB" dirty="0"/>
              <a:t>is one of the </a:t>
            </a:r>
            <a:r>
              <a:rPr lang="en-GB" b="1" dirty="0"/>
              <a:t>major substances required for chemical reactions in cells</a:t>
            </a:r>
            <a:r>
              <a:rPr lang="en-GB" dirty="0"/>
              <a:t>, the body has a special control mechanism to maintain an almost exact and constant oxygen concentration in the extracellular fluid.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This </a:t>
            </a:r>
            <a:r>
              <a:rPr lang="en-GB" dirty="0"/>
              <a:t>mechanism depends principally on the </a:t>
            </a:r>
            <a:r>
              <a:rPr lang="en-GB" b="1" dirty="0"/>
              <a:t>chemical characteristics of </a:t>
            </a:r>
            <a:r>
              <a:rPr lang="en-GB" b="1" dirty="0" smtClean="0"/>
              <a:t>haemoglobin, </a:t>
            </a:r>
            <a:r>
              <a:rPr lang="en-GB" dirty="0"/>
              <a:t>which is present in red blood cells.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This </a:t>
            </a:r>
            <a:r>
              <a:rPr lang="en-GB" dirty="0"/>
              <a:t>regulation is called the </a:t>
            </a:r>
            <a:r>
              <a:rPr lang="en-GB" b="1" dirty="0"/>
              <a:t>oxygen-buffering function of </a:t>
            </a:r>
            <a:r>
              <a:rPr lang="en-GB" b="1" dirty="0" smtClean="0"/>
              <a:t>haemoglobin.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4019" y="1845734"/>
            <a:ext cx="5233182" cy="442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8570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Condensed" panose="020B0502040204020203" pitchFamily="34" charset="0"/>
              </a:rPr>
              <a:t>Regulation of </a:t>
            </a:r>
            <a:r>
              <a:rPr lang="en-GB" dirty="0" smtClean="0">
                <a:latin typeface="Bahnschrift SemiBold Condensed" panose="020B0502040204020203" pitchFamily="34" charset="0"/>
              </a:rPr>
              <a:t>CO</a:t>
            </a:r>
            <a:r>
              <a:rPr lang="en-GB" sz="2400" dirty="0" smtClean="0">
                <a:latin typeface="Bahnschrift SemiBold Condensed" panose="020B0502040204020203" pitchFamily="34" charset="0"/>
              </a:rPr>
              <a:t>2 </a:t>
            </a:r>
            <a:r>
              <a:rPr lang="en-GB" dirty="0" smtClean="0">
                <a:latin typeface="Bahnschrift SemiBold Condensed" panose="020B0502040204020203" pitchFamily="34" charset="0"/>
              </a:rPr>
              <a:t>Concentrations </a:t>
            </a:r>
            <a:r>
              <a:rPr lang="en-GB" dirty="0">
                <a:latin typeface="Bahnschrift SemiBold Condensed" panose="020B0502040204020203" pitchFamily="34" charset="0"/>
              </a:rPr>
              <a:t>in ECF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4822" y="3111327"/>
            <a:ext cx="10604866" cy="16797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96963" y="1845197"/>
            <a:ext cx="90317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000" dirty="0"/>
              <a:t>Carbon dioxide is a major </a:t>
            </a:r>
            <a:r>
              <a:rPr lang="en-GB" sz="2000" b="1" dirty="0"/>
              <a:t>end product of oxidative reactions in cells. </a:t>
            </a:r>
            <a:endParaRPr lang="en-GB" sz="20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000" dirty="0" smtClean="0"/>
              <a:t>If </a:t>
            </a:r>
            <a:r>
              <a:rPr lang="en-GB" sz="2000" dirty="0"/>
              <a:t>all the carbon dioxide formed in the cells continued to </a:t>
            </a:r>
            <a:r>
              <a:rPr lang="en-GB" sz="2000" dirty="0" smtClean="0"/>
              <a:t>accumulate </a:t>
            </a:r>
            <a:r>
              <a:rPr lang="en-GB" sz="2000" dirty="0"/>
              <a:t>in the tissue fluids, </a:t>
            </a:r>
            <a:r>
              <a:rPr lang="en-GB" sz="2000" b="1" dirty="0"/>
              <a:t>all energy-giving reactions of the cells would </a:t>
            </a:r>
            <a:r>
              <a:rPr lang="en-GB" sz="2000" b="1" dirty="0" smtClean="0"/>
              <a:t>cease.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1221529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Condensed" panose="020B0502040204020203" pitchFamily="34" charset="0"/>
              </a:rPr>
              <a:t>Regulation of Arterial Blood Pressure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0" y="1845734"/>
            <a:ext cx="7962900" cy="432191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1600" dirty="0" smtClean="0"/>
              <a:t> Several </a:t>
            </a:r>
            <a:r>
              <a:rPr lang="en-GB" sz="1600" dirty="0"/>
              <a:t>systems contribute to arterial blood pressure </a:t>
            </a:r>
            <a:r>
              <a:rPr lang="en-GB" sz="1600" dirty="0" smtClean="0"/>
              <a:t>regulation. One </a:t>
            </a:r>
            <a:r>
              <a:rPr lang="en-GB" sz="1600" dirty="0"/>
              <a:t>of these, </a:t>
            </a:r>
            <a:r>
              <a:rPr lang="en-GB" sz="1600" b="1" dirty="0"/>
              <a:t>the baroreceptor </a:t>
            </a:r>
            <a:r>
              <a:rPr lang="en-GB" sz="1600" b="1" dirty="0" smtClean="0"/>
              <a:t>system</a:t>
            </a:r>
            <a:r>
              <a:rPr lang="en-GB" sz="1600" dirty="0" smtClean="0"/>
              <a:t>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600" dirty="0"/>
              <a:t> </a:t>
            </a:r>
            <a:r>
              <a:rPr lang="en-GB" sz="1600" dirty="0" smtClean="0"/>
              <a:t>When </a:t>
            </a:r>
            <a:r>
              <a:rPr lang="en-GB" sz="1600" b="1" dirty="0"/>
              <a:t>arterial pressure rises too high</a:t>
            </a:r>
            <a:r>
              <a:rPr lang="en-GB" sz="1600" dirty="0"/>
              <a:t>, the baroreceptors send barrages of nerve impulses to the </a:t>
            </a:r>
            <a:r>
              <a:rPr lang="en-GB" sz="1600" b="1" dirty="0"/>
              <a:t>medulla of the brain. </a:t>
            </a:r>
            <a:endParaRPr lang="en-GB" sz="16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sz="1600" dirty="0" smtClean="0"/>
              <a:t> Here</a:t>
            </a:r>
            <a:r>
              <a:rPr lang="en-GB" sz="1600" dirty="0"/>
              <a:t>, </a:t>
            </a:r>
            <a:r>
              <a:rPr lang="en-GB" sz="1600" b="1" dirty="0"/>
              <a:t>these impulses inhibit the vasomotor center</a:t>
            </a:r>
            <a:r>
              <a:rPr lang="en-GB" sz="1600" dirty="0"/>
              <a:t>, which in turn decreases the number of impulses transmitted from the vasomotor center through the </a:t>
            </a:r>
            <a:r>
              <a:rPr lang="en-GB" sz="1600" b="1" dirty="0"/>
              <a:t>sympathetic nervous system to the heart and blood vessels. </a:t>
            </a:r>
            <a:endParaRPr lang="en-GB" sz="16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sz="1600" dirty="0" smtClean="0"/>
              <a:t> Lack </a:t>
            </a:r>
            <a:r>
              <a:rPr lang="en-GB" sz="1600" dirty="0"/>
              <a:t>of these impulses causes diminished pumping activity by the heart and dilation of peripheral blood vessels, allowing increased blood flow through the vessels. </a:t>
            </a:r>
            <a:endParaRPr lang="en-GB" sz="1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sz="1600" b="1" dirty="0" smtClean="0"/>
              <a:t> Both </a:t>
            </a:r>
            <a:r>
              <a:rPr lang="en-GB" sz="1600" b="1" dirty="0"/>
              <a:t>these effects decrease the arterial pressure, moving it back toward normal</a:t>
            </a:r>
            <a:r>
              <a:rPr lang="en-GB" sz="1600" b="1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600" dirty="0" smtClean="0"/>
              <a:t> </a:t>
            </a:r>
            <a:r>
              <a:rPr lang="en-GB" sz="1600" dirty="0"/>
              <a:t>Conversely, </a:t>
            </a:r>
            <a:r>
              <a:rPr lang="en-GB" sz="1600" b="1" dirty="0"/>
              <a:t>a decrease in arterial pressure below normal relaxes the stretch receptors, allowing the vasomotor center to become more active than usual</a:t>
            </a:r>
            <a:r>
              <a:rPr lang="en-GB" sz="1600" dirty="0"/>
              <a:t>, thereby </a:t>
            </a:r>
            <a:r>
              <a:rPr lang="en-GB" sz="1600" b="1" dirty="0"/>
              <a:t>causing vasoconstriction and increased heart pumping.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600" dirty="0" smtClean="0"/>
              <a:t> The </a:t>
            </a:r>
            <a:r>
              <a:rPr lang="en-GB" sz="1600" dirty="0"/>
              <a:t>initial decrease in arterial pressure thus </a:t>
            </a:r>
            <a:r>
              <a:rPr lang="en-GB" sz="1600" b="1" dirty="0"/>
              <a:t>initiates negative feedback mechanisms that raise arterial pressure back toward normal.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11135"/>
          <a:stretch/>
        </p:blipFill>
        <p:spPr>
          <a:xfrm>
            <a:off x="8892764" y="1845734"/>
            <a:ext cx="3299235" cy="40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6266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45720"/>
            <a:ext cx="8305800" cy="622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0155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Bahnschrift SemiBold SemiConden" panose="020B0502040204020203" pitchFamily="34" charset="0"/>
              </a:rPr>
              <a:t>Regulating </a:t>
            </a:r>
            <a:r>
              <a:rPr lang="en-GB" b="1" dirty="0" smtClean="0">
                <a:latin typeface="Bahnschrift SemiBold SemiConden" panose="020B0502040204020203" pitchFamily="34" charset="0"/>
              </a:rPr>
              <a:t>Temperature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When </a:t>
            </a:r>
            <a:r>
              <a:rPr lang="en-GB" dirty="0"/>
              <a:t>the body’s </a:t>
            </a:r>
            <a:r>
              <a:rPr lang="en-GB" b="1" dirty="0"/>
              <a:t>temperature rises above normal, </a:t>
            </a:r>
            <a:r>
              <a:rPr lang="en-GB" dirty="0"/>
              <a:t>the brain sends signals to various organs, including the skin, to </a:t>
            </a:r>
            <a:r>
              <a:rPr lang="en-GB" b="1" dirty="0"/>
              <a:t>release heat in the form of sweat.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These </a:t>
            </a:r>
            <a:r>
              <a:rPr lang="en-GB" dirty="0"/>
              <a:t>physiological actions cause the temperature to drop to the point where the negative feedback mechanism’s pathways are shut down.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When </a:t>
            </a:r>
            <a:r>
              <a:rPr lang="en-GB" dirty="0"/>
              <a:t>the body temperature rises above its typical level in order to preserve homeostasis, a similar mechanism happens.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49267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045" y="132829"/>
            <a:ext cx="8753355" cy="608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7455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Bahnschrift SemiBold SemiConden" panose="020B0502040204020203" pitchFamily="34" charset="0"/>
              </a:rPr>
              <a:t>Regulating Blood Glucose </a:t>
            </a:r>
            <a:r>
              <a:rPr lang="en-GB" b="1" dirty="0" smtClean="0">
                <a:latin typeface="Bahnschrift SemiBold SemiConden" panose="020B0502040204020203" pitchFamily="34" charset="0"/>
              </a:rPr>
              <a:t>Level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A </a:t>
            </a:r>
            <a:r>
              <a:rPr lang="en-GB" b="1" dirty="0"/>
              <a:t>negative feedback mechanism </a:t>
            </a:r>
            <a:r>
              <a:rPr lang="en-GB" dirty="0"/>
              <a:t>regulates the </a:t>
            </a:r>
            <a:r>
              <a:rPr lang="en-GB" b="1" dirty="0"/>
              <a:t>concentration of glucose in the blood</a:t>
            </a:r>
            <a:r>
              <a:rPr lang="en-GB" dirty="0"/>
              <a:t>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More </a:t>
            </a:r>
            <a:r>
              <a:rPr lang="en-GB" b="1" dirty="0"/>
              <a:t>glucose is absorbed in the gut </a:t>
            </a:r>
            <a:r>
              <a:rPr lang="en-GB" dirty="0"/>
              <a:t>and </a:t>
            </a:r>
            <a:r>
              <a:rPr lang="en-GB" b="1" dirty="0"/>
              <a:t>stored in the form of glycogen in the liver </a:t>
            </a:r>
            <a:r>
              <a:rPr lang="en-GB" dirty="0"/>
              <a:t>when blood glucose levels rise above the usual range.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b="1" dirty="0" smtClean="0"/>
              <a:t>Insulin </a:t>
            </a:r>
            <a:r>
              <a:rPr lang="en-GB" b="1" dirty="0"/>
              <a:t>secretion from the pancreas is in charge of conversion and conservation.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Insulin </a:t>
            </a:r>
            <a:r>
              <a:rPr lang="en-GB" dirty="0"/>
              <a:t>encourages </a:t>
            </a:r>
            <a:r>
              <a:rPr lang="en-GB" b="1" dirty="0"/>
              <a:t>glucose absorption in the muscles and liver.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</a:t>
            </a:r>
            <a:r>
              <a:rPr lang="en-GB" dirty="0" smtClean="0"/>
              <a:t>When </a:t>
            </a:r>
            <a:r>
              <a:rPr lang="en-GB" b="1" dirty="0"/>
              <a:t>blood glucose levels drop </a:t>
            </a:r>
            <a:r>
              <a:rPr lang="en-GB" dirty="0"/>
              <a:t>and </a:t>
            </a:r>
            <a:r>
              <a:rPr lang="en-GB" b="1" dirty="0"/>
              <a:t>more glucose is needed in the blood</a:t>
            </a:r>
            <a:r>
              <a:rPr lang="en-GB" dirty="0"/>
              <a:t>, </a:t>
            </a:r>
            <a:r>
              <a:rPr lang="en-GB" b="1" dirty="0"/>
              <a:t>insulin release is suppressed, which reduces blood glucose absorption.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98504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367330" y="99167"/>
            <a:ext cx="9400374" cy="621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776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028700" indent="-1028700">
              <a:buFont typeface="+mj-lt"/>
              <a:buAutoNum type="romanLcPeriod" startAt="2"/>
            </a:pPr>
            <a:r>
              <a:rPr lang="en-GB" dirty="0" smtClean="0">
                <a:latin typeface="Bahnschrift SemiBold SemiConden" panose="020B0502040204020203" pitchFamily="34" charset="0"/>
              </a:rPr>
              <a:t>Positive </a:t>
            </a:r>
            <a:r>
              <a:rPr lang="en-GB" dirty="0">
                <a:latin typeface="Bahnschrift SemiBold SemiConden" panose="020B0502040204020203" pitchFamily="34" charset="0"/>
              </a:rPr>
              <a:t>Feedback Mechanism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 </a:t>
            </a:r>
            <a:r>
              <a:rPr lang="en-GB" dirty="0" smtClean="0"/>
              <a:t>A positive </a:t>
            </a:r>
            <a:r>
              <a:rPr lang="en-GB" dirty="0"/>
              <a:t>feedback mechanism or positive feedback homeostasis is </a:t>
            </a:r>
            <a:r>
              <a:rPr lang="en-GB" b="1" dirty="0"/>
              <a:t>a pathway that, in response to an output variation, causes the output to vary even more in the direction of the initial deviation.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A </a:t>
            </a:r>
            <a:r>
              <a:rPr lang="en-GB" dirty="0"/>
              <a:t>positive feedback system </a:t>
            </a:r>
            <a:r>
              <a:rPr lang="en-GB" b="1" dirty="0"/>
              <a:t>amplifies deviations and causes output state changes.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Because </a:t>
            </a:r>
            <a:r>
              <a:rPr lang="en-GB" dirty="0"/>
              <a:t>it moves the body away from homeostasis, </a:t>
            </a:r>
            <a:r>
              <a:rPr lang="en-GB" b="1" dirty="0"/>
              <a:t>positive feedback mechanisms are significantly less common than negative feedback mechanisms.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As </a:t>
            </a:r>
            <a:r>
              <a:rPr lang="en-GB" b="1" dirty="0"/>
              <a:t>long as the stimulus (example: the presence of the stimulant) is maintained, the positive feedback system gradually increases the reaction.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A </a:t>
            </a:r>
            <a:r>
              <a:rPr lang="en-GB" dirty="0"/>
              <a:t>single component that activates its own activity or numerous components with direct and indirect interactions might make up a positive feedback loop.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Positive </a:t>
            </a:r>
            <a:r>
              <a:rPr lang="en-GB" dirty="0"/>
              <a:t>feedback loops in biological processes are </a:t>
            </a:r>
            <a:r>
              <a:rPr lang="en-GB" b="1" dirty="0"/>
              <a:t>common in processes that need to happen fast and efficiently, as the output tends to magnify the stimulus’ influence. </a:t>
            </a:r>
          </a:p>
        </p:txBody>
      </p:sp>
    </p:spTree>
    <p:extLst>
      <p:ext uri="{BB962C8B-B14F-4D97-AF65-F5344CB8AC3E}">
        <p14:creationId xmlns:p14="http://schemas.microsoft.com/office/powerpoint/2010/main" val="31993827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Steps of Positive Feedback Mechanism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50291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b="1" dirty="0" smtClean="0"/>
              <a:t>Stimulation</a:t>
            </a:r>
            <a:endParaRPr lang="en-GB" dirty="0"/>
          </a:p>
          <a:p>
            <a:pPr lvl="1"/>
            <a:r>
              <a:rPr lang="en-GB" dirty="0" smtClean="0"/>
              <a:t>The </a:t>
            </a:r>
            <a:r>
              <a:rPr lang="en-GB" dirty="0"/>
              <a:t>stimulation that initiates the </a:t>
            </a:r>
            <a:r>
              <a:rPr lang="en-GB" b="1" dirty="0"/>
              <a:t>positive feedback loop </a:t>
            </a:r>
            <a:r>
              <a:rPr lang="en-GB" dirty="0"/>
              <a:t>in order to complete a process is the initial step. </a:t>
            </a:r>
            <a:endParaRPr lang="en-GB" dirty="0" smtClean="0"/>
          </a:p>
          <a:p>
            <a:pPr lvl="1"/>
            <a:r>
              <a:rPr lang="en-GB" dirty="0" smtClean="0"/>
              <a:t>Hormones </a:t>
            </a:r>
            <a:r>
              <a:rPr lang="en-GB" dirty="0"/>
              <a:t>released by various organs as a result of the start of a process are the most common stimuli in the human body.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 smtClean="0"/>
              <a:t>Reception</a:t>
            </a:r>
            <a:endParaRPr lang="en-GB" dirty="0"/>
          </a:p>
          <a:p>
            <a:pPr lvl="1"/>
            <a:r>
              <a:rPr lang="en-GB" dirty="0" smtClean="0"/>
              <a:t>The </a:t>
            </a:r>
            <a:r>
              <a:rPr lang="en-GB" dirty="0"/>
              <a:t>second step in the loop is the </a:t>
            </a:r>
            <a:r>
              <a:rPr lang="en-GB" b="1" dirty="0"/>
              <a:t>reception of stimuli via various sensors,</a:t>
            </a:r>
            <a:r>
              <a:rPr lang="en-GB" dirty="0"/>
              <a:t> which provide data to the control unit. </a:t>
            </a:r>
            <a:endParaRPr lang="en-GB" dirty="0" smtClean="0"/>
          </a:p>
          <a:p>
            <a:pPr lvl="1"/>
            <a:r>
              <a:rPr lang="en-GB" dirty="0" smtClean="0"/>
              <a:t>These </a:t>
            </a:r>
            <a:r>
              <a:rPr lang="en-GB" dirty="0"/>
              <a:t>receptors are mostly nerves that transmit signals from the stimulus location to the control unit, which is the brain in humans.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 smtClean="0"/>
              <a:t>Processing</a:t>
            </a:r>
            <a:endParaRPr lang="en-GB" dirty="0"/>
          </a:p>
          <a:p>
            <a:pPr lvl="1"/>
            <a:r>
              <a:rPr lang="en-GB" dirty="0" smtClean="0"/>
              <a:t>The </a:t>
            </a:r>
            <a:r>
              <a:rPr lang="en-GB" b="1" dirty="0"/>
              <a:t>processing of information supplied to the control unit by the receptors </a:t>
            </a:r>
            <a:r>
              <a:rPr lang="en-GB" dirty="0"/>
              <a:t>is the next phase in the loop. </a:t>
            </a:r>
            <a:endParaRPr lang="en-GB" dirty="0" smtClean="0"/>
          </a:p>
          <a:p>
            <a:pPr lvl="1"/>
            <a:r>
              <a:rPr lang="en-GB" dirty="0" smtClean="0"/>
              <a:t>The </a:t>
            </a:r>
            <a:r>
              <a:rPr lang="en-GB" dirty="0"/>
              <a:t>control unit </a:t>
            </a:r>
            <a:r>
              <a:rPr lang="en-GB" b="1" dirty="0"/>
              <a:t>tallies the data and displays an output </a:t>
            </a:r>
            <a:r>
              <a:rPr lang="en-GB" dirty="0"/>
              <a:t>if the stimulus is outside the typical range of the value.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/>
              <a:t>Stimuli are activated even </a:t>
            </a:r>
            <a:r>
              <a:rPr lang="en-GB" b="1" dirty="0" smtClean="0"/>
              <a:t>more</a:t>
            </a:r>
            <a:endParaRPr lang="en-GB" dirty="0"/>
          </a:p>
          <a:p>
            <a:pPr lvl="1"/>
            <a:r>
              <a:rPr lang="en-GB" dirty="0" smtClean="0"/>
              <a:t>In </a:t>
            </a:r>
            <a:r>
              <a:rPr lang="en-GB" dirty="0"/>
              <a:t>order to induce an output in response to the stimulus, information from the brain is conveyed to the location of action via several nerves. </a:t>
            </a:r>
            <a:endParaRPr lang="en-GB" dirty="0" smtClean="0"/>
          </a:p>
          <a:p>
            <a:pPr lvl="1"/>
            <a:r>
              <a:rPr lang="en-GB" dirty="0" smtClean="0"/>
              <a:t>The </a:t>
            </a:r>
            <a:r>
              <a:rPr lang="en-GB" dirty="0"/>
              <a:t>brain’s messages tend to activate the stimulus even more in the direction of deviation in the case of a positive feedback loop.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21299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>
                <a:latin typeface="Bahnschrift SemiBold SemiConden" panose="020B0502040204020203" pitchFamily="34" charset="0"/>
              </a:rPr>
              <a:t>Positive Feedback May Cause Vicious Cycles and Death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Positive feedback </a:t>
            </a:r>
            <a:r>
              <a:rPr lang="en-GB" b="1" dirty="0" smtClean="0"/>
              <a:t>leads to instability rather than stability and, in some cases, can cause death.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heart of a healthy human </a:t>
            </a:r>
            <a:r>
              <a:rPr lang="en-GB" dirty="0" smtClean="0"/>
              <a:t>pumps </a:t>
            </a:r>
            <a:r>
              <a:rPr lang="en-GB" b="1" dirty="0"/>
              <a:t>about 5 liters of blood per minute.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</a:t>
            </a:r>
            <a:r>
              <a:rPr lang="en-GB" b="1" dirty="0" smtClean="0"/>
              <a:t>If </a:t>
            </a:r>
            <a:r>
              <a:rPr lang="en-GB" b="1" dirty="0"/>
              <a:t>the person suddenly bleeds a total of 2 liters, </a:t>
            </a:r>
            <a:r>
              <a:rPr lang="en-GB" dirty="0"/>
              <a:t>the amount of blood in the body is decreased to such a low level that not enough blood is available for the heart to pump effectively.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As </a:t>
            </a:r>
            <a:r>
              <a:rPr lang="en-GB" dirty="0"/>
              <a:t>a result</a:t>
            </a:r>
            <a:r>
              <a:rPr lang="en-GB" b="1" dirty="0"/>
              <a:t>, the arterial pressure falls, </a:t>
            </a:r>
            <a:r>
              <a:rPr lang="en-GB" dirty="0"/>
              <a:t>and </a:t>
            </a:r>
            <a:r>
              <a:rPr lang="en-GB" dirty="0" smtClean="0"/>
              <a:t>blood flow to </a:t>
            </a:r>
            <a:r>
              <a:rPr lang="en-GB" dirty="0"/>
              <a:t>the heart muscle through the coronary vessels diminishes.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This results </a:t>
            </a:r>
            <a:r>
              <a:rPr lang="en-GB" dirty="0"/>
              <a:t>in </a:t>
            </a:r>
            <a:r>
              <a:rPr lang="en-GB" b="1" dirty="0"/>
              <a:t>weakening of the heart, further diminished pumping, </a:t>
            </a:r>
            <a:r>
              <a:rPr lang="en-GB" dirty="0"/>
              <a:t>a </a:t>
            </a:r>
            <a:r>
              <a:rPr lang="en-GB" b="1" dirty="0"/>
              <a:t>further decrease in coronary blood flow, and still more weakness of the heart; the cycle repeats itself again and again until death occurs.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Positive </a:t>
            </a:r>
            <a:r>
              <a:rPr lang="en-GB" dirty="0"/>
              <a:t>feedback is sometimes known as a </a:t>
            </a:r>
            <a:r>
              <a:rPr lang="en-GB" b="1" dirty="0"/>
              <a:t>“vicious </a:t>
            </a:r>
            <a:r>
              <a:rPr lang="en-GB" b="1" dirty="0" smtClean="0"/>
              <a:t>cycle”.</a:t>
            </a:r>
          </a:p>
        </p:txBody>
      </p:sp>
    </p:spTree>
    <p:extLst>
      <p:ext uri="{BB962C8B-B14F-4D97-AF65-F5344CB8AC3E}">
        <p14:creationId xmlns:p14="http://schemas.microsoft.com/office/powerpoint/2010/main" val="26830860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1" y="1845734"/>
            <a:ext cx="5151119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</a:t>
            </a:r>
            <a:r>
              <a:rPr lang="en-GB" b="1" dirty="0" smtClean="0"/>
              <a:t>A mild </a:t>
            </a:r>
            <a:r>
              <a:rPr lang="en-GB" b="1" dirty="0"/>
              <a:t>degree of positive feedback can be overcome by the negative feedback control mechanisms of the body, and the vicious cycle then fails to develop.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For </a:t>
            </a:r>
            <a:r>
              <a:rPr lang="en-GB" dirty="0"/>
              <a:t>example, if the person in the aforementioned example </a:t>
            </a:r>
            <a:r>
              <a:rPr lang="en-GB" b="1" dirty="0"/>
              <a:t>bleeds only 1 liter instead of 2 liters, the normal negative feedback mechanisms for controlling cardiac output and arterial pressure can counterbalance the positive feedback and the person can </a:t>
            </a:r>
            <a:r>
              <a:rPr lang="en-GB" b="1" dirty="0" smtClean="0"/>
              <a:t>recover</a:t>
            </a:r>
            <a:r>
              <a:rPr lang="en-GB" dirty="0"/>
              <a:t>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1845735"/>
            <a:ext cx="5408022" cy="450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6077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>
                <a:latin typeface="Bahnschrift SemiBold SemiConden" panose="020B0502040204020203" pitchFamily="34" charset="0"/>
              </a:rPr>
              <a:t>Positive Feedback Can Sometimes Be </a:t>
            </a:r>
            <a:r>
              <a:rPr lang="en-GB" sz="4400" dirty="0" smtClean="0">
                <a:latin typeface="Bahnschrift SemiBold SemiConden" panose="020B0502040204020203" pitchFamily="34" charset="0"/>
              </a:rPr>
              <a:t>Useful</a:t>
            </a:r>
            <a:endParaRPr lang="en-GB" sz="4400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body sometimes uses </a:t>
            </a:r>
            <a:r>
              <a:rPr lang="en-GB" b="1" dirty="0"/>
              <a:t>positive feedback to its advantage.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</a:t>
            </a:r>
            <a:r>
              <a:rPr lang="en-GB" b="1" dirty="0" smtClean="0"/>
              <a:t>Some examples of positive feed back mechanism are as follows;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20689623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Blood Clotting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35574"/>
            <a:ext cx="6698959" cy="4473786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Blood clotting </a:t>
            </a:r>
            <a:r>
              <a:rPr lang="en-GB" dirty="0"/>
              <a:t>is an example of a valuable use of positive feedback.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When a </a:t>
            </a:r>
            <a:r>
              <a:rPr lang="en-GB" b="1" dirty="0"/>
              <a:t>blood vessel is ruptured, </a:t>
            </a:r>
            <a:r>
              <a:rPr lang="en-GB" dirty="0"/>
              <a:t>and a </a:t>
            </a:r>
            <a:r>
              <a:rPr lang="en-GB" b="1" dirty="0"/>
              <a:t>clot begins to form, </a:t>
            </a:r>
            <a:r>
              <a:rPr lang="en-GB" dirty="0"/>
              <a:t>multiple enzymes called </a:t>
            </a:r>
            <a:r>
              <a:rPr lang="en-GB" b="1" dirty="0"/>
              <a:t>clotting factors </a:t>
            </a:r>
            <a:r>
              <a:rPr lang="en-GB" dirty="0"/>
              <a:t>are </a:t>
            </a:r>
            <a:r>
              <a:rPr lang="en-GB" b="1" dirty="0"/>
              <a:t>activated within the clot.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Some of these enzymes act on other </a:t>
            </a:r>
            <a:r>
              <a:rPr lang="en-GB" b="1" dirty="0"/>
              <a:t>inactivated enzymes of the immediately adjacent blood, thus causing more blood clotting.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This process continues </a:t>
            </a:r>
            <a:r>
              <a:rPr lang="en-GB" b="1" dirty="0"/>
              <a:t>until the hole in the vessel is plugged and bleeding no longer occurs.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On occasion, </a:t>
            </a:r>
            <a:r>
              <a:rPr lang="en-GB" b="1" dirty="0"/>
              <a:t>this mechanism can get out of hand and cause formation of unwanted clots.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In fact, this is what initiates </a:t>
            </a:r>
            <a:r>
              <a:rPr lang="en-GB" b="1" dirty="0"/>
              <a:t>most acute heart attacks, </a:t>
            </a:r>
            <a:r>
              <a:rPr lang="en-GB" dirty="0"/>
              <a:t>which can be caused by a clot beginning on the inside surface of </a:t>
            </a:r>
            <a:r>
              <a:rPr lang="en-GB" b="1" dirty="0"/>
              <a:t>an atherosclerotic plaque in a coronary artery </a:t>
            </a:r>
            <a:r>
              <a:rPr lang="en-GB" dirty="0"/>
              <a:t>and then </a:t>
            </a:r>
            <a:r>
              <a:rPr lang="en-GB" b="1" dirty="0"/>
              <a:t>growing until the artery is blocked. 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6239" y="1835574"/>
            <a:ext cx="4312945" cy="425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0476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41091" y="2027993"/>
            <a:ext cx="11762718" cy="340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8062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Childbirth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Childbirth </a:t>
            </a:r>
            <a:r>
              <a:rPr lang="en-GB" dirty="0"/>
              <a:t>is another situation in which </a:t>
            </a:r>
            <a:r>
              <a:rPr lang="en-GB" b="1" dirty="0"/>
              <a:t>positive feedback is valuable.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When </a:t>
            </a:r>
            <a:r>
              <a:rPr lang="en-GB" b="1" dirty="0"/>
              <a:t>uterine contractions become strong </a:t>
            </a:r>
            <a:r>
              <a:rPr lang="en-GB" dirty="0"/>
              <a:t>enough for the baby’s head to </a:t>
            </a:r>
            <a:r>
              <a:rPr lang="en-GB" b="1" dirty="0"/>
              <a:t>begin pushing through the cervix, stretching of the cervix sends signals through the uterine muscle back to the body of the uterus, causing even more powerful contractions.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Thus</a:t>
            </a:r>
            <a:r>
              <a:rPr lang="en-GB" dirty="0"/>
              <a:t>, the uterine contractions stretch the cervix, and </a:t>
            </a:r>
            <a:r>
              <a:rPr lang="en-GB" b="1" dirty="0"/>
              <a:t>cervical stretch causes stronger contractions.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When </a:t>
            </a:r>
            <a:r>
              <a:rPr lang="en-GB" dirty="0"/>
              <a:t>this process becomes powerful enough, </a:t>
            </a:r>
            <a:r>
              <a:rPr lang="en-GB" b="1" dirty="0"/>
              <a:t>the baby is born.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If </a:t>
            </a:r>
            <a:r>
              <a:rPr lang="en-GB" b="1" dirty="0"/>
              <a:t>they are not powerful enough, the contractions usually die out, and a few days pass before they begin again. </a:t>
            </a:r>
            <a:endParaRPr lang="en-GB" b="1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87511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850303" y="273466"/>
            <a:ext cx="7163853" cy="585386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572143" y="3534909"/>
            <a:ext cx="2781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1</a:t>
            </a:r>
            <a:endParaRPr lang="en-GB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79010" y="894297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endParaRPr lang="en-GB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62644" y="27346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3</a:t>
            </a:r>
            <a:endParaRPr lang="en-GB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46820" y="313479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95789" y="5005882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5</a:t>
            </a:r>
            <a:endParaRPr lang="en-GB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4864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81712" y="1124216"/>
            <a:ext cx="11539478" cy="397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6993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Bahnschrift SemiBold SemiConden" panose="020B0502040204020203" pitchFamily="34" charset="0"/>
              </a:rPr>
              <a:t>Generation Of Nerve Signals</a:t>
            </a:r>
            <a:endParaRPr lang="en-GB" b="1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Another </a:t>
            </a:r>
            <a:r>
              <a:rPr lang="en-GB" dirty="0"/>
              <a:t>important use of </a:t>
            </a:r>
            <a:r>
              <a:rPr lang="en-GB" b="1" dirty="0"/>
              <a:t>positive feedback </a:t>
            </a:r>
            <a:r>
              <a:rPr lang="en-GB" dirty="0"/>
              <a:t>is for the </a:t>
            </a:r>
            <a:r>
              <a:rPr lang="en-GB" b="1" dirty="0"/>
              <a:t>generation of nerve signals.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Stimulation </a:t>
            </a:r>
            <a:r>
              <a:rPr lang="en-GB" b="1" dirty="0"/>
              <a:t>of the membrane of a nerve fiber </a:t>
            </a:r>
            <a:r>
              <a:rPr lang="en-GB" dirty="0"/>
              <a:t>causes </a:t>
            </a:r>
            <a:r>
              <a:rPr lang="en-GB" b="1" dirty="0"/>
              <a:t>slight leakage of sodium ions </a:t>
            </a:r>
            <a:r>
              <a:rPr lang="en-GB" dirty="0"/>
              <a:t>through </a:t>
            </a:r>
            <a:r>
              <a:rPr lang="en-GB" b="1" dirty="0"/>
              <a:t>sodium channels </a:t>
            </a:r>
            <a:r>
              <a:rPr lang="en-GB" dirty="0"/>
              <a:t>in the nerve membrane to the fiber’s interior.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sodium ions entering the fiber </a:t>
            </a:r>
            <a:r>
              <a:rPr lang="en-GB" b="1" dirty="0"/>
              <a:t>then change the membrane potential, </a:t>
            </a:r>
            <a:r>
              <a:rPr lang="en-GB" dirty="0"/>
              <a:t>which, in turn, causes </a:t>
            </a:r>
            <a:r>
              <a:rPr lang="en-GB" b="1" dirty="0"/>
              <a:t>more opening of channels, more change of potential, still more opening of channels, and so forth.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Thus</a:t>
            </a:r>
            <a:r>
              <a:rPr lang="en-GB" dirty="0"/>
              <a:t>, a slight leak becomes an explosion of sodium entering the interior of the nerve fiber, which </a:t>
            </a:r>
            <a:r>
              <a:rPr lang="en-GB" b="1" dirty="0"/>
              <a:t>creates the nerve action potential.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This </a:t>
            </a:r>
            <a:r>
              <a:rPr lang="en-GB" dirty="0"/>
              <a:t>action potential, in turn, causes electrical current to flow along the outside and inside of the fiber and </a:t>
            </a:r>
            <a:r>
              <a:rPr lang="en-GB" b="1" dirty="0"/>
              <a:t>initiates additional action potentials.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This </a:t>
            </a:r>
            <a:r>
              <a:rPr lang="en-GB" dirty="0"/>
              <a:t>process continues until the </a:t>
            </a:r>
            <a:r>
              <a:rPr lang="en-GB" b="1" dirty="0"/>
              <a:t>nerve signal goes all the way to the end of the fiber. </a:t>
            </a:r>
            <a:endParaRPr lang="en-GB" b="1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06302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794617" y="201987"/>
            <a:ext cx="8400516" cy="606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1917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 </a:t>
            </a:r>
            <a:br>
              <a:rPr lang="en-GB" dirty="0"/>
            </a:br>
            <a:r>
              <a:rPr lang="en-GB" dirty="0">
                <a:latin typeface="Bahnschrift SemiBold SemiConden" panose="020B0502040204020203" pitchFamily="34" charset="0"/>
              </a:rPr>
              <a:t> </a:t>
            </a:r>
            <a:br>
              <a:rPr lang="en-GB" dirty="0">
                <a:latin typeface="Bahnschrift SemiBold SemiConden" panose="020B0502040204020203" pitchFamily="34" charset="0"/>
              </a:rPr>
            </a:br>
            <a:r>
              <a:rPr lang="en-GB" b="1" dirty="0">
                <a:latin typeface="Bahnschrift SemiBold SemiConden" panose="020B0502040204020203" pitchFamily="34" charset="0"/>
              </a:rPr>
              <a:t>Positive vs. Negative Feedback </a:t>
            </a:r>
            <a:r>
              <a:rPr lang="en-GB" b="1" dirty="0" smtClean="0">
                <a:latin typeface="Bahnschrift SemiBold SemiConden" panose="020B0502040204020203" pitchFamily="34" charset="0"/>
              </a:rPr>
              <a:t>Mechanism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9221" y="1815324"/>
            <a:ext cx="7934517" cy="447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1125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3- Feed-Forward Control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943600" cy="40233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Feed-Forward control is </a:t>
            </a:r>
            <a:r>
              <a:rPr lang="en-GB" dirty="0"/>
              <a:t>a </a:t>
            </a:r>
            <a:r>
              <a:rPr lang="en-GB" dirty="0" smtClean="0"/>
              <a:t>homeostatic</a:t>
            </a:r>
            <a:r>
              <a:rPr lang="en-GB" dirty="0"/>
              <a:t> </a:t>
            </a:r>
            <a:r>
              <a:rPr lang="en-GB" dirty="0" smtClean="0"/>
              <a:t>control </a:t>
            </a:r>
            <a:r>
              <a:rPr lang="en-GB" dirty="0"/>
              <a:t>system in which </a:t>
            </a:r>
            <a:r>
              <a:rPr lang="en-GB" b="1" dirty="0" smtClean="0"/>
              <a:t>the body anticipates and acts before the change occurs.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Feed-Forward control </a:t>
            </a:r>
            <a:r>
              <a:rPr lang="en-GB" b="1" dirty="0" smtClean="0"/>
              <a:t>allows the body to anticipate change and bring stability.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</a:t>
            </a:r>
            <a:r>
              <a:rPr lang="en-GB" b="1" dirty="0" smtClean="0"/>
              <a:t>Examples;</a:t>
            </a:r>
          </a:p>
          <a:p>
            <a:pPr marL="514350" indent="-514350">
              <a:buFont typeface="+mj-lt"/>
              <a:buAutoNum type="romanLcPeriod"/>
            </a:pPr>
            <a:r>
              <a:rPr lang="en-GB" b="1" dirty="0" smtClean="0"/>
              <a:t>Salvation as a result of sight, smell or thought about food.</a:t>
            </a:r>
            <a:endParaRPr lang="en-GB" b="1" dirty="0"/>
          </a:p>
          <a:p>
            <a:pPr marL="514350" indent="-514350">
              <a:buFont typeface="+mj-lt"/>
              <a:buAutoNum type="romanLcPeriod"/>
            </a:pPr>
            <a:r>
              <a:rPr lang="en-GB" b="1" dirty="0" smtClean="0"/>
              <a:t>Rise in respiratory rate before exercise.</a:t>
            </a:r>
          </a:p>
          <a:p>
            <a:pPr marL="514350" indent="-514350">
              <a:buFont typeface="+mj-lt"/>
              <a:buAutoNum type="romanLcPeriod"/>
            </a:pPr>
            <a:r>
              <a:rPr lang="en-GB" b="1" dirty="0" smtClean="0"/>
              <a:t>Increased release of insulin as a result of food in digestive tract </a:t>
            </a:r>
            <a:r>
              <a:rPr lang="en-GB" dirty="0" smtClean="0"/>
              <a:t>-  avoids excessive rise of glucose in blood after meal.</a:t>
            </a:r>
          </a:p>
          <a:p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231" t="4502" r="11812" b="1825"/>
          <a:stretch/>
        </p:blipFill>
        <p:spPr>
          <a:xfrm>
            <a:off x="7040880" y="1845734"/>
            <a:ext cx="5012606" cy="428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83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SemiConden" panose="020B0502040204020203" pitchFamily="34" charset="0"/>
              </a:rPr>
              <a:t>4- Adaptive Control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Adaptive Homeostasis has been defined as, “</a:t>
            </a:r>
            <a:r>
              <a:rPr lang="en-GB" b="1" dirty="0"/>
              <a:t>The transient expansion or contraction of the homeostatic range in response to exposure to sub-toxic, non-damaging, signaling molecules or events, or the removal or cessation of such molecules or events</a:t>
            </a:r>
            <a:r>
              <a:rPr lang="en-GB" b="1" dirty="0" smtClean="0"/>
              <a:t>.”</a:t>
            </a:r>
            <a:endParaRPr lang="en-GB" b="1" dirty="0" smtClean="0"/>
          </a:p>
          <a:p>
            <a:r>
              <a:rPr lang="en-GB" dirty="0" smtClean="0"/>
              <a:t>It </a:t>
            </a:r>
            <a:r>
              <a:rPr lang="en-GB" dirty="0"/>
              <a:t>is when the body tries to bring homeostasis. For example, during hypertension, the heart has difficulty pushing blood out to the body. It needs a lot of pressure to do. So you know what happens? </a:t>
            </a:r>
            <a:r>
              <a:rPr lang="en-GB" b="1" dirty="0"/>
              <a:t>The heart muscle cells get bigger in size so they could more work to compensate for what a normal heart would do</a:t>
            </a:r>
            <a:r>
              <a:rPr lang="en-GB" b="1" dirty="0" smtClean="0"/>
              <a:t>.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5175942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A </a:t>
            </a:r>
            <a:r>
              <a:rPr lang="en-GB" dirty="0"/>
              <a:t>few </a:t>
            </a:r>
            <a:r>
              <a:rPr lang="en-GB" dirty="0" smtClean="0"/>
              <a:t>examples of </a:t>
            </a:r>
            <a:r>
              <a:rPr lang="en-GB" dirty="0"/>
              <a:t>above type of control system are </a:t>
            </a:r>
            <a:r>
              <a:rPr lang="en-GB" dirty="0" smtClean="0"/>
              <a:t>—</a:t>
            </a:r>
          </a:p>
          <a:p>
            <a:pPr marL="514350" indent="-514350">
              <a:buFont typeface="+mj-lt"/>
              <a:buAutoNum type="romanLcPeriod"/>
            </a:pPr>
            <a:r>
              <a:rPr lang="en-GB" b="1" dirty="0" smtClean="0"/>
              <a:t>Exercise</a:t>
            </a:r>
          </a:p>
          <a:p>
            <a:pPr marL="514350" indent="-514350">
              <a:buFont typeface="+mj-lt"/>
              <a:buAutoNum type="romanLcPeriod"/>
            </a:pPr>
            <a:r>
              <a:rPr lang="en-GB" b="1" dirty="0" smtClean="0"/>
              <a:t>Oxidative stress</a:t>
            </a:r>
          </a:p>
          <a:p>
            <a:pPr marL="514350" indent="-514350">
              <a:buFont typeface="+mj-lt"/>
              <a:buAutoNum type="romanLcPeriod"/>
            </a:pPr>
            <a:r>
              <a:rPr lang="en-GB" b="1" dirty="0" smtClean="0"/>
              <a:t>Body response mechanism to hypoxia</a:t>
            </a:r>
          </a:p>
          <a:p>
            <a:pPr marL="514350" indent="-514350">
              <a:buFont typeface="+mj-lt"/>
              <a:buAutoNum type="romanLcPeriod"/>
            </a:pPr>
            <a:r>
              <a:rPr lang="en-GB" b="1" dirty="0" smtClean="0"/>
              <a:t>The changes that take place under food deprivation (glycogenolysis, ketone body synthesis in starvation, etc.)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02224943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416820" y="306130"/>
            <a:ext cx="9222694" cy="596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3051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Condensed" panose="020B0502040204020203" pitchFamily="34" charset="0"/>
              </a:rPr>
              <a:t>Survival of the Body</a:t>
            </a:r>
            <a:endParaRPr lang="en-GB" dirty="0">
              <a:latin typeface="Bahnschrift SemiBold Condensed" panose="020B0502040204020203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9681" y="1803534"/>
            <a:ext cx="8733597" cy="4417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0834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13800" dirty="0" smtClean="0">
                <a:latin typeface="Bahnschrift SemiBold SemiConden" panose="020B0502040204020203" pitchFamily="34" charset="0"/>
              </a:rPr>
              <a:t>THANK YOU</a:t>
            </a:r>
            <a:endParaRPr lang="en-GB" sz="13800" dirty="0"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81143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891</TotalTime>
  <Words>4032</Words>
  <Application>Microsoft Office PowerPoint</Application>
  <PresentationFormat>Widescreen</PresentationFormat>
  <Paragraphs>269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8" baseType="lpstr">
      <vt:lpstr>Arial</vt:lpstr>
      <vt:lpstr>Bahnschrift SemiBold Condensed</vt:lpstr>
      <vt:lpstr>Bahnschrift SemiBold SemiConden</vt:lpstr>
      <vt:lpstr>Calibri</vt:lpstr>
      <vt:lpstr>Calibri Light</vt:lpstr>
      <vt:lpstr>Wingdings</vt:lpstr>
      <vt:lpstr>Retrospect</vt:lpstr>
      <vt:lpstr>Homeostasis</vt:lpstr>
      <vt:lpstr>Title Layout</vt:lpstr>
      <vt:lpstr>External Environment</vt:lpstr>
      <vt:lpstr>Internal Environment</vt:lpstr>
      <vt:lpstr>PowerPoint Presentation</vt:lpstr>
      <vt:lpstr>PowerPoint Presentation</vt:lpstr>
      <vt:lpstr>PowerPoint Presentation</vt:lpstr>
      <vt:lpstr>Differences between ECF and ICF</vt:lpstr>
      <vt:lpstr>Homeostasis</vt:lpstr>
      <vt:lpstr>Homeostatic Compensations in Diseases</vt:lpstr>
      <vt:lpstr>The Blood Circulatory System</vt:lpstr>
      <vt:lpstr>PowerPoint Presentation</vt:lpstr>
      <vt:lpstr>PowerPoint Presentation</vt:lpstr>
      <vt:lpstr>Origin Of Nutrients In The ECF</vt:lpstr>
      <vt:lpstr>2- Gastrointestinal Tract</vt:lpstr>
      <vt:lpstr>3- Liver and Other Organs with Metabolic Functions</vt:lpstr>
      <vt:lpstr>4- Musculoskeletal System</vt:lpstr>
      <vt:lpstr>Removal of Metabolic End Products</vt:lpstr>
      <vt:lpstr>2- Kidneys</vt:lpstr>
      <vt:lpstr>3- Gastrointestinal Tract</vt:lpstr>
      <vt:lpstr>Regulation Of Body Functions</vt:lpstr>
      <vt:lpstr>PowerPoint Presentation</vt:lpstr>
      <vt:lpstr>PowerPoint Presentation</vt:lpstr>
      <vt:lpstr>2- Hormone Systems</vt:lpstr>
      <vt:lpstr>PowerPoint Presentation</vt:lpstr>
      <vt:lpstr>PowerPoint Presentation</vt:lpstr>
      <vt:lpstr>Protection Of The Body</vt:lpstr>
      <vt:lpstr>2- Integumentary System</vt:lpstr>
      <vt:lpstr>3- Reproduction</vt:lpstr>
      <vt:lpstr>Control Systems Of The Body</vt:lpstr>
      <vt:lpstr>1- Feedback Mechanism</vt:lpstr>
      <vt:lpstr>PowerPoint Presentation</vt:lpstr>
      <vt:lpstr>Negative Feedback Mechanism</vt:lpstr>
      <vt:lpstr>Steps in a negative feedback mechanism</vt:lpstr>
      <vt:lpstr>Regulation of O2 Concentrations in ECF</vt:lpstr>
      <vt:lpstr>Regulation of CO2 Concentrations in ECF</vt:lpstr>
      <vt:lpstr>Regulation of Arterial Blood Pressure</vt:lpstr>
      <vt:lpstr>PowerPoint Presentation</vt:lpstr>
      <vt:lpstr>Regulating Temperature</vt:lpstr>
      <vt:lpstr>PowerPoint Presentation</vt:lpstr>
      <vt:lpstr>Regulating Blood Glucose Level</vt:lpstr>
      <vt:lpstr>PowerPoint Presentation</vt:lpstr>
      <vt:lpstr>Positive Feedback Mechanism</vt:lpstr>
      <vt:lpstr>Steps of Positive Feedback Mechanism</vt:lpstr>
      <vt:lpstr>Positive Feedback May Cause Vicious Cycles and Death</vt:lpstr>
      <vt:lpstr>PowerPoint Presentation</vt:lpstr>
      <vt:lpstr>Positive Feedback Can Sometimes Be Useful</vt:lpstr>
      <vt:lpstr>Blood Clotting</vt:lpstr>
      <vt:lpstr>PowerPoint Presentation</vt:lpstr>
      <vt:lpstr>Childbirth</vt:lpstr>
      <vt:lpstr>PowerPoint Presentation</vt:lpstr>
      <vt:lpstr>PowerPoint Presentation</vt:lpstr>
      <vt:lpstr>Generation Of Nerve Signals</vt:lpstr>
      <vt:lpstr>PowerPoint Presentation</vt:lpstr>
      <vt:lpstr>    Positive vs. Negative Feedback Mechanism</vt:lpstr>
      <vt:lpstr>3- Feed-Forward Control</vt:lpstr>
      <vt:lpstr>4- Adaptive Control</vt:lpstr>
      <vt:lpstr>PowerPoint Presentation</vt:lpstr>
      <vt:lpstr>PowerPoint Presentation</vt:lpstr>
      <vt:lpstr>Survival of the Body</vt:lpstr>
      <vt:lpstr>THANK YOU</vt:lpstr>
    </vt:vector>
  </TitlesOfParts>
  <Company>MRT www.Win2Farsi.com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Homeostasis</dc:title>
  <dc:creator>Moorche</dc:creator>
  <cp:lastModifiedBy>Microsoft account</cp:lastModifiedBy>
  <cp:revision>73</cp:revision>
  <dcterms:created xsi:type="dcterms:W3CDTF">2022-11-28T17:45:17Z</dcterms:created>
  <dcterms:modified xsi:type="dcterms:W3CDTF">2022-12-22T14:10:36Z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