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90" r:id="rId3"/>
    <p:sldId id="257" r:id="rId4"/>
    <p:sldId id="258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82" r:id="rId14"/>
    <p:sldId id="283" r:id="rId15"/>
    <p:sldId id="272" r:id="rId16"/>
    <p:sldId id="284" r:id="rId17"/>
    <p:sldId id="274" r:id="rId18"/>
    <p:sldId id="285" r:id="rId19"/>
    <p:sldId id="286" r:id="rId20"/>
    <p:sldId id="273" r:id="rId21"/>
    <p:sldId id="275" r:id="rId22"/>
    <p:sldId id="276" r:id="rId23"/>
    <p:sldId id="287" r:id="rId24"/>
    <p:sldId id="277" r:id="rId25"/>
    <p:sldId id="278" r:id="rId26"/>
    <p:sldId id="288" r:id="rId27"/>
    <p:sldId id="279" r:id="rId28"/>
    <p:sldId id="280" r:id="rId29"/>
    <p:sldId id="289" r:id="rId30"/>
    <p:sldId id="281" r:id="rId31"/>
    <p:sldId id="26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493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946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854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42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914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6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2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813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714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651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72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79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Bahnschrift SemiBold SemiConden" panose="020B0502040204020203" pitchFamily="34" charset="0"/>
              </a:rPr>
              <a:t>Structural &amp; Functional Organization of the Body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r"/>
            <a:r>
              <a:rPr lang="en-GB" b="1" dirty="0">
                <a:latin typeface="Bahnschrift SemiBold SemiConden" panose="020B0502040204020203" pitchFamily="34" charset="0"/>
              </a:rPr>
              <a:t>KHUSHAL KHAN</a:t>
            </a:r>
          </a:p>
          <a:p>
            <a:pPr algn="r"/>
            <a:r>
              <a:rPr lang="en-GB" b="1" dirty="0">
                <a:latin typeface="Bahnschrift SemiBold SemiConden" panose="020B0502040204020203" pitchFamily="34" charset="0"/>
              </a:rPr>
              <a:t>Demonstrator cardiology </a:t>
            </a:r>
          </a:p>
          <a:p>
            <a:pPr algn="r"/>
            <a:r>
              <a:rPr lang="en-GB" b="1" dirty="0">
                <a:latin typeface="Bahnschrift SemiBold SemiConden" panose="020B0502040204020203" pitchFamily="34" charset="0"/>
              </a:rPr>
              <a:t>Khyber medical university – institute of paramedical sciences</a:t>
            </a:r>
          </a:p>
        </p:txBody>
      </p:sp>
    </p:spTree>
    <p:extLst>
      <p:ext uri="{BB962C8B-B14F-4D97-AF65-F5344CB8AC3E}">
        <p14:creationId xmlns:p14="http://schemas.microsoft.com/office/powerpoint/2010/main" val="4242151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Topic Layout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Different Levels of Organization of Human Body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Chemical level (atoms, molecules)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Cells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Tissues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dirty="0" smtClean="0"/>
              <a:t>Types of tissues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Organs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Organ Systems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dirty="0" smtClean="0"/>
              <a:t>Different organ systems of human body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Organism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Characteristics of Life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GB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en-GB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209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Bahnschrift SemiBold SemiConden" panose="020B0502040204020203" pitchFamily="34" charset="0"/>
              </a:rPr>
              <a:t>Structural &amp; Functional Organization of the Body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3449083" cy="402336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Inside the human body there are </a:t>
            </a:r>
            <a:r>
              <a:rPr lang="en-GB" b="1" dirty="0"/>
              <a:t>different levels of structural organisation and complexity. </a:t>
            </a:r>
          </a:p>
          <a:p>
            <a:r>
              <a:rPr lang="en-GB" dirty="0"/>
              <a:t>The body can be studied at six structural levels: 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GB" sz="2000" b="1" dirty="0"/>
              <a:t>Chemical (atoms, molecules)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GB" sz="2000" b="1" dirty="0"/>
              <a:t>Cell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GB" sz="2000" b="1" dirty="0"/>
              <a:t>Tissue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GB" sz="2000" b="1" dirty="0"/>
              <a:t>Organ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GB" sz="2000" b="1" dirty="0"/>
              <a:t>Organ system 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GB" sz="2000" b="1" dirty="0"/>
              <a:t>Organism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317" b="10016"/>
          <a:stretch/>
        </p:blipFill>
        <p:spPr>
          <a:xfrm>
            <a:off x="4546363" y="2032887"/>
            <a:ext cx="7450060" cy="383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66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Bahnschrift SemiBold" panose="020B0502040204020203" pitchFamily="34" charset="0"/>
              </a:rPr>
              <a:t>1- Chemical Level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 most basic and </a:t>
            </a:r>
            <a:r>
              <a:rPr lang="en-GB" b="1" dirty="0"/>
              <a:t>fundamental level is chemical level of organization.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 </a:t>
            </a:r>
            <a:r>
              <a:rPr lang="en-GB" b="1" dirty="0"/>
              <a:t>Atom - </a:t>
            </a:r>
            <a:r>
              <a:rPr lang="en-GB" dirty="0"/>
              <a:t>The </a:t>
            </a:r>
            <a:r>
              <a:rPr lang="en-GB" b="1" dirty="0"/>
              <a:t>atom is the smallest unit of an element</a:t>
            </a:r>
            <a:r>
              <a:rPr lang="en-GB" dirty="0"/>
              <a:t> that exists as a stable entity.  Atoms combine to form molecules, of which there are a vast range in the body.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 </a:t>
            </a:r>
            <a:r>
              <a:rPr lang="en-GB" b="1" dirty="0"/>
              <a:t>Element - </a:t>
            </a:r>
            <a:r>
              <a:rPr lang="en-GB" dirty="0"/>
              <a:t>An element is a </a:t>
            </a:r>
            <a:r>
              <a:rPr lang="en-GB" b="1" dirty="0"/>
              <a:t>substance containing only one type of atom</a:t>
            </a:r>
            <a:r>
              <a:rPr lang="en-GB" dirty="0"/>
              <a:t>.</a:t>
            </a:r>
          </a:p>
          <a:p>
            <a:pPr marL="201168" lvl="1" indent="0">
              <a:buNone/>
            </a:pPr>
            <a:r>
              <a:rPr lang="en-GB" dirty="0"/>
              <a:t>e.g. </a:t>
            </a:r>
            <a:r>
              <a:rPr lang="en-GB" b="1" dirty="0"/>
              <a:t>iron contains only iron atoms.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There are </a:t>
            </a:r>
            <a:r>
              <a:rPr lang="en-GB" b="1" dirty="0"/>
              <a:t>92 naturally occurring elements, </a:t>
            </a:r>
            <a:r>
              <a:rPr lang="en-GB" dirty="0"/>
              <a:t>but living tissues are composed of entirely of only four: </a:t>
            </a:r>
            <a:r>
              <a:rPr lang="en-GB" b="1" dirty="0"/>
              <a:t>carbon, hydrogen, oxygen and nitrogen.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 Small amounts </a:t>
            </a:r>
            <a:r>
              <a:rPr lang="en-GB" b="1" dirty="0"/>
              <a:t>(about 4% of body weight) </a:t>
            </a:r>
            <a:r>
              <a:rPr lang="en-GB" dirty="0"/>
              <a:t>of others are present, including </a:t>
            </a:r>
            <a:r>
              <a:rPr lang="en-GB" b="1" dirty="0"/>
              <a:t>sodium, potassium, calcium and phosphorus.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7302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b="1" dirty="0"/>
              <a:t>Compound - </a:t>
            </a:r>
            <a:r>
              <a:rPr lang="en-GB" dirty="0"/>
              <a:t>When a substance contains two or more different types of atom, it is called a compound. </a:t>
            </a:r>
          </a:p>
          <a:p>
            <a:pPr marL="201168" lvl="1" indent="0">
              <a:buNone/>
            </a:pPr>
            <a:r>
              <a:rPr lang="en-GB" dirty="0"/>
              <a:t>E.g. </a:t>
            </a:r>
            <a:r>
              <a:rPr lang="en-GB" b="1" dirty="0"/>
              <a:t>water is a compound containing both hydrogen and oxygen atoms.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</a:t>
            </a:r>
            <a:r>
              <a:rPr lang="en-GB" b="1" dirty="0" smtClean="0"/>
              <a:t>Classification of Compounds;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/>
              <a:t>Organic Compounds: </a:t>
            </a:r>
            <a:r>
              <a:rPr lang="en-GB" dirty="0" smtClean="0"/>
              <a:t>Compounds </a:t>
            </a:r>
            <a:r>
              <a:rPr lang="en-GB" dirty="0"/>
              <a:t>that contain the elements </a:t>
            </a:r>
            <a:r>
              <a:rPr lang="en-GB" b="1" dirty="0"/>
              <a:t>carbon and hydrogen </a:t>
            </a:r>
            <a:r>
              <a:rPr lang="en-GB" dirty="0"/>
              <a:t>are classified as </a:t>
            </a:r>
            <a:r>
              <a:rPr lang="en-GB" dirty="0" smtClean="0"/>
              <a:t>organic compounds. </a:t>
            </a:r>
            <a:r>
              <a:rPr lang="en-GB" b="1" dirty="0" smtClean="0"/>
              <a:t>E.g. Carbohydrates, proteins, Lipids, etc. 		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/>
              <a:t>Inorganic Compounds: </a:t>
            </a:r>
            <a:r>
              <a:rPr lang="en-GB" dirty="0"/>
              <a:t> </a:t>
            </a:r>
            <a:r>
              <a:rPr lang="en-GB" dirty="0" smtClean="0"/>
              <a:t>Chemical compounds that </a:t>
            </a:r>
            <a:r>
              <a:rPr lang="en-GB" b="1" dirty="0"/>
              <a:t>lacks carbon–hydrogen bonds, </a:t>
            </a:r>
            <a:r>
              <a:rPr lang="en-GB" dirty="0" smtClean="0"/>
              <a:t>or, </a:t>
            </a:r>
            <a:r>
              <a:rPr lang="en-GB" dirty="0"/>
              <a:t>a compound </a:t>
            </a:r>
            <a:r>
              <a:rPr lang="en-GB" b="1" dirty="0"/>
              <a:t>that is not an organic </a:t>
            </a:r>
            <a:r>
              <a:rPr lang="en-GB" b="1" dirty="0" smtClean="0"/>
              <a:t>compound. E.g. </a:t>
            </a:r>
            <a:r>
              <a:rPr lang="fr-FR" b="1" dirty="0"/>
              <a:t>carbon </a:t>
            </a:r>
            <a:r>
              <a:rPr lang="fr-FR" b="1" dirty="0" smtClean="0"/>
              <a:t>monoxide,</a:t>
            </a:r>
            <a:r>
              <a:rPr lang="fr-FR" b="1" dirty="0"/>
              <a:t> carbon dioxide, carbides</a:t>
            </a:r>
            <a:r>
              <a:rPr lang="fr-FR" b="1" dirty="0" smtClean="0"/>
              <a:t>, </a:t>
            </a:r>
            <a:r>
              <a:rPr lang="en-GB" b="1" dirty="0"/>
              <a:t>carbonates, cyanides, cyanates, and thiocyanates.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Living </a:t>
            </a:r>
            <a:r>
              <a:rPr lang="en-GB" dirty="0"/>
              <a:t>tissues are based on organic compounds, but the body requires inorganic compounds too.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5863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Condensed" panose="020B0502040204020203" pitchFamily="34" charset="0"/>
              </a:rPr>
              <a:t>2- Cells</a:t>
            </a:r>
            <a:endParaRPr lang="en-GB" b="1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1" y="1845734"/>
            <a:ext cx="553720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</a:t>
            </a:r>
            <a:r>
              <a:rPr lang="en-GB" dirty="0"/>
              <a:t>basic </a:t>
            </a:r>
            <a:r>
              <a:rPr lang="en-GB" b="1" dirty="0"/>
              <a:t>living unit of the body </a:t>
            </a:r>
            <a:r>
              <a:rPr lang="en-GB" dirty="0"/>
              <a:t>is the cell.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Each </a:t>
            </a:r>
            <a:r>
              <a:rPr lang="en-GB" dirty="0"/>
              <a:t>tissue or organ is </a:t>
            </a:r>
            <a:r>
              <a:rPr lang="en-GB" b="1" dirty="0"/>
              <a:t>an aggregate of many different cells held together by intercellular supporting structures.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Each type of cell is </a:t>
            </a:r>
            <a:r>
              <a:rPr lang="en-GB" b="1" dirty="0" smtClean="0"/>
              <a:t>specially adapted to perform one or a few particular functions.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human body contains </a:t>
            </a:r>
            <a:r>
              <a:rPr lang="en-GB" b="1" dirty="0" smtClean="0"/>
              <a:t>about 35 to 40 trillion cells.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Red </a:t>
            </a:r>
            <a:r>
              <a:rPr lang="en-GB" dirty="0"/>
              <a:t>blood </a:t>
            </a:r>
            <a:r>
              <a:rPr lang="en-GB" dirty="0" smtClean="0"/>
              <a:t>cells (</a:t>
            </a:r>
            <a:r>
              <a:rPr lang="en-GB" dirty="0"/>
              <a:t>erythrocytes</a:t>
            </a:r>
            <a:r>
              <a:rPr lang="en-GB" dirty="0" smtClean="0"/>
              <a:t>) – </a:t>
            </a:r>
            <a:r>
              <a:rPr lang="en-GB" b="1" dirty="0" smtClean="0"/>
              <a:t>about 25 </a:t>
            </a:r>
            <a:r>
              <a:rPr lang="en-GB" b="1" dirty="0"/>
              <a:t>trillion  </a:t>
            </a:r>
            <a:r>
              <a:rPr lang="en-GB" b="1" dirty="0" smtClean="0"/>
              <a:t>- transport </a:t>
            </a:r>
            <a:r>
              <a:rPr lang="en-GB" b="1" dirty="0"/>
              <a:t>oxygen from the lungs to the tissues</a:t>
            </a:r>
            <a:r>
              <a:rPr lang="en-GB" b="1" dirty="0" smtClean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370"/>
          <a:stretch/>
        </p:blipFill>
        <p:spPr>
          <a:xfrm>
            <a:off x="6736239" y="2320555"/>
            <a:ext cx="5005388" cy="307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19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ahnschrift SemiBold SemiConden" panose="020B0502040204020203" pitchFamily="34" charset="0"/>
              </a:rPr>
              <a:t>Characteristics of the cell</a:t>
            </a:r>
            <a:endParaRPr lang="en-GB" b="1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The </a:t>
            </a: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cells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of the body </a:t>
            </a: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are different from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one another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but all have certain basic characteristics that are alike. </a:t>
            </a: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They are;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  </a:t>
            </a:r>
            <a:r>
              <a:rPr lang="en-GB" b="1" dirty="0" smtClean="0"/>
              <a:t>Needs nutrition and oxygen. 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  </a:t>
            </a:r>
            <a:r>
              <a:rPr lang="en-GB" b="1" dirty="0" smtClean="0"/>
              <a:t>Produces </a:t>
            </a:r>
            <a:r>
              <a:rPr lang="en-GB" b="1" dirty="0"/>
              <a:t>its own energy </a:t>
            </a:r>
            <a:r>
              <a:rPr lang="en-GB" dirty="0"/>
              <a:t>necessary for its </a:t>
            </a:r>
            <a:r>
              <a:rPr lang="en-GB" b="1" dirty="0"/>
              <a:t>growth, repair and other </a:t>
            </a:r>
            <a:r>
              <a:rPr lang="en-GB" b="1" dirty="0" smtClean="0"/>
              <a:t>activities. </a:t>
            </a:r>
            <a:endParaRPr lang="en-GB" b="1" dirty="0"/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  </a:t>
            </a:r>
            <a:r>
              <a:rPr lang="en-GB" b="1" dirty="0" smtClean="0"/>
              <a:t>Eliminates </a:t>
            </a:r>
            <a:r>
              <a:rPr lang="en-GB" b="1" dirty="0"/>
              <a:t>carbon dioxide </a:t>
            </a:r>
            <a:r>
              <a:rPr lang="en-GB" dirty="0"/>
              <a:t>and </a:t>
            </a:r>
            <a:r>
              <a:rPr lang="en-GB" b="1" dirty="0"/>
              <a:t>other metabolic </a:t>
            </a:r>
            <a:r>
              <a:rPr lang="en-GB" b="1" dirty="0" smtClean="0"/>
              <a:t>wastes.</a:t>
            </a:r>
            <a:endParaRPr lang="en-GB" b="1" dirty="0"/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  </a:t>
            </a:r>
            <a:r>
              <a:rPr lang="en-GB" b="1" dirty="0" smtClean="0"/>
              <a:t>Maintains </a:t>
            </a:r>
            <a:r>
              <a:rPr lang="en-GB" b="1" dirty="0"/>
              <a:t>the medium</a:t>
            </a:r>
            <a:r>
              <a:rPr lang="en-GB" dirty="0"/>
              <a:t>, i.e. the environment for its </a:t>
            </a:r>
            <a:r>
              <a:rPr lang="en-GB" dirty="0" smtClean="0"/>
              <a:t>survival.</a:t>
            </a:r>
            <a:endParaRPr lang="en-GB" dirty="0"/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  </a:t>
            </a:r>
            <a:r>
              <a:rPr lang="en-GB" b="1" dirty="0" smtClean="0"/>
              <a:t>Shows </a:t>
            </a:r>
            <a:r>
              <a:rPr lang="en-GB" b="1" dirty="0"/>
              <a:t>immediate response to the entry of invaders </a:t>
            </a:r>
            <a:r>
              <a:rPr lang="en-GB" dirty="0"/>
              <a:t>like </a:t>
            </a:r>
            <a:r>
              <a:rPr lang="en-GB" b="1" dirty="0"/>
              <a:t>bacteria or toxic substances </a:t>
            </a:r>
            <a:r>
              <a:rPr lang="en-GB" dirty="0"/>
              <a:t>into the </a:t>
            </a:r>
            <a:r>
              <a:rPr lang="en-GB" dirty="0" smtClean="0"/>
              <a:t>body.</a:t>
            </a:r>
            <a:endParaRPr lang="en-GB" dirty="0"/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  </a:t>
            </a:r>
            <a:r>
              <a:rPr lang="en-GB" b="1" dirty="0" smtClean="0"/>
              <a:t>Reproduces </a:t>
            </a:r>
            <a:r>
              <a:rPr lang="en-GB" b="1" dirty="0"/>
              <a:t>by division. </a:t>
            </a:r>
            <a:r>
              <a:rPr lang="en-GB" dirty="0"/>
              <a:t>There are some </a:t>
            </a:r>
            <a:r>
              <a:rPr lang="en-GB" b="1" dirty="0"/>
              <a:t>exceptions like neuron, which do not reproduce. </a:t>
            </a:r>
          </a:p>
        </p:txBody>
      </p:sp>
    </p:spTree>
    <p:extLst>
      <p:ext uri="{BB962C8B-B14F-4D97-AF65-F5344CB8AC3E}">
        <p14:creationId xmlns:p14="http://schemas.microsoft.com/office/powerpoint/2010/main" val="1278318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Microbiota</a:t>
            </a:r>
            <a:endParaRPr lang="en-GB" b="1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999259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In </a:t>
            </a:r>
            <a:r>
              <a:rPr lang="en-GB" dirty="0"/>
              <a:t>addition to human cells, </a:t>
            </a:r>
            <a:r>
              <a:rPr lang="en-GB" b="1" dirty="0"/>
              <a:t>trillions of microbes inhabit the body, living on the skin and in the mouth, gut, and nose.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</a:t>
            </a:r>
            <a:r>
              <a:rPr lang="en-GB" dirty="0"/>
              <a:t>gastrointestinal tract</a:t>
            </a:r>
            <a:r>
              <a:rPr lang="en-GB" dirty="0" smtClean="0"/>
              <a:t>, </a:t>
            </a:r>
            <a:r>
              <a:rPr lang="en-GB" b="1" dirty="0"/>
              <a:t>contains a complex and dynamic population of 400 to 1000 species of microorganisms</a:t>
            </a:r>
            <a:r>
              <a:rPr lang="en-GB" dirty="0"/>
              <a:t> that outnumber our human cells.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Communities </a:t>
            </a:r>
            <a:r>
              <a:rPr lang="en-GB" dirty="0"/>
              <a:t>of microorganisms that inhabit the body, often called </a:t>
            </a:r>
            <a:r>
              <a:rPr lang="en-GB" b="1" dirty="0" smtClean="0"/>
              <a:t>microbiota</a:t>
            </a:r>
            <a:r>
              <a:rPr lang="en-GB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They </a:t>
            </a:r>
            <a:r>
              <a:rPr lang="en-GB" dirty="0"/>
              <a:t>can cause diseases, but most of the time </a:t>
            </a:r>
            <a:r>
              <a:rPr lang="en-GB" b="1" dirty="0"/>
              <a:t>they live in harmony with their human hosts and provide vital functions that are essential for survival of their hosts. </a:t>
            </a:r>
            <a:endParaRPr lang="en-GB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2"/>
          <a:stretch/>
        </p:blipFill>
        <p:spPr>
          <a:xfrm>
            <a:off x="7424530" y="1845734"/>
            <a:ext cx="4418045" cy="440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99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3- Tissue</a:t>
            </a:r>
            <a:endParaRPr lang="en-GB" b="1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 Tissue are </a:t>
            </a:r>
            <a:r>
              <a:rPr lang="en-GB" b="1" dirty="0"/>
              <a:t>groups of cells </a:t>
            </a:r>
            <a:r>
              <a:rPr lang="en-GB" dirty="0"/>
              <a:t>that have </a:t>
            </a:r>
            <a:r>
              <a:rPr lang="en-GB" b="1" dirty="0"/>
              <a:t>a similar structure </a:t>
            </a:r>
            <a:r>
              <a:rPr lang="en-GB" dirty="0"/>
              <a:t>and </a:t>
            </a:r>
            <a:r>
              <a:rPr lang="en-GB" b="1" dirty="0"/>
              <a:t>act together to perform a specific function. </a:t>
            </a:r>
            <a:r>
              <a:rPr lang="en-GB" dirty="0"/>
              <a:t>, e.g. </a:t>
            </a:r>
            <a:r>
              <a:rPr lang="en-GB" b="1" dirty="0"/>
              <a:t>blood, muscle, </a:t>
            </a:r>
            <a:r>
              <a:rPr lang="en-GB" b="1" dirty="0" smtClean="0"/>
              <a:t>bone.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</a:t>
            </a:r>
            <a:r>
              <a:rPr lang="en-GB" dirty="0"/>
              <a:t>tissues of the body </a:t>
            </a:r>
            <a:r>
              <a:rPr lang="en-GB" b="1" dirty="0"/>
              <a:t>consist of large numbers of cells</a:t>
            </a:r>
            <a:r>
              <a:rPr lang="en-GB" dirty="0"/>
              <a:t> and </a:t>
            </a:r>
            <a:r>
              <a:rPr lang="en-GB" b="1" dirty="0"/>
              <a:t>they are classified according to the size, shape and functions of these cells.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There </a:t>
            </a:r>
            <a:r>
              <a:rPr lang="en-GB" dirty="0"/>
              <a:t>are four main types of tissue that each have subdivisions. </a:t>
            </a:r>
            <a:r>
              <a:rPr lang="en-GB" dirty="0" smtClean="0"/>
              <a:t>They are; 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Epithelial tissue or epithelium 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Connective tissue 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Muscle tissue 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Nervous tissue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72499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Types of Tissues</a:t>
            </a:r>
            <a:endParaRPr lang="en-GB" b="1" dirty="0">
              <a:latin typeface="Bahnschrift SemiBold SemiConden" panose="020B0502040204020203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06"/>
          <a:stretch/>
        </p:blipFill>
        <p:spPr>
          <a:xfrm>
            <a:off x="2994989" y="1847616"/>
            <a:ext cx="6262982" cy="4413848"/>
          </a:xfrm>
        </p:spPr>
      </p:pic>
    </p:spTree>
    <p:extLst>
      <p:ext uri="{BB962C8B-B14F-4D97-AF65-F5344CB8AC3E}">
        <p14:creationId xmlns:p14="http://schemas.microsoft.com/office/powerpoint/2010/main" val="3471948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4- Organ</a:t>
            </a:r>
            <a:endParaRPr lang="en-GB" b="1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121841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Organs </a:t>
            </a:r>
            <a:r>
              <a:rPr lang="en-GB" dirty="0"/>
              <a:t>are made up of </a:t>
            </a:r>
            <a:r>
              <a:rPr lang="en-GB" b="1" dirty="0"/>
              <a:t>a number of different types of tissue </a:t>
            </a:r>
            <a:r>
              <a:rPr lang="en-GB" dirty="0"/>
              <a:t>and have evolved to </a:t>
            </a:r>
            <a:r>
              <a:rPr lang="en-GB" b="1" dirty="0"/>
              <a:t>carry out a specific </a:t>
            </a:r>
            <a:r>
              <a:rPr lang="en-GB" b="1" dirty="0" smtClean="0"/>
              <a:t>function.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 The </a:t>
            </a:r>
            <a:r>
              <a:rPr lang="en-GB" dirty="0"/>
              <a:t>stomach is lined by </a:t>
            </a:r>
            <a:r>
              <a:rPr lang="en-GB" b="1" dirty="0"/>
              <a:t>a layer of epithelial tissue </a:t>
            </a:r>
            <a:r>
              <a:rPr lang="en-GB" dirty="0"/>
              <a:t>and that its wall contains </a:t>
            </a:r>
            <a:r>
              <a:rPr lang="en-GB" b="1" dirty="0"/>
              <a:t>layers of smooth muscle tissue.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 </a:t>
            </a:r>
            <a:r>
              <a:rPr lang="en-GB" b="1" dirty="0" smtClean="0"/>
              <a:t>Both </a:t>
            </a:r>
            <a:r>
              <a:rPr lang="en-GB" b="1" dirty="0"/>
              <a:t>tissues contribute to the functions of the stomach, but in different ways.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10"/>
          <a:stretch/>
        </p:blipFill>
        <p:spPr>
          <a:xfrm>
            <a:off x="7219121" y="1996809"/>
            <a:ext cx="4572000" cy="372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4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5- Organ System</a:t>
            </a:r>
            <a:endParaRPr lang="en-GB" b="1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</a:t>
            </a:r>
            <a:r>
              <a:rPr lang="en-GB" b="1" dirty="0"/>
              <a:t>Systems consist of a number of organs and tissues that together contribute to one or more survival needs of the body.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For </a:t>
            </a:r>
            <a:r>
              <a:rPr lang="en-GB" dirty="0"/>
              <a:t>example </a:t>
            </a:r>
            <a:r>
              <a:rPr lang="en-GB" b="1" dirty="0"/>
              <a:t>the stomach is one of several organs of the digestive system</a:t>
            </a:r>
            <a:r>
              <a:rPr lang="en-GB" dirty="0"/>
              <a:t>, which has its own specific function.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</a:t>
            </a:r>
            <a:r>
              <a:rPr lang="en-GB" dirty="0"/>
              <a:t>human body has several systems, </a:t>
            </a:r>
            <a:r>
              <a:rPr lang="en-GB" b="1" dirty="0"/>
              <a:t>which work interdependently carrying out specific functions</a:t>
            </a:r>
            <a:r>
              <a:rPr lang="en-GB" b="1" dirty="0" smtClean="0"/>
              <a:t>. They are;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538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b="1" dirty="0" smtClean="0">
                <a:solidFill>
                  <a:srgbClr val="344E5A"/>
                </a:solidFill>
                <a:latin typeface="Bahnschrift SemiBold Condensed" panose="020B0502040204020203" pitchFamily="34" charset="0"/>
              </a:rPr>
              <a:t>Endocrine </a:t>
            </a:r>
            <a:r>
              <a:rPr lang="en-GB" b="1" dirty="0">
                <a:solidFill>
                  <a:srgbClr val="344E5A"/>
                </a:solidFill>
                <a:latin typeface="Bahnschrift SemiBold Condensed" panose="020B0502040204020203" pitchFamily="34" charset="0"/>
              </a:rPr>
              <a:t>system </a:t>
            </a:r>
            <a:r>
              <a:rPr lang="en-GB" dirty="0">
                <a:solidFill>
                  <a:srgbClr val="344E5A"/>
                </a:solidFill>
                <a:latin typeface="Bahnschrift SemiBold Condensed" panose="020B0502040204020203" pitchFamily="34" charset="0"/>
              </a:rPr>
              <a:t> 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790537" cy="4023360"/>
          </a:xfrm>
        </p:spPr>
        <p:txBody>
          <a:bodyPr/>
          <a:lstStyle/>
          <a:p>
            <a:pPr lvl="0" algn="just" fontAlgn="base">
              <a:spcBef>
                <a:spcPts val="0"/>
              </a:spcBef>
              <a:spcAft>
                <a:spcPts val="1000"/>
              </a:spcAft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404040"/>
                </a:solidFill>
                <a:latin typeface="Poppins"/>
              </a:rPr>
              <a:t> This </a:t>
            </a:r>
            <a:r>
              <a:rPr lang="en-GB" dirty="0">
                <a:solidFill>
                  <a:srgbClr val="404040"/>
                </a:solidFill>
                <a:latin typeface="Poppins"/>
              </a:rPr>
              <a:t>system includes </a:t>
            </a:r>
            <a:r>
              <a:rPr lang="en-GB" b="1" dirty="0">
                <a:solidFill>
                  <a:srgbClr val="404040"/>
                </a:solidFill>
                <a:latin typeface="Poppins"/>
              </a:rPr>
              <a:t>endocrine glands and hormones which carry messages from one body part to another. </a:t>
            </a:r>
          </a:p>
          <a:p>
            <a:pPr algn="just" fontAlgn="base">
              <a:spcBef>
                <a:spcPts val="0"/>
              </a:spcBef>
              <a:spcAft>
                <a:spcPts val="1000"/>
              </a:spcAft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b="1" dirty="0">
                <a:solidFill>
                  <a:srgbClr val="404040"/>
                </a:solidFill>
                <a:latin typeface="Poppins"/>
              </a:rPr>
              <a:t>  </a:t>
            </a:r>
            <a:r>
              <a:rPr lang="en-GB" dirty="0">
                <a:solidFill>
                  <a:srgbClr val="404040"/>
                </a:solidFill>
                <a:latin typeface="Poppins"/>
              </a:rPr>
              <a:t>The </a:t>
            </a:r>
            <a:r>
              <a:rPr lang="en-GB" b="1" dirty="0">
                <a:solidFill>
                  <a:srgbClr val="404040"/>
                </a:solidFill>
                <a:latin typeface="Poppins"/>
              </a:rPr>
              <a:t>pituitary, thyroid, adrenal, hypothalamus, parathyroid, and pancreas </a:t>
            </a:r>
            <a:r>
              <a:rPr lang="en-GB" dirty="0">
                <a:solidFill>
                  <a:srgbClr val="404040"/>
                </a:solidFill>
                <a:latin typeface="Poppins"/>
              </a:rPr>
              <a:t>are the main endocrine glands in the human body.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852" y="1845734"/>
            <a:ext cx="3750828" cy="419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68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344E5A"/>
                </a:solidFill>
                <a:latin typeface="Bahnschrift SemiBold SemiConden" panose="020B0502040204020203" pitchFamily="34" charset="0"/>
              </a:rPr>
              <a:t>Circulatory </a:t>
            </a:r>
            <a:r>
              <a:rPr lang="en-GB" b="1" dirty="0">
                <a:solidFill>
                  <a:srgbClr val="344E5A"/>
                </a:solidFill>
                <a:latin typeface="Bahnschrift SemiBold SemiConden" panose="020B0502040204020203" pitchFamily="34" charset="0"/>
              </a:rPr>
              <a:t>system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617720" cy="4023360"/>
          </a:xfrm>
        </p:spPr>
        <p:txBody>
          <a:bodyPr/>
          <a:lstStyle/>
          <a:p>
            <a:pPr lvl="1" algn="just" fontAlgn="base"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404040"/>
                </a:solidFill>
                <a:latin typeface="Poppins"/>
              </a:rPr>
              <a:t>This </a:t>
            </a:r>
            <a:r>
              <a:rPr lang="en-GB" dirty="0">
                <a:solidFill>
                  <a:srgbClr val="404040"/>
                </a:solidFill>
                <a:latin typeface="Poppins"/>
              </a:rPr>
              <a:t>system includes </a:t>
            </a:r>
            <a:r>
              <a:rPr lang="en-GB" b="1" dirty="0">
                <a:solidFill>
                  <a:srgbClr val="404040"/>
                </a:solidFill>
                <a:latin typeface="Poppins"/>
              </a:rPr>
              <a:t>the heart, blood vessels, and blood.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605" y="1845734"/>
            <a:ext cx="3267075" cy="4295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547" y="2365513"/>
            <a:ext cx="3386179" cy="38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90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344E5A"/>
                </a:solidFill>
                <a:latin typeface="Bahnschrift SemiBold SemiConden" panose="020B0502040204020203" pitchFamily="34" charset="0"/>
              </a:rPr>
              <a:t>Digestive </a:t>
            </a:r>
            <a:r>
              <a:rPr lang="en-GB" b="1" dirty="0">
                <a:solidFill>
                  <a:srgbClr val="344E5A"/>
                </a:solidFill>
                <a:latin typeface="Bahnschrift SemiBold SemiConden" panose="020B0502040204020203" pitchFamily="34" charset="0"/>
              </a:rPr>
              <a:t>Systems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558085" cy="4023360"/>
          </a:xfrm>
        </p:spPr>
        <p:txBody>
          <a:bodyPr>
            <a:normAutofit/>
          </a:bodyPr>
          <a:lstStyle/>
          <a:p>
            <a:pPr lvl="1" algn="just" fontAlgn="base"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GB" b="1" dirty="0">
                <a:solidFill>
                  <a:srgbClr val="404040"/>
                </a:solidFill>
                <a:latin typeface="Poppins"/>
              </a:rPr>
              <a:t> </a:t>
            </a:r>
            <a:r>
              <a:rPr lang="en-GB" dirty="0" smtClean="0">
                <a:solidFill>
                  <a:srgbClr val="404040"/>
                </a:solidFill>
                <a:latin typeface="Poppins"/>
              </a:rPr>
              <a:t>Digestive </a:t>
            </a:r>
            <a:r>
              <a:rPr lang="en-GB" dirty="0">
                <a:solidFill>
                  <a:srgbClr val="404040"/>
                </a:solidFill>
                <a:latin typeface="Poppins"/>
              </a:rPr>
              <a:t>systems start from </a:t>
            </a:r>
            <a:r>
              <a:rPr lang="en-GB" b="1" dirty="0">
                <a:solidFill>
                  <a:srgbClr val="404040"/>
                </a:solidFill>
                <a:latin typeface="Poppins"/>
              </a:rPr>
              <a:t>the mouth and up to the </a:t>
            </a:r>
            <a:r>
              <a:rPr lang="en-GB" b="1" dirty="0" smtClean="0">
                <a:solidFill>
                  <a:srgbClr val="404040"/>
                </a:solidFill>
                <a:latin typeface="Poppins"/>
              </a:rPr>
              <a:t>anus.</a:t>
            </a:r>
            <a:r>
              <a:rPr lang="en-GB" dirty="0">
                <a:solidFill>
                  <a:srgbClr val="404040"/>
                </a:solidFill>
                <a:latin typeface="Poppins"/>
              </a:rPr>
              <a:t> </a:t>
            </a:r>
            <a:endParaRPr lang="en-GB" dirty="0" smtClean="0">
              <a:solidFill>
                <a:srgbClr val="404040"/>
              </a:solidFill>
              <a:latin typeface="Poppins"/>
            </a:endParaRPr>
          </a:p>
          <a:p>
            <a:pPr lvl="1" algn="just" fontAlgn="base"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404040"/>
                </a:solidFill>
                <a:latin typeface="Poppins"/>
              </a:rPr>
              <a:t>It </a:t>
            </a:r>
            <a:r>
              <a:rPr lang="en-GB" dirty="0">
                <a:solidFill>
                  <a:srgbClr val="404040"/>
                </a:solidFill>
                <a:latin typeface="Poppins"/>
              </a:rPr>
              <a:t>also includes the </a:t>
            </a:r>
            <a:r>
              <a:rPr lang="en-GB" b="1" dirty="0">
                <a:solidFill>
                  <a:srgbClr val="404040"/>
                </a:solidFill>
                <a:latin typeface="Poppins"/>
              </a:rPr>
              <a:t>liver, pancreas, and spleen</a:t>
            </a:r>
            <a:r>
              <a:rPr lang="en-GB" b="1" dirty="0" smtClean="0">
                <a:solidFill>
                  <a:srgbClr val="404040"/>
                </a:solidFill>
                <a:latin typeface="Poppins"/>
              </a:rPr>
              <a:t>.</a:t>
            </a:r>
          </a:p>
          <a:p>
            <a:endParaRPr lang="en-GB" dirty="0">
              <a:solidFill>
                <a:srgbClr val="40404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649" y="1845734"/>
            <a:ext cx="3792031" cy="447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18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344E5A"/>
                </a:solidFill>
                <a:latin typeface="Bahnschrift SemiBold SemiConden" panose="020B0502040204020203" pitchFamily="34" charset="0"/>
              </a:rPr>
              <a:t>Integumentary </a:t>
            </a:r>
            <a:r>
              <a:rPr lang="en-GB" b="1" dirty="0">
                <a:solidFill>
                  <a:srgbClr val="344E5A"/>
                </a:solidFill>
                <a:latin typeface="Bahnschrift SemiBold SemiConden" panose="020B0502040204020203" pitchFamily="34" charset="0"/>
              </a:rPr>
              <a:t>system</a:t>
            </a:r>
            <a:r>
              <a:rPr lang="en-GB" dirty="0">
                <a:solidFill>
                  <a:srgbClr val="344E5A"/>
                </a:solidFill>
                <a:latin typeface="Bahnschrift SemiBold SemiConden" panose="020B0502040204020203" pitchFamily="34" charset="0"/>
              </a:rPr>
              <a:t>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3057277" cy="4023360"/>
          </a:xfrm>
        </p:spPr>
        <p:txBody>
          <a:bodyPr/>
          <a:lstStyle/>
          <a:p>
            <a:pPr lvl="1" algn="just" fontAlgn="base"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404040"/>
                </a:solidFill>
                <a:latin typeface="Poppins"/>
              </a:rPr>
              <a:t>This </a:t>
            </a:r>
            <a:r>
              <a:rPr lang="en-GB" dirty="0">
                <a:solidFill>
                  <a:srgbClr val="404040"/>
                </a:solidFill>
                <a:latin typeface="Poppins"/>
              </a:rPr>
              <a:t>system includes </a:t>
            </a:r>
            <a:r>
              <a:rPr lang="en-GB" b="1" dirty="0">
                <a:solidFill>
                  <a:srgbClr val="404040"/>
                </a:solidFill>
                <a:latin typeface="Poppins"/>
              </a:rPr>
              <a:t>skin, nails, hairs, sweat glands, and sebaceous glands.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2791" y="1868594"/>
            <a:ext cx="7620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36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344E5A"/>
                </a:solidFill>
                <a:latin typeface="Bahnschrift SemiBold SemiConden" panose="020B0502040204020203" pitchFamily="34" charset="0"/>
              </a:rPr>
              <a:t>Musculoskeletal system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746929" cy="4023360"/>
          </a:xfrm>
        </p:spPr>
        <p:txBody>
          <a:bodyPr/>
          <a:lstStyle/>
          <a:p>
            <a:pPr lvl="1" algn="just" fontAlgn="base"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404040"/>
                </a:solidFill>
                <a:latin typeface="Poppins"/>
              </a:rPr>
              <a:t> This </a:t>
            </a:r>
            <a:r>
              <a:rPr lang="en-GB" dirty="0">
                <a:solidFill>
                  <a:srgbClr val="404040"/>
                </a:solidFill>
                <a:latin typeface="Poppins"/>
              </a:rPr>
              <a:t>system includes </a:t>
            </a:r>
            <a:r>
              <a:rPr lang="en-GB" b="1" dirty="0">
                <a:solidFill>
                  <a:srgbClr val="404040"/>
                </a:solidFill>
                <a:latin typeface="Poppins"/>
              </a:rPr>
              <a:t>bones, muscles, cartilage, tendons, and ligaments</a:t>
            </a:r>
            <a:r>
              <a:rPr lang="en-GB" b="1" dirty="0" smtClean="0">
                <a:solidFill>
                  <a:srgbClr val="404040"/>
                </a:solidFill>
                <a:latin typeface="Poppins"/>
              </a:rPr>
              <a:t>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177" y="1845734"/>
            <a:ext cx="3243503" cy="43861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358" y="2375731"/>
            <a:ext cx="4235537" cy="385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12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344E5A"/>
                </a:solidFill>
                <a:latin typeface="Bahnschrift SemiBold SemiConden" panose="020B0502040204020203" pitchFamily="34" charset="0"/>
              </a:rPr>
              <a:t>Renal</a:t>
            </a:r>
            <a:r>
              <a:rPr lang="en-GB" b="1" dirty="0">
                <a:solidFill>
                  <a:srgbClr val="344E5A"/>
                </a:solidFill>
                <a:latin typeface="Bahnschrift SemiBold SemiConden" panose="020B0502040204020203" pitchFamily="34" charset="0"/>
              </a:rPr>
              <a:t>/ urinary system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 fontAlgn="base"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404040"/>
                </a:solidFill>
                <a:latin typeface="Poppins"/>
              </a:rPr>
              <a:t>This </a:t>
            </a:r>
            <a:r>
              <a:rPr lang="en-GB" dirty="0">
                <a:solidFill>
                  <a:srgbClr val="404040"/>
                </a:solidFill>
                <a:latin typeface="Poppins"/>
              </a:rPr>
              <a:t>system includes the </a:t>
            </a:r>
            <a:r>
              <a:rPr lang="en-GB" b="1" dirty="0">
                <a:solidFill>
                  <a:srgbClr val="404040"/>
                </a:solidFill>
                <a:latin typeface="Poppins"/>
              </a:rPr>
              <a:t>kidney, ureters, and bladder.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180" y="1845734"/>
            <a:ext cx="4092027" cy="439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09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344E5A"/>
                </a:solidFill>
                <a:latin typeface="Bahnschrift SemiBold SemiConden" panose="020B0502040204020203" pitchFamily="34" charset="0"/>
              </a:rPr>
              <a:t>Respiratory system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786685" cy="4023360"/>
          </a:xfrm>
        </p:spPr>
        <p:txBody>
          <a:bodyPr/>
          <a:lstStyle/>
          <a:p>
            <a:pPr lvl="1" algn="just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404040"/>
                </a:solidFill>
                <a:latin typeface="Poppins"/>
              </a:rPr>
              <a:t>This </a:t>
            </a:r>
            <a:r>
              <a:rPr lang="en-GB" dirty="0">
                <a:solidFill>
                  <a:srgbClr val="404040"/>
                </a:solidFill>
                <a:latin typeface="Poppins"/>
              </a:rPr>
              <a:t>system includes the </a:t>
            </a:r>
            <a:r>
              <a:rPr lang="en-GB" b="1" dirty="0">
                <a:solidFill>
                  <a:srgbClr val="404040"/>
                </a:solidFill>
                <a:latin typeface="Poppins"/>
              </a:rPr>
              <a:t>nose, trachea, nasopharynx, and lungs.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652" y="1845734"/>
            <a:ext cx="5341952" cy="427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85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6- Organism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965590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 An</a:t>
            </a:r>
            <a:r>
              <a:rPr lang="en-GB" dirty="0"/>
              <a:t> </a:t>
            </a:r>
            <a:r>
              <a:rPr lang="en-GB" b="1" dirty="0"/>
              <a:t>organism</a:t>
            </a:r>
            <a:r>
              <a:rPr lang="en-GB" dirty="0"/>
              <a:t> </a:t>
            </a:r>
            <a:r>
              <a:rPr lang="en-GB" b="1" dirty="0"/>
              <a:t>is any living thing considered as a whole</a:t>
            </a:r>
            <a:r>
              <a:rPr lang="en-GB" dirty="0"/>
              <a:t>, </a:t>
            </a:r>
            <a:r>
              <a:rPr lang="en-GB" b="1" dirty="0"/>
              <a:t>whether composed of one cell, such as a bacterium, or of trillions of cells, such as a human.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 The </a:t>
            </a:r>
            <a:r>
              <a:rPr lang="en-GB" dirty="0"/>
              <a:t>human organism is </a:t>
            </a:r>
            <a:r>
              <a:rPr lang="en-GB" b="1" dirty="0"/>
              <a:t>a complex of organ systems </a:t>
            </a:r>
            <a:r>
              <a:rPr lang="en-GB" dirty="0"/>
              <a:t>that are mutually dependent on one </a:t>
            </a:r>
            <a:r>
              <a:rPr lang="en-GB" dirty="0" smtClean="0"/>
              <a:t>another.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096" y="2913682"/>
            <a:ext cx="2968606" cy="29554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9" b="6506"/>
          <a:stretch/>
        </p:blipFill>
        <p:spPr>
          <a:xfrm>
            <a:off x="6410738" y="2352584"/>
            <a:ext cx="2618473" cy="201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18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Bahnschrift SemiBold Condensed" panose="020B0502040204020203" pitchFamily="34" charset="0"/>
              </a:rPr>
              <a:t>Characteristics of Life</a:t>
            </a:r>
          </a:p>
        </p:txBody>
      </p:sp>
    </p:spTree>
    <p:extLst>
      <p:ext uri="{BB962C8B-B14F-4D97-AF65-F5344CB8AC3E}">
        <p14:creationId xmlns:p14="http://schemas.microsoft.com/office/powerpoint/2010/main" val="3959489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Characteristics of Life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 Humans are organisms sharing characteristics with other organisms.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  The most important common feature of all organisms is life.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 The </a:t>
            </a:r>
            <a:r>
              <a:rPr lang="en-GB" b="1" dirty="0" smtClean="0"/>
              <a:t>six essential characteristics </a:t>
            </a:r>
            <a:r>
              <a:rPr lang="en-GB" dirty="0" smtClean="0"/>
              <a:t>of life are: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67967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1- Organization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441440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Organization </a:t>
            </a:r>
            <a:r>
              <a:rPr lang="en-GB" dirty="0"/>
              <a:t>refers to the </a:t>
            </a:r>
            <a:r>
              <a:rPr lang="en-GB" b="1" dirty="0"/>
              <a:t>specific interrelationships among the parts of an organism </a:t>
            </a:r>
            <a:r>
              <a:rPr lang="en-GB" dirty="0"/>
              <a:t>and how those parts interact to perform specific functions.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b="1" dirty="0"/>
              <a:t>  Living things are highly organized.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dirty="0"/>
              <a:t>  All organisms are composed of </a:t>
            </a:r>
            <a:r>
              <a:rPr lang="en-GB" b="1" dirty="0"/>
              <a:t>one or more cells. </a:t>
            </a:r>
            <a:endParaRPr lang="en-GB" b="1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 Some </a:t>
            </a:r>
            <a:r>
              <a:rPr lang="en-GB" dirty="0"/>
              <a:t>cells, in turn, </a:t>
            </a:r>
            <a:r>
              <a:rPr lang="en-GB" b="1" dirty="0"/>
              <a:t>are composed of highly specialized organelles, which depend on the precise functions of large molecules.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dirty="0"/>
              <a:t>  </a:t>
            </a:r>
            <a:r>
              <a:rPr lang="en-GB" b="1" dirty="0"/>
              <a:t>Disruption of this organized state </a:t>
            </a:r>
            <a:r>
              <a:rPr lang="en-GB" dirty="0"/>
              <a:t>can result in </a:t>
            </a:r>
            <a:r>
              <a:rPr lang="en-GB" b="1" dirty="0"/>
              <a:t>loss of function and death.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878" y="1845734"/>
            <a:ext cx="3352802" cy="418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10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2 - Metabolism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395224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Metabolism is </a:t>
            </a:r>
            <a:r>
              <a:rPr lang="en-GB" b="1" dirty="0" smtClean="0"/>
              <a:t>the ability to use energy to perform vital functions, </a:t>
            </a:r>
            <a:r>
              <a:rPr lang="en-GB" dirty="0" smtClean="0"/>
              <a:t>such as </a:t>
            </a:r>
            <a:r>
              <a:rPr lang="en-GB" b="1" dirty="0" smtClean="0"/>
              <a:t>growth, movement, and reproduction.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Plants capture energy from </a:t>
            </a:r>
            <a:r>
              <a:rPr lang="en-GB" b="1" dirty="0" smtClean="0"/>
              <a:t>sunlight, </a:t>
            </a:r>
            <a:r>
              <a:rPr lang="en-GB" dirty="0" smtClean="0"/>
              <a:t>and </a:t>
            </a:r>
            <a:r>
              <a:rPr lang="en-GB" b="1" dirty="0" smtClean="0"/>
              <a:t>humans obtain energy from food.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4093"/>
          <a:stretch/>
        </p:blipFill>
        <p:spPr>
          <a:xfrm>
            <a:off x="5049520" y="1879630"/>
            <a:ext cx="6297930" cy="395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61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3- </a:t>
            </a:r>
            <a:r>
              <a:rPr lang="en-GB" dirty="0">
                <a:latin typeface="Bahnschrift SemiBold SemiConden" panose="020B0502040204020203" pitchFamily="34" charset="0"/>
              </a:rPr>
              <a:t>Responsiveness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693920" cy="457538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Responsiveness is </a:t>
            </a:r>
            <a:r>
              <a:rPr lang="en-GB" b="1" dirty="0"/>
              <a:t>the ability of an organism to sense changes in the environment and make the adjustments that help maintain its life.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 Responses include </a:t>
            </a:r>
            <a:r>
              <a:rPr lang="en-GB" b="1" dirty="0"/>
              <a:t>movement toward food or water and away from danger or poor environmental conditions.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 Organisms can also</a:t>
            </a:r>
            <a:r>
              <a:rPr lang="en-GB" b="1" dirty="0"/>
              <a:t> make adjustments that maintain their internal environment.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 For </a:t>
            </a:r>
            <a:r>
              <a:rPr lang="en-GB" dirty="0"/>
              <a:t>example, if body temperature increases in a hot environment</a:t>
            </a:r>
            <a:r>
              <a:rPr lang="en-GB" b="1" dirty="0"/>
              <a:t>, sweat glands produce sweat, which can lower body temperature down to the normal level.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280" y="2178821"/>
            <a:ext cx="6268720" cy="390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22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507" y="199390"/>
            <a:ext cx="10573173" cy="594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232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4 - Growth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0597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Growth </a:t>
            </a:r>
            <a:r>
              <a:rPr lang="en-GB" dirty="0"/>
              <a:t>refers to </a:t>
            </a:r>
            <a:r>
              <a:rPr lang="en-GB" b="1" dirty="0"/>
              <a:t>an increase in size of all or part of </a:t>
            </a:r>
            <a:r>
              <a:rPr lang="en-GB" b="1" dirty="0" smtClean="0"/>
              <a:t>the organism.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 It </a:t>
            </a:r>
            <a:r>
              <a:rPr lang="en-GB" dirty="0"/>
              <a:t>can result from </a:t>
            </a:r>
            <a:r>
              <a:rPr lang="en-GB" b="1" dirty="0"/>
              <a:t>an increase in cell number, cell size, or the amount of substance surrounding cells.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For </a:t>
            </a:r>
            <a:r>
              <a:rPr lang="en-GB" dirty="0"/>
              <a:t>example, </a:t>
            </a:r>
            <a:r>
              <a:rPr lang="en-GB" b="1" dirty="0"/>
              <a:t>bones become larger as the number of bone cells increases and they become surrounded by bone </a:t>
            </a:r>
            <a:r>
              <a:rPr lang="en-GB" b="1" dirty="0" smtClean="0"/>
              <a:t>matrix.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b="1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6106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5- Development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 Development </a:t>
            </a:r>
            <a:r>
              <a:rPr lang="en-GB" dirty="0"/>
              <a:t>includes </a:t>
            </a:r>
            <a:r>
              <a:rPr lang="en-GB" b="1" dirty="0"/>
              <a:t>the changes an organism undergoes through time; it begins with fertilization and ends at death.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 The </a:t>
            </a:r>
            <a:r>
              <a:rPr lang="en-GB" b="1" dirty="0"/>
              <a:t>greatest developmental changes occur before birth, </a:t>
            </a:r>
            <a:r>
              <a:rPr lang="en-GB" dirty="0"/>
              <a:t>but many changes continue after birth, and some continue throughout life.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 Development usually </a:t>
            </a:r>
            <a:r>
              <a:rPr lang="en-GB" b="1" dirty="0"/>
              <a:t>involves growth, but it also involves differentiation.</a:t>
            </a:r>
            <a:r>
              <a:rPr lang="en-GB" dirty="0"/>
              <a:t>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 Differentiation </a:t>
            </a:r>
            <a:r>
              <a:rPr lang="en-GB" dirty="0"/>
              <a:t>is </a:t>
            </a:r>
            <a:r>
              <a:rPr lang="en-GB" b="1" dirty="0"/>
              <a:t>change in cell structure and function from generalized to specialized.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 For example, following fertilization, </a:t>
            </a:r>
            <a:r>
              <a:rPr lang="en-GB" b="1" dirty="0"/>
              <a:t>generalized cells specialize to become specific cell types, </a:t>
            </a:r>
            <a:r>
              <a:rPr lang="en-GB" dirty="0"/>
              <a:t>such as </a:t>
            </a:r>
            <a:r>
              <a:rPr lang="en-GB" b="1" dirty="0"/>
              <a:t>skin, bone, muscle, or nerve cells.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These </a:t>
            </a:r>
            <a:r>
              <a:rPr lang="en-GB" dirty="0"/>
              <a:t>differentiated cells form </a:t>
            </a:r>
            <a:r>
              <a:rPr lang="en-GB" b="1" dirty="0"/>
              <a:t>tissues and organs.</a:t>
            </a:r>
          </a:p>
        </p:txBody>
      </p:sp>
    </p:spTree>
    <p:extLst>
      <p:ext uri="{BB962C8B-B14F-4D97-AF65-F5344CB8AC3E}">
        <p14:creationId xmlns:p14="http://schemas.microsoft.com/office/powerpoint/2010/main" val="136637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26142"/>
            <a:ext cx="12192000" cy="3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68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6- Reproduction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53136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 Reproduction </a:t>
            </a:r>
            <a:r>
              <a:rPr lang="en-GB" dirty="0"/>
              <a:t>is </a:t>
            </a:r>
            <a:r>
              <a:rPr lang="en-GB" b="1" dirty="0"/>
              <a:t>the formation of new cells or </a:t>
            </a:r>
            <a:r>
              <a:rPr lang="en-GB" b="1" dirty="0" smtClean="0"/>
              <a:t>new organisms</a:t>
            </a:r>
            <a:r>
              <a:rPr lang="en-GB" b="1" dirty="0"/>
              <a:t>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 Without </a:t>
            </a:r>
            <a:r>
              <a:rPr lang="en-GB" dirty="0"/>
              <a:t>reproduction of cells, </a:t>
            </a:r>
            <a:r>
              <a:rPr lang="en-GB" b="1" dirty="0"/>
              <a:t>growth and tissue repair are impossible.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 Without </a:t>
            </a:r>
            <a:r>
              <a:rPr lang="en-GB" dirty="0"/>
              <a:t>reproduction of </a:t>
            </a:r>
            <a:r>
              <a:rPr lang="en-GB" b="1" dirty="0"/>
              <a:t>the organism, the species becomes extinct.</a:t>
            </a:r>
          </a:p>
          <a:p>
            <a:endParaRPr lang="en-GB" dirty="0"/>
          </a:p>
          <a:p>
            <a:r>
              <a:rPr lang="en-GB" dirty="0"/>
              <a:t>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302" b="5286"/>
          <a:stretch/>
        </p:blipFill>
        <p:spPr>
          <a:xfrm>
            <a:off x="5628640" y="2181014"/>
            <a:ext cx="60960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7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3800" dirty="0" smtClean="0">
                <a:latin typeface="Bahnschrift SemiBold SemiConden" panose="020B0502040204020203" pitchFamily="34" charset="0"/>
              </a:rPr>
              <a:t>THANK YOU</a:t>
            </a:r>
            <a:endParaRPr lang="en-GB" sz="138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90238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233</TotalTime>
  <Words>1339</Words>
  <Application>Microsoft Office PowerPoint</Application>
  <PresentationFormat>Widescreen</PresentationFormat>
  <Paragraphs>132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Bahnschrift SemiBold</vt:lpstr>
      <vt:lpstr>Bahnschrift SemiBold Condensed</vt:lpstr>
      <vt:lpstr>Bahnschrift SemiBold SemiConden</vt:lpstr>
      <vt:lpstr>Calibri</vt:lpstr>
      <vt:lpstr>Calibri Light</vt:lpstr>
      <vt:lpstr>Poppins</vt:lpstr>
      <vt:lpstr>Wingdings</vt:lpstr>
      <vt:lpstr>Retrospect</vt:lpstr>
      <vt:lpstr>Structural &amp; Functional Organization of the Body</vt:lpstr>
      <vt:lpstr>Topic Layout</vt:lpstr>
      <vt:lpstr>Structural &amp; Functional Organization of the Body</vt:lpstr>
      <vt:lpstr>1- Chemical Level</vt:lpstr>
      <vt:lpstr>PowerPoint Presentation</vt:lpstr>
      <vt:lpstr>2- Cells</vt:lpstr>
      <vt:lpstr>Characteristics of the cell</vt:lpstr>
      <vt:lpstr>Microbiota</vt:lpstr>
      <vt:lpstr>3- Tissue</vt:lpstr>
      <vt:lpstr>Types of Tissues</vt:lpstr>
      <vt:lpstr>4- Organ</vt:lpstr>
      <vt:lpstr>5- Organ System</vt:lpstr>
      <vt:lpstr>Endocrine system  </vt:lpstr>
      <vt:lpstr>Circulatory system</vt:lpstr>
      <vt:lpstr>Digestive Systems </vt:lpstr>
      <vt:lpstr>Integumentary system </vt:lpstr>
      <vt:lpstr>Musculoskeletal system</vt:lpstr>
      <vt:lpstr>Renal/ urinary system </vt:lpstr>
      <vt:lpstr>Respiratory system</vt:lpstr>
      <vt:lpstr>6- Organism</vt:lpstr>
      <vt:lpstr>Characteristics of Life</vt:lpstr>
      <vt:lpstr>Characteristics of Life</vt:lpstr>
      <vt:lpstr>1- Organization </vt:lpstr>
      <vt:lpstr>2 - Metabolism</vt:lpstr>
      <vt:lpstr>3- Responsiveness</vt:lpstr>
      <vt:lpstr>PowerPoint Presentation</vt:lpstr>
      <vt:lpstr>4 - Growth</vt:lpstr>
      <vt:lpstr>5- Development</vt:lpstr>
      <vt:lpstr>PowerPoint Presentation</vt:lpstr>
      <vt:lpstr>6- Reproduction</vt:lpstr>
      <vt:lpstr>THANK YOU</vt:lpstr>
    </vt:vector>
  </TitlesOfParts>
  <Company>MRT www.Win2Farsi.com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Structural &amp; Functional Organization of the Body</dc:title>
  <dc:creator>Moorche</dc:creator>
  <cp:lastModifiedBy>Microsoft account</cp:lastModifiedBy>
  <cp:revision>17</cp:revision>
  <dcterms:created xsi:type="dcterms:W3CDTF">2022-12-01T04:26:21Z</dcterms:created>
  <dcterms:modified xsi:type="dcterms:W3CDTF">2022-12-21T12:06:01Z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