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4" r:id="rId9"/>
    <p:sldId id="263" r:id="rId10"/>
    <p:sldId id="265" r:id="rId11"/>
    <p:sldId id="266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IxBa3natabspqUwXz/zFOQ==" hashData="4lKdVv+yIOo+Dlza6tUiw8dOpDIy0uZnekz3s96Hs5RZ5aem0vKn5ukpFODlWim5w+EvuFTGm7ivu5ZHCGNubw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735" autoAdjust="0"/>
  </p:normalViewPr>
  <p:slideViewPr>
    <p:cSldViewPr snapToGrid="0" showGuides="1">
      <p:cViewPr varScale="1">
        <p:scale>
          <a:sx n="54" d="100"/>
          <a:sy n="54" d="100"/>
        </p:scale>
        <p:origin x="89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6A7AB-DDB0-41DB-A067-E41C5ECDCFE2}" type="datetimeFigureOut">
              <a:rPr lang="en-PK" smtClean="0"/>
              <a:t>07/06/2023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2028F-A8CA-4BFB-AC92-CD5139C08B2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90085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2028F-A8CA-4BFB-AC92-CD5139C08B23}" type="slidenum">
              <a:rPr lang="en-PK" smtClean="0"/>
              <a:t>7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15234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67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1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6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9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6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9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26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0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68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2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19D83-A365-407C-899B-D2A25852F6A6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BAF0-B50A-46D7-8545-E96C6C05E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26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KIDNEY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u="sng" dirty="0">
                <a:solidFill>
                  <a:srgbClr val="0070C0"/>
                </a:solidFill>
              </a:rPr>
              <a:t>AIZAZ</a:t>
            </a:r>
          </a:p>
          <a:p>
            <a:r>
              <a:rPr lang="en-US" b="1" u="sng" dirty="0">
                <a:solidFill>
                  <a:srgbClr val="0070C0"/>
                </a:solidFill>
              </a:rPr>
              <a:t>Demonstrator Surgical</a:t>
            </a:r>
          </a:p>
          <a:p>
            <a:r>
              <a:rPr lang="en-US" b="1" u="sng" dirty="0">
                <a:solidFill>
                  <a:srgbClr val="0070C0"/>
                </a:solidFill>
              </a:rPr>
              <a:t>KMU-IPMS Peshawar</a:t>
            </a:r>
          </a:p>
        </p:txBody>
      </p:sp>
    </p:spTree>
    <p:extLst>
      <p:ext uri="{BB962C8B-B14F-4D97-AF65-F5344CB8AC3E}">
        <p14:creationId xmlns:p14="http://schemas.microsoft.com/office/powerpoint/2010/main" val="289688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"/>
            <a:ext cx="10687987" cy="70453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KIDNEYS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704538"/>
            <a:ext cx="12022111" cy="615346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The kidneys are </a:t>
            </a:r>
            <a:r>
              <a:rPr lang="en-US" sz="2400" b="1" dirty="0">
                <a:solidFill>
                  <a:srgbClr val="0070C0"/>
                </a:solidFill>
              </a:rPr>
              <a:t>bilateral bean-shaped organs</a:t>
            </a:r>
            <a:r>
              <a:rPr lang="en-US" sz="2400" b="1" dirty="0"/>
              <a:t>, </a:t>
            </a:r>
            <a:r>
              <a:rPr lang="en-US" sz="2400" b="1" dirty="0">
                <a:solidFill>
                  <a:srgbClr val="FF0000"/>
                </a:solidFill>
              </a:rPr>
              <a:t>reddish-brown</a:t>
            </a:r>
            <a:r>
              <a:rPr lang="en-US" sz="2400" b="1" dirty="0"/>
              <a:t> </a:t>
            </a:r>
            <a:r>
              <a:rPr lang="en-US" sz="2400" dirty="0"/>
              <a:t>in color and located in the posterior abdomen.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Their main function is to </a:t>
            </a:r>
            <a:r>
              <a:rPr lang="en-US" sz="2400" b="1" dirty="0">
                <a:solidFill>
                  <a:srgbClr val="7030A0"/>
                </a:solidFill>
              </a:rPr>
              <a:t>filter and excrete waste products </a:t>
            </a:r>
            <a:r>
              <a:rPr lang="en-US" sz="2400" dirty="0"/>
              <a:t>from the blood. They are also responsible for </a:t>
            </a:r>
            <a:r>
              <a:rPr lang="en-US" sz="2400" b="1" dirty="0">
                <a:solidFill>
                  <a:srgbClr val="7030A0"/>
                </a:solidFill>
              </a:rPr>
              <a:t>water and electrolyte balance </a:t>
            </a:r>
            <a:r>
              <a:rPr lang="en-US" sz="2400" dirty="0"/>
              <a:t>in the body.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4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Metabolic waste and excess electrolytes are excreted by the kidneys to form </a:t>
            </a:r>
            <a:r>
              <a:rPr lang="en-US" sz="2400" b="1" dirty="0">
                <a:solidFill>
                  <a:srgbClr val="0070C0"/>
                </a:solidFill>
              </a:rPr>
              <a:t>urine</a:t>
            </a:r>
            <a:r>
              <a:rPr lang="en-US" sz="2400" b="1" dirty="0"/>
              <a:t>. </a:t>
            </a:r>
            <a:r>
              <a:rPr lang="en-US" sz="2400" dirty="0"/>
              <a:t>Urine is transported from the kidneys to the bladder by the </a:t>
            </a:r>
            <a:r>
              <a:rPr lang="en-US" sz="2400" b="1" dirty="0">
                <a:solidFill>
                  <a:srgbClr val="00B050"/>
                </a:solidFill>
              </a:rPr>
              <a:t>ureters</a:t>
            </a:r>
            <a:r>
              <a:rPr lang="en-US" sz="2400" dirty="0">
                <a:solidFill>
                  <a:srgbClr val="00B050"/>
                </a:solidFill>
              </a:rPr>
              <a:t>. </a:t>
            </a:r>
            <a:r>
              <a:rPr lang="en-US" sz="2400" dirty="0"/>
              <a:t>It leaves the body via the </a:t>
            </a:r>
            <a:r>
              <a:rPr lang="en-US" sz="2400" b="1" dirty="0">
                <a:solidFill>
                  <a:srgbClr val="7030A0"/>
                </a:solidFill>
              </a:rPr>
              <a:t>urethra</a:t>
            </a:r>
            <a:r>
              <a:rPr lang="en-US" sz="2400" b="1" dirty="0"/>
              <a:t>, </a:t>
            </a:r>
            <a:r>
              <a:rPr lang="en-US" sz="2400" dirty="0"/>
              <a:t>which opens out into the perineum in the female and passes through the penis in the male.</a:t>
            </a:r>
          </a:p>
        </p:txBody>
      </p:sp>
    </p:spTree>
    <p:extLst>
      <p:ext uri="{BB962C8B-B14F-4D97-AF65-F5344CB8AC3E}">
        <p14:creationId xmlns:p14="http://schemas.microsoft.com/office/powerpoint/2010/main" val="3081258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" r="-2774" b="6107"/>
          <a:stretch/>
        </p:blipFill>
        <p:spPr>
          <a:xfrm>
            <a:off x="3309937" y="1120596"/>
            <a:ext cx="4786928" cy="408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00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647357" cy="1179871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Anatomical Position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232" y="1386347"/>
            <a:ext cx="11191567" cy="4790615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lie </a:t>
            </a:r>
            <a:r>
              <a:rPr lang="en-US" sz="2400" b="1" dirty="0">
                <a:solidFill>
                  <a:srgbClr val="7030A0"/>
                </a:solidFill>
              </a:rPr>
              <a:t>retroperitoneally</a:t>
            </a:r>
            <a:r>
              <a:rPr lang="en-US" sz="2400" dirty="0"/>
              <a:t> in the abdomen, either side of the vertebral column.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They typically extend from </a:t>
            </a:r>
            <a:r>
              <a:rPr lang="en-US" sz="2400" b="1" dirty="0">
                <a:solidFill>
                  <a:srgbClr val="7030A0"/>
                </a:solidFill>
              </a:rPr>
              <a:t>T12 to L3</a:t>
            </a:r>
            <a:r>
              <a:rPr lang="en-US" sz="2400" dirty="0"/>
              <a:t>, although the right kidney is often situated slightly lower due to the </a:t>
            </a:r>
            <a:r>
              <a:rPr lang="en-US" sz="2400" b="1" dirty="0"/>
              <a:t>presence of the liver. </a:t>
            </a:r>
            <a:r>
              <a:rPr lang="en-US" sz="2400" dirty="0"/>
              <a:t>Each kidney is approximately </a:t>
            </a:r>
            <a:r>
              <a:rPr lang="en-US" sz="2400" b="1" dirty="0"/>
              <a:t>three vertebrae in length.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The adrenal glands sit immediately superior to the kidneys within a separate envelope of the renal fascia.</a:t>
            </a:r>
          </a:p>
        </p:txBody>
      </p:sp>
    </p:spTree>
    <p:extLst>
      <p:ext uri="{BB962C8B-B14F-4D97-AF65-F5344CB8AC3E}">
        <p14:creationId xmlns:p14="http://schemas.microsoft.com/office/powerpoint/2010/main" val="3277485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72995" cy="1034321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Structure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34321"/>
            <a:ext cx="12067082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kidneys are encased in complex layers of fascia and fat. They are arranged as follows (deep to superficial):</a:t>
            </a:r>
          </a:p>
          <a:p>
            <a:endParaRPr lang="en-US" dirty="0"/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Renal capsule – </a:t>
            </a:r>
            <a:r>
              <a:rPr lang="en-US" dirty="0"/>
              <a:t>tough fibrous capsule.</a:t>
            </a:r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Perirenal fat – </a:t>
            </a:r>
            <a:r>
              <a:rPr lang="en-US" dirty="0"/>
              <a:t>collection of extraperitoneal fat.</a:t>
            </a:r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Renal fascia </a:t>
            </a:r>
            <a:r>
              <a:rPr lang="en-US" dirty="0"/>
              <a:t>(also known as Gerota’s fascia or perirenal fascia) – encloses the kidneys and the suprarenal glands.</a:t>
            </a:r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Pararenal fat – </a:t>
            </a:r>
            <a:r>
              <a:rPr lang="en-US" dirty="0"/>
              <a:t>mainly located on the posterolateral aspect of the kidney.</a:t>
            </a:r>
          </a:p>
        </p:txBody>
      </p:sp>
    </p:spTree>
    <p:extLst>
      <p:ext uri="{BB962C8B-B14F-4D97-AF65-F5344CB8AC3E}">
        <p14:creationId xmlns:p14="http://schemas.microsoft.com/office/powerpoint/2010/main" val="1854837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r="4509" b="11173"/>
          <a:stretch/>
        </p:blipFill>
        <p:spPr>
          <a:xfrm>
            <a:off x="2523666" y="2087499"/>
            <a:ext cx="6354863" cy="341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5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1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Structure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0" y="1325562"/>
            <a:ext cx="12163269" cy="56448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Internally, the kidneys have an complex and unique structure.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renal parenchyma can be divided into two main areas – </a:t>
            </a:r>
            <a:r>
              <a:rPr lang="en-US" sz="2600" b="1" dirty="0">
                <a:solidFill>
                  <a:srgbClr val="7030A0"/>
                </a:solidFill>
              </a:rPr>
              <a:t>the outer cortex and inner medulla</a:t>
            </a:r>
            <a:r>
              <a:rPr lang="en-US" dirty="0"/>
              <a:t>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cortex extends into the medulla, dividing it into triangular shapes known as </a:t>
            </a:r>
            <a:r>
              <a:rPr lang="en-US" b="1" dirty="0">
                <a:solidFill>
                  <a:srgbClr val="0070C0"/>
                </a:solidFill>
              </a:rPr>
              <a:t>renal pyramids.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apex of a renal pyramid is called a </a:t>
            </a:r>
            <a:r>
              <a:rPr lang="en-US" b="1" dirty="0">
                <a:solidFill>
                  <a:srgbClr val="0070C0"/>
                </a:solidFill>
              </a:rPr>
              <a:t>renal papilla.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Each renal papilla is associated with a structure known as the </a:t>
            </a:r>
            <a:r>
              <a:rPr lang="en-US" b="1" dirty="0">
                <a:solidFill>
                  <a:srgbClr val="0070C0"/>
                </a:solidFill>
              </a:rPr>
              <a:t>minor calyx</a:t>
            </a:r>
            <a:r>
              <a:rPr lang="en-US" dirty="0"/>
              <a:t>, which collects urine from the pyramids.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Several minor calices merge to form a major calyx. </a:t>
            </a:r>
          </a:p>
        </p:txBody>
      </p:sp>
    </p:spTree>
    <p:extLst>
      <p:ext uri="{BB962C8B-B14F-4D97-AF65-F5344CB8AC3E}">
        <p14:creationId xmlns:p14="http://schemas.microsoft.com/office/powerpoint/2010/main" val="3173742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-1" r="109" b="6538"/>
          <a:stretch/>
        </p:blipFill>
        <p:spPr>
          <a:xfrm>
            <a:off x="3417757" y="857487"/>
            <a:ext cx="5081665" cy="514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08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133351" cy="76449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Structure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892" y="1004341"/>
            <a:ext cx="11188908" cy="517262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Urine passes through the major calices into the </a:t>
            </a:r>
            <a:r>
              <a:rPr lang="en-US" b="1" dirty="0">
                <a:solidFill>
                  <a:srgbClr val="FF0000"/>
                </a:solidFill>
              </a:rPr>
              <a:t>renal pelvis</a:t>
            </a:r>
            <a:r>
              <a:rPr lang="en-US" dirty="0"/>
              <a:t>, a flattened and funnel-shaped structure.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From the renal pelvis, urine drains into the </a:t>
            </a:r>
            <a:r>
              <a:rPr lang="en-US" b="1" dirty="0">
                <a:solidFill>
                  <a:srgbClr val="FF0000"/>
                </a:solidFill>
              </a:rPr>
              <a:t>ureter, </a:t>
            </a:r>
            <a:r>
              <a:rPr lang="en-US" dirty="0"/>
              <a:t>which transports it to the </a:t>
            </a:r>
            <a:r>
              <a:rPr lang="en-US" b="1" dirty="0">
                <a:solidFill>
                  <a:srgbClr val="FF0000"/>
                </a:solidFill>
              </a:rPr>
              <a:t>bladder</a:t>
            </a:r>
            <a:r>
              <a:rPr lang="en-US" dirty="0"/>
              <a:t> for storage.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medial margin of each kidney is marked by a deep fissure, known as the </a:t>
            </a:r>
            <a:r>
              <a:rPr lang="en-US" b="1" dirty="0">
                <a:solidFill>
                  <a:srgbClr val="FF0000"/>
                </a:solidFill>
              </a:rPr>
              <a:t>renal hilum</a:t>
            </a:r>
            <a:r>
              <a:rPr lang="en-US" dirty="0"/>
              <a:t>. This acts as a gateway to the kidney –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Normally the renal vessels and ureter enter/exit the kidney via this structure.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3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99334097"/>
              </p:ext>
            </p:extLst>
          </p:nvPr>
        </p:nvGraphicFramePr>
        <p:xfrm>
          <a:off x="119921" y="134911"/>
          <a:ext cx="11797261" cy="6545344"/>
        </p:xfrm>
        <a:graphic>
          <a:graphicData uri="http://schemas.openxmlformats.org/drawingml/2006/table">
            <a:tbl>
              <a:tblPr/>
              <a:tblGrid>
                <a:gridCol w="2604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6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6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93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Kidney</a:t>
                      </a:r>
                    </a:p>
                  </a:txBody>
                  <a:tcPr marL="65929" marR="65929" marT="32965" marB="329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Anterior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5929" marR="65929" marT="32965" marB="329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Posterior</a:t>
                      </a:r>
                    </a:p>
                  </a:txBody>
                  <a:tcPr marL="65929" marR="65929" marT="32965" marB="32965">
                    <a:lnL>
                      <a:noFill/>
                    </a:lnL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9705">
                <a:tc>
                  <a:txBody>
                    <a:bodyPr/>
                    <a:lstStyle/>
                    <a:p>
                      <a:r>
                        <a:rPr lang="en-US" sz="1800" b="1" dirty="0">
                          <a:effectLst/>
                        </a:rPr>
                        <a:t>Left</a:t>
                      </a:r>
                      <a:endParaRPr lang="en-US" sz="1800" dirty="0">
                        <a:effectLst/>
                      </a:endParaRPr>
                    </a:p>
                  </a:txBody>
                  <a:tcPr marL="65929" marR="65929" marT="32965" marB="329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Suprarenal gland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Spleen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Stomach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Pancreas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Left colic flexure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Jejunum</a:t>
                      </a:r>
                    </a:p>
                  </a:txBody>
                  <a:tcPr marL="65929" marR="65929" marT="32965" marB="329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Diaphragm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11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 and 12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 ribs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Psoas major, quadratus lumborum and transversus abdominis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Subcostal, iliohypogastric and ilioinguinal nerves</a:t>
                      </a:r>
                    </a:p>
                  </a:txBody>
                  <a:tcPr marL="65929" marR="65929" marT="32965" marB="32965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9705">
                <a:tc>
                  <a:txBody>
                    <a:bodyPr/>
                    <a:lstStyle/>
                    <a:p>
                      <a:r>
                        <a:rPr lang="en-US" sz="2000" b="1" dirty="0">
                          <a:effectLst/>
                        </a:rPr>
                        <a:t>Right</a:t>
                      </a:r>
                      <a:endParaRPr lang="en-US" sz="2000" dirty="0">
                        <a:effectLst/>
                      </a:endParaRPr>
                    </a:p>
                  </a:txBody>
                  <a:tcPr marL="65929" marR="65929" marT="32965" marB="329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Suprarenal gland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Liver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Duodenum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Right colic flexure</a:t>
                      </a:r>
                    </a:p>
                  </a:txBody>
                  <a:tcPr marL="65929" marR="65929" marT="32965" marB="329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Diaphragm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12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 rib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Psoas major, quadratus lumborum and transversus abdominis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Subcostal, iliohypogastric and ilioinguinal nerves</a:t>
                      </a:r>
                    </a:p>
                  </a:txBody>
                  <a:tcPr marL="65929" marR="65929" marT="32965" marB="329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594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347" b="5048"/>
          <a:stretch/>
        </p:blipFill>
        <p:spPr>
          <a:xfrm>
            <a:off x="2058416" y="1137379"/>
            <a:ext cx="6605900" cy="412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27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" r="615" b="7981"/>
          <a:stretch/>
        </p:blipFill>
        <p:spPr>
          <a:xfrm>
            <a:off x="1249180" y="1156508"/>
            <a:ext cx="9693639" cy="489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0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E7033F-7B7A-7614-60B0-F033B9BA5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303" y="199155"/>
            <a:ext cx="8603393" cy="64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07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84B17-309E-0D20-AD43-27761F25F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497" y="1500368"/>
            <a:ext cx="7485006" cy="420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06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474</Words>
  <Application>Microsoft Office PowerPoint</Application>
  <PresentationFormat>Widescreen</PresentationFormat>
  <Paragraphs>58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KIDNEY</vt:lpstr>
      <vt:lpstr>KIDNEYS</vt:lpstr>
      <vt:lpstr>PowerPoint Presentation</vt:lpstr>
      <vt:lpstr>Anatomical Position </vt:lpstr>
      <vt:lpstr>Structure </vt:lpstr>
      <vt:lpstr>PowerPoint Presentation</vt:lpstr>
      <vt:lpstr>Structure</vt:lpstr>
      <vt:lpstr>PowerPoint Presentation</vt:lpstr>
      <vt:lpstr>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Kidney</dc:title>
  <dc:creator>Windows User</dc:creator>
  <cp:lastModifiedBy>Aizaz Khan</cp:lastModifiedBy>
  <cp:revision>11</cp:revision>
  <dcterms:created xsi:type="dcterms:W3CDTF">2021-06-13T16:36:37Z</dcterms:created>
  <dcterms:modified xsi:type="dcterms:W3CDTF">2023-06-07T18:28:05Z</dcterms:modified>
</cp:coreProperties>
</file>