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1" r:id="rId3"/>
    <p:sldId id="257" r:id="rId4"/>
    <p:sldId id="274" r:id="rId5"/>
    <p:sldId id="264" r:id="rId6"/>
    <p:sldId id="260" r:id="rId7"/>
    <p:sldId id="258" r:id="rId8"/>
    <p:sldId id="275" r:id="rId9"/>
    <p:sldId id="276" r:id="rId10"/>
    <p:sldId id="259" r:id="rId11"/>
    <p:sldId id="262" r:id="rId12"/>
    <p:sldId id="263" r:id="rId13"/>
    <p:sldId id="277" r:id="rId14"/>
    <p:sldId id="265" r:id="rId15"/>
    <p:sldId id="266" r:id="rId16"/>
    <p:sldId id="278" r:id="rId17"/>
    <p:sldId id="279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0Ptwn12/t/bFFEoE10dSQ==" hashData="sp4igFOUrFOeNHK836HRYoAY9OTOZyXJ/5SkFboqOOtxmSAs+Uaue+liVsmJAl4PUpo9pBoeuz5JJB+bVg/66A=="/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958" autoAdjust="0"/>
  </p:normalViewPr>
  <p:slideViewPr>
    <p:cSldViewPr snapToGrid="0" showGuides="1">
      <p:cViewPr varScale="1">
        <p:scale>
          <a:sx n="54" d="100"/>
          <a:sy n="54" d="100"/>
        </p:scale>
        <p:origin x="918" y="7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7933A9-956C-44E4-8774-64055766CF9B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21115-2E01-4294-95DE-F820FAB5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18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1: Sinusoid, </a:t>
            </a:r>
            <a:r>
              <a:rPr lang="en-US" dirty="0"/>
              <a:t>irregular tubular space for the passage of blood, taking the place of capillaries and </a:t>
            </a:r>
            <a:r>
              <a:rPr lang="en-US" dirty="0" err="1"/>
              <a:t>venules</a:t>
            </a:r>
            <a:r>
              <a:rPr lang="en-US" dirty="0"/>
              <a:t> in the liver, spleen, and bone marrow.</a:t>
            </a:r>
          </a:p>
          <a:p>
            <a:r>
              <a:rPr lang="en-US" b="1" dirty="0"/>
              <a:t>2: Haversian canals </a:t>
            </a:r>
            <a:r>
              <a:rPr lang="en-US" dirty="0"/>
              <a:t>are microscopic tubes or tunnels in cortical bone that house nerve fibers and a few capillaries. This allows bone to get oxygen and nutrition without being highly vascular. These canals also communicate with bone cells using special connections, or </a:t>
            </a:r>
            <a:r>
              <a:rPr lang="en-US" dirty="0" err="1"/>
              <a:t>canaliculi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21115-2E01-4294-95DE-F820FAB552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52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Anastomosis</a:t>
            </a:r>
            <a:r>
              <a:rPr lang="en-US" dirty="0"/>
              <a:t> is a connection or opening between two things that are normally diverging or branching, such as between blood vessels, leaf veins, or streams.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21115-2E01-4294-95DE-F820FAB552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88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arterial arcades </a:t>
            </a:r>
            <a:r>
              <a:rPr lang="en-US" dirty="0"/>
              <a:t> are a series of anastomosing arterial arches between the arterial branches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21115-2E01-4294-95DE-F820FAB552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655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The arterial arcades (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intermesenteric</a:t>
            </a: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arterial anastomoses or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Riolan</a:t>
            </a: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arcades) are </a:t>
            </a:r>
            <a:r>
              <a:rPr lang="en-US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 series of anastomosing arterial arches between the arterial branches of the jejunum and ileum</a:t>
            </a: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 Arterial arcades. Loop of small intestine showing distribution of intestinal arteries. Anatomical terminology.</a:t>
            </a:r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21115-2E01-4294-95DE-F820FAB552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59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 plexus </a:t>
            </a:r>
            <a:r>
              <a:rPr lang="en-US" dirty="0"/>
              <a:t>(from the Latin for "braid") is a branching network of vessels or nerves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21115-2E01-4294-95DE-F820FAB552B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59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flat bone outer and inner bone are called tables, while the spongy bone between them is called diploe.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21115-2E01-4294-95DE-F820FAB552B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32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14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822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02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0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23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3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084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505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6680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376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7141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79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119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0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41C18-A52F-4509-AC41-58235FB2DAE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1490CE0-E616-4CD1-8A5C-677B0EB58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0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BLOOD VESSELS OF BONES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AIZAZ</a:t>
            </a:r>
          </a:p>
          <a:p>
            <a:pPr algn="ctr"/>
            <a:r>
              <a:rPr lang="en-US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Demonstrator Surgical </a:t>
            </a:r>
          </a:p>
          <a:p>
            <a:pPr algn="ctr"/>
            <a:r>
              <a:rPr lang="en-US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KMU-IPMS Peshawar</a:t>
            </a:r>
          </a:p>
        </p:txBody>
      </p:sp>
    </p:spTree>
    <p:extLst>
      <p:ext uri="{BB962C8B-B14F-4D97-AF65-F5344CB8AC3E}">
        <p14:creationId xmlns:p14="http://schemas.microsoft.com/office/powerpoint/2010/main" val="371477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588920" y="192424"/>
            <a:ext cx="5580324" cy="654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70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572125" cy="700088"/>
          </a:xfrm>
        </p:spPr>
        <p:txBody>
          <a:bodyPr>
            <a:normAutofit/>
          </a:bodyPr>
          <a:lstStyle/>
          <a:p>
            <a:r>
              <a:rPr lang="en-US" sz="3200" dirty="0"/>
              <a:t>Blood supply of long bone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8676"/>
            <a:ext cx="10158413" cy="5229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ARTERIAL SUPPLY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Each long bone has at least one </a:t>
            </a:r>
            <a:r>
              <a:rPr lang="en-US" sz="2400" b="1" dirty="0">
                <a:solidFill>
                  <a:srgbClr val="FF0000"/>
                </a:solidFill>
              </a:rPr>
              <a:t>nutrient artery, </a:t>
            </a:r>
            <a:r>
              <a:rPr lang="en-US" sz="2400" dirty="0"/>
              <a:t>which is derived from the main artery of the region. Nutrient artery enter the bone by </a:t>
            </a:r>
            <a:r>
              <a:rPr lang="en-US" sz="2400" b="1" dirty="0">
                <a:solidFill>
                  <a:srgbClr val="0070C0"/>
                </a:solidFill>
              </a:rPr>
              <a:t>nutrient foramen </a:t>
            </a:r>
            <a:r>
              <a:rPr lang="en-US" sz="2400" dirty="0"/>
              <a:t>near the middle of the bone shaft.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In addition to </a:t>
            </a:r>
            <a:r>
              <a:rPr lang="en-US" sz="2400" b="1" dirty="0">
                <a:solidFill>
                  <a:srgbClr val="7030A0"/>
                </a:solidFill>
              </a:rPr>
              <a:t>nutrient arteries </a:t>
            </a:r>
            <a:r>
              <a:rPr lang="en-US" sz="2400" dirty="0"/>
              <a:t>long bone receives blood from three others sets of arteries which are </a:t>
            </a:r>
            <a:r>
              <a:rPr lang="en-US" sz="2400" dirty="0">
                <a:solidFill>
                  <a:srgbClr val="FF0000"/>
                </a:solidFill>
              </a:rPr>
              <a:t>metaphyseal arteries, epiphyseal arteries,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FF0000"/>
                </a:solidFill>
              </a:rPr>
              <a:t>periosteal arteries.</a:t>
            </a:r>
          </a:p>
        </p:txBody>
      </p:sp>
    </p:spTree>
    <p:extLst>
      <p:ext uri="{BB962C8B-B14F-4D97-AF65-F5344CB8AC3E}">
        <p14:creationId xmlns:p14="http://schemas.microsoft.com/office/powerpoint/2010/main" val="717834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6096000" cy="614363"/>
          </a:xfrm>
        </p:spPr>
        <p:txBody>
          <a:bodyPr>
            <a:normAutofit fontScale="90000"/>
          </a:bodyPr>
          <a:lstStyle/>
          <a:p>
            <a:r>
              <a:rPr lang="en-US" dirty="0"/>
              <a:t>Blood supply of long bone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785813"/>
            <a:ext cx="10101262" cy="6072187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</a:rPr>
              <a:t>Nutrient artery </a:t>
            </a:r>
            <a:r>
              <a:rPr lang="en-US" sz="2400" dirty="0"/>
              <a:t>enters the bone through </a:t>
            </a:r>
            <a:r>
              <a:rPr lang="en-US" sz="2400" b="1" dirty="0"/>
              <a:t>Nutrient Foramen </a:t>
            </a:r>
            <a:r>
              <a:rPr lang="en-US" sz="2400" dirty="0"/>
              <a:t>, through the cortex obliquely the artery passes to the </a:t>
            </a:r>
            <a:r>
              <a:rPr lang="en-US" sz="2400" dirty="0">
                <a:solidFill>
                  <a:srgbClr val="00B050"/>
                </a:solidFill>
              </a:rPr>
              <a:t>medullary cavity. </a:t>
            </a:r>
            <a:r>
              <a:rPr lang="en-US" sz="2400" dirty="0"/>
              <a:t>So their the branches referred to as </a:t>
            </a:r>
            <a:r>
              <a:rPr lang="en-US" sz="2400" b="1" dirty="0">
                <a:solidFill>
                  <a:srgbClr val="FF0000"/>
                </a:solidFill>
              </a:rPr>
              <a:t>medullary arteries. </a:t>
            </a:r>
            <a:r>
              <a:rPr lang="en-US" sz="2400" dirty="0"/>
              <a:t>The medullary arteries  runs towards bones ends 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As approaches to epiphyses medullary arteries rise to numerous </a:t>
            </a:r>
            <a:r>
              <a:rPr lang="en-US" sz="2400" dirty="0">
                <a:solidFill>
                  <a:srgbClr val="0070C0"/>
                </a:solidFill>
              </a:rPr>
              <a:t>terminal branches </a:t>
            </a:r>
            <a:r>
              <a:rPr lang="en-US" sz="2400" dirty="0"/>
              <a:t>which drain into </a:t>
            </a:r>
            <a:r>
              <a:rPr lang="en-US" sz="2400" dirty="0">
                <a:solidFill>
                  <a:srgbClr val="FF0000"/>
                </a:solidFill>
              </a:rPr>
              <a:t>venous capillaries </a:t>
            </a:r>
            <a:r>
              <a:rPr lang="en-US" sz="2400" dirty="0"/>
              <a:t>which open into a large central part of medullary cavity.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central branches deliver blood into a meshwork of </a:t>
            </a:r>
            <a:r>
              <a:rPr lang="en-US" sz="2400" b="1" dirty="0">
                <a:solidFill>
                  <a:srgbClr val="00B050"/>
                </a:solidFill>
              </a:rPr>
              <a:t>medullary sinusoid</a:t>
            </a:r>
            <a:r>
              <a:rPr lang="en-US" sz="2400" dirty="0"/>
              <a:t> which lie in bone marrow. These sinusoids drain into </a:t>
            </a:r>
            <a:r>
              <a:rPr lang="en-US" sz="2400" b="1" dirty="0">
                <a:solidFill>
                  <a:srgbClr val="7030A0"/>
                </a:solidFill>
              </a:rPr>
              <a:t>central venous sinus.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</a:t>
            </a:r>
            <a:r>
              <a:rPr lang="en-US" sz="2400" b="1" dirty="0"/>
              <a:t>cortical branches of medullary arteries' </a:t>
            </a:r>
            <a:r>
              <a:rPr lang="en-US" sz="2400" dirty="0"/>
              <a:t>give rise to capillaries that pass into bone cortex to run in the </a:t>
            </a:r>
            <a:r>
              <a:rPr lang="en-US" sz="2400" b="1" dirty="0">
                <a:solidFill>
                  <a:srgbClr val="7030A0"/>
                </a:solidFill>
              </a:rPr>
              <a:t>haversian canals.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86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601452" y="509684"/>
            <a:ext cx="898909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969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01" y="269758"/>
            <a:ext cx="10129254" cy="639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33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343650" cy="671513"/>
          </a:xfrm>
        </p:spPr>
        <p:txBody>
          <a:bodyPr>
            <a:normAutofit/>
          </a:bodyPr>
          <a:lstStyle/>
          <a:p>
            <a:r>
              <a:rPr lang="en-US" sz="3200" dirty="0"/>
              <a:t>Blood supply of long bones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5814"/>
            <a:ext cx="9858375" cy="5572124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</a:rPr>
              <a:t>The metaphyseal arteries </a:t>
            </a:r>
            <a:r>
              <a:rPr lang="en-US" sz="2400" dirty="0"/>
              <a:t>are numerous vessels which are direct branches of </a:t>
            </a:r>
            <a:r>
              <a:rPr lang="en-US" sz="2400" dirty="0">
                <a:solidFill>
                  <a:srgbClr val="0070C0"/>
                </a:solidFill>
              </a:rPr>
              <a:t>major regional arteries</a:t>
            </a:r>
            <a:r>
              <a:rPr lang="en-US" sz="2400" dirty="0"/>
              <a:t>. They passes into the bone through many vascular foramina situated just inner to the </a:t>
            </a:r>
            <a:r>
              <a:rPr lang="en-US" sz="2400" b="1" dirty="0">
                <a:solidFill>
                  <a:srgbClr val="7030A0"/>
                </a:solidFill>
              </a:rPr>
              <a:t>epiphyseal line</a:t>
            </a:r>
            <a:r>
              <a:rPr lang="en-US" sz="2400" dirty="0"/>
              <a:t>. Inside the bone the metaphyseal arteries divide into branches which </a:t>
            </a:r>
            <a:r>
              <a:rPr lang="en-US" sz="2400" b="1" dirty="0">
                <a:solidFill>
                  <a:srgbClr val="00B0F0"/>
                </a:solidFill>
              </a:rPr>
              <a:t>anastomose</a:t>
            </a:r>
            <a:r>
              <a:rPr lang="en-US" sz="2400" dirty="0"/>
              <a:t> with the terminal branches of the </a:t>
            </a:r>
            <a:r>
              <a:rPr lang="en-US" sz="2400" dirty="0">
                <a:solidFill>
                  <a:srgbClr val="FF0000"/>
                </a:solidFill>
              </a:rPr>
              <a:t>epiphyseal arteries.</a:t>
            </a:r>
          </a:p>
        </p:txBody>
      </p:sp>
    </p:spTree>
    <p:extLst>
      <p:ext uri="{BB962C8B-B14F-4D97-AF65-F5344CB8AC3E}">
        <p14:creationId xmlns:p14="http://schemas.microsoft.com/office/powerpoint/2010/main" val="1823650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096000" cy="642938"/>
          </a:xfrm>
        </p:spPr>
        <p:txBody>
          <a:bodyPr>
            <a:normAutofit/>
          </a:bodyPr>
          <a:lstStyle/>
          <a:p>
            <a:r>
              <a:rPr lang="en-US" sz="3200" dirty="0"/>
              <a:t>Blood supply of long bones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82" y="996287"/>
            <a:ext cx="9777768" cy="5333075"/>
          </a:xfrm>
        </p:spPr>
        <p:txBody>
          <a:bodyPr>
            <a:normAutofit/>
          </a:bodyPr>
          <a:lstStyle/>
          <a:p>
            <a:pPr marL="742950" lvl="2" indent="-34290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</a:rPr>
              <a:t>The epiphyseal arteries </a:t>
            </a:r>
            <a:r>
              <a:rPr lang="en-US" sz="2400" dirty="0"/>
              <a:t>are derived from arterial anastomoses , which are formed around the joints by the branches of </a:t>
            </a:r>
            <a:r>
              <a:rPr lang="en-US" sz="2400" dirty="0">
                <a:solidFill>
                  <a:srgbClr val="7030A0"/>
                </a:solidFill>
              </a:rPr>
              <a:t>neighboring major arteries.</a:t>
            </a:r>
            <a:r>
              <a:rPr lang="en-US" sz="2400" dirty="0"/>
              <a:t> </a:t>
            </a:r>
          </a:p>
          <a:p>
            <a:pPr marL="742950" lvl="2" indent="-34290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At each bone end many epiphyseal arteries enter the bone through many </a:t>
            </a:r>
            <a:r>
              <a:rPr lang="en-US" sz="2400" dirty="0">
                <a:solidFill>
                  <a:srgbClr val="0070C0"/>
                </a:solidFill>
              </a:rPr>
              <a:t>vascular foramina </a:t>
            </a:r>
            <a:r>
              <a:rPr lang="en-US" sz="2400" dirty="0"/>
              <a:t>located outer to the epiphyseal line within the spongy bone of epiphyses.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828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820508" cy="668215"/>
          </a:xfrm>
        </p:spPr>
        <p:txBody>
          <a:bodyPr>
            <a:normAutofit/>
          </a:bodyPr>
          <a:lstStyle/>
          <a:p>
            <a:r>
              <a:rPr lang="en-US" sz="3200" dirty="0"/>
              <a:t>Blood supply of long bones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805219"/>
            <a:ext cx="9894627" cy="5527342"/>
          </a:xfrm>
        </p:spPr>
        <p:txBody>
          <a:bodyPr/>
          <a:lstStyle/>
          <a:p>
            <a:pPr marL="342900" lvl="2" indent="-34290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epiphyseal arteries divide into branches , which anastomose with each other to form many </a:t>
            </a:r>
            <a:r>
              <a:rPr lang="en-US" sz="2400" b="1" dirty="0">
                <a:solidFill>
                  <a:srgbClr val="FF0000"/>
                </a:solidFill>
              </a:rPr>
              <a:t>arterial arcades. </a:t>
            </a:r>
            <a:r>
              <a:rPr lang="en-US" sz="2400" dirty="0"/>
              <a:t>From these arcades arise end </a:t>
            </a:r>
            <a:r>
              <a:rPr lang="en-US" sz="2400" dirty="0">
                <a:solidFill>
                  <a:srgbClr val="7030A0"/>
                </a:solidFill>
              </a:rPr>
              <a:t>arterial loops </a:t>
            </a:r>
            <a:r>
              <a:rPr lang="en-US" sz="2400" dirty="0"/>
              <a:t>most of which return blood to the </a:t>
            </a:r>
            <a:r>
              <a:rPr lang="en-US" sz="2400" dirty="0">
                <a:solidFill>
                  <a:srgbClr val="FF0000"/>
                </a:solidFill>
              </a:rPr>
              <a:t>epiphyseal venous drainage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171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1" y="0"/>
            <a:ext cx="8523817" cy="728663"/>
          </a:xfrm>
        </p:spPr>
        <p:txBody>
          <a:bodyPr>
            <a:normAutofit/>
          </a:bodyPr>
          <a:lstStyle/>
          <a:p>
            <a:r>
              <a:rPr lang="en-US" sz="3200" dirty="0"/>
              <a:t>Blood supply of long bone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1" y="728663"/>
            <a:ext cx="9852554" cy="5500687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7030A0"/>
                </a:solidFill>
              </a:rPr>
              <a:t>The periosteal arteries </a:t>
            </a:r>
            <a:r>
              <a:rPr lang="en-US" sz="2400" dirty="0"/>
              <a:t>are derived from the arteries of those muscles which are attached to the bone. 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Branches arises from muscular arteries form</a:t>
            </a:r>
            <a:r>
              <a:rPr lang="en-US" sz="2400" b="1" dirty="0">
                <a:solidFill>
                  <a:srgbClr val="0070C0"/>
                </a:solidFill>
              </a:rPr>
              <a:t> plexuses </a:t>
            </a:r>
            <a:r>
              <a:rPr lang="en-US" sz="2400" dirty="0"/>
              <a:t>over and within the periosteum.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In addition to providing nutrition of the periosteum the periosteal arteries aid in the blood supply of the outer part of the cortex.</a:t>
            </a:r>
          </a:p>
        </p:txBody>
      </p:sp>
    </p:spTree>
    <p:extLst>
      <p:ext uri="{BB962C8B-B14F-4D97-AF65-F5344CB8AC3E}">
        <p14:creationId xmlns:p14="http://schemas.microsoft.com/office/powerpoint/2010/main" val="3240207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8596313" cy="1320800"/>
          </a:xfrm>
        </p:spPr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20915" y="609600"/>
            <a:ext cx="7196138" cy="560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73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255657" cy="580571"/>
          </a:xfrm>
        </p:spPr>
        <p:txBody>
          <a:bodyPr>
            <a:normAutofit/>
          </a:bodyPr>
          <a:lstStyle/>
          <a:p>
            <a:r>
              <a:rPr lang="en-US" sz="3200" dirty="0"/>
              <a:t>Blood supply of long bone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6686"/>
            <a:ext cx="10276114" cy="6161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7030A0"/>
                </a:solidFill>
              </a:rPr>
              <a:t>Venous drainage of long bone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A large </a:t>
            </a:r>
            <a:r>
              <a:rPr lang="en-US" sz="2400" b="1" dirty="0">
                <a:solidFill>
                  <a:srgbClr val="7030A0"/>
                </a:solidFill>
              </a:rPr>
              <a:t>Venus sinuses </a:t>
            </a:r>
            <a:r>
              <a:rPr lang="en-US" sz="2400" dirty="0"/>
              <a:t>located in the center of the </a:t>
            </a:r>
            <a:r>
              <a:rPr lang="en-US" sz="2400" b="1" dirty="0">
                <a:solidFill>
                  <a:srgbClr val="0070C0"/>
                </a:solidFill>
              </a:rPr>
              <a:t>medullary cavity</a:t>
            </a:r>
            <a:r>
              <a:rPr lang="en-US" sz="2400" dirty="0"/>
              <a:t>. Which receive blood from the meshwork of </a:t>
            </a:r>
            <a:r>
              <a:rPr lang="en-US" sz="2400" b="1" dirty="0">
                <a:solidFill>
                  <a:srgbClr val="FF0000"/>
                </a:solidFill>
              </a:rPr>
              <a:t>medullary sinusoids. </a:t>
            </a:r>
            <a:r>
              <a:rPr lang="en-US" sz="2400" dirty="0"/>
              <a:t>This Venus sinuses also receive blood from </a:t>
            </a:r>
            <a:r>
              <a:rPr lang="en-US" sz="2400" b="1" dirty="0">
                <a:solidFill>
                  <a:srgbClr val="00B0F0"/>
                </a:solidFill>
              </a:rPr>
              <a:t>terminal branches </a:t>
            </a:r>
            <a:r>
              <a:rPr lang="en-US" sz="2400" dirty="0"/>
              <a:t>of the medullary arteries.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center venous sinuses drains the blood through the nutrient foramen by means of </a:t>
            </a:r>
            <a:r>
              <a:rPr lang="en-US" sz="2400" b="1" dirty="0">
                <a:solidFill>
                  <a:srgbClr val="7030A0"/>
                </a:solidFill>
              </a:rPr>
              <a:t>diaphyseal vein.</a:t>
            </a:r>
          </a:p>
        </p:txBody>
      </p:sp>
    </p:spTree>
    <p:extLst>
      <p:ext uri="{BB962C8B-B14F-4D97-AF65-F5344CB8AC3E}">
        <p14:creationId xmlns:p14="http://schemas.microsoft.com/office/powerpoint/2010/main" val="2337076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897880" cy="655320"/>
          </a:xfrm>
        </p:spPr>
        <p:txBody>
          <a:bodyPr>
            <a:normAutofit/>
          </a:bodyPr>
          <a:lstStyle/>
          <a:p>
            <a:r>
              <a:rPr lang="en-US" sz="3200" dirty="0"/>
              <a:t>Blood supply of long bone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44880"/>
            <a:ext cx="10195560" cy="5714999"/>
          </a:xfrm>
        </p:spPr>
        <p:txBody>
          <a:bodyPr/>
          <a:lstStyle/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In the periosteum </a:t>
            </a:r>
            <a:r>
              <a:rPr lang="en-US" sz="2400" b="1" dirty="0">
                <a:solidFill>
                  <a:srgbClr val="7030A0"/>
                </a:solidFill>
              </a:rPr>
              <a:t>Venus plexus </a:t>
            </a:r>
            <a:r>
              <a:rPr lang="en-US" sz="2400" dirty="0"/>
              <a:t>also exist which drains into the </a:t>
            </a:r>
            <a:r>
              <a:rPr lang="en-US" sz="2400" b="1" i="1" dirty="0">
                <a:solidFill>
                  <a:srgbClr val="0070C0"/>
                </a:solidFill>
              </a:rPr>
              <a:t>vennules of the muscles </a:t>
            </a:r>
            <a:r>
              <a:rPr lang="en-US" sz="2400" dirty="0"/>
              <a:t>attached to bone.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spongy bone of the ends is drained by many </a:t>
            </a:r>
            <a:r>
              <a:rPr lang="en-US" sz="2400" b="1" dirty="0">
                <a:solidFill>
                  <a:srgbClr val="7030A0"/>
                </a:solidFill>
              </a:rPr>
              <a:t>metaphyseal and epiphyseal veins</a:t>
            </a:r>
            <a:r>
              <a:rPr lang="en-US" sz="2400" dirty="0"/>
              <a:t>, which pass out through numerous vascular foramina to join the neighboring veins.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091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805714" cy="609600"/>
          </a:xfrm>
        </p:spPr>
        <p:txBody>
          <a:bodyPr>
            <a:normAutofit/>
          </a:bodyPr>
          <a:lstStyle/>
          <a:p>
            <a:r>
              <a:rPr lang="en-US" sz="3200" dirty="0"/>
              <a:t>Blood supply of short bones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740228"/>
            <a:ext cx="10017760" cy="6011091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A </a:t>
            </a:r>
            <a:r>
              <a:rPr lang="en-US" sz="2400" b="1" dirty="0">
                <a:solidFill>
                  <a:srgbClr val="0070C0"/>
                </a:solidFill>
              </a:rPr>
              <a:t>short bone </a:t>
            </a:r>
            <a:r>
              <a:rPr lang="en-US" sz="2400" dirty="0"/>
              <a:t>receive numerous fine blood vessels from the periosteum which enter through the </a:t>
            </a:r>
            <a:r>
              <a:rPr lang="en-US" sz="2400" b="1" dirty="0">
                <a:solidFill>
                  <a:srgbClr val="FF0000"/>
                </a:solidFill>
              </a:rPr>
              <a:t>non articular surface of the bone.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Vessels supply to compact bone spongy bone, and bone marrow.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7030A0"/>
                </a:solidFill>
              </a:rPr>
              <a:t>venous drainage </a:t>
            </a:r>
            <a:r>
              <a:rPr lang="en-US" sz="2400" dirty="0"/>
              <a:t>occurs by one or two veins, which leave through vascular foramina on the non-articular surfaces of the bone.</a:t>
            </a:r>
          </a:p>
        </p:txBody>
      </p:sp>
    </p:spTree>
    <p:extLst>
      <p:ext uri="{BB962C8B-B14F-4D97-AF65-F5344CB8AC3E}">
        <p14:creationId xmlns:p14="http://schemas.microsoft.com/office/powerpoint/2010/main" val="1089523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6096000" cy="624114"/>
          </a:xfrm>
        </p:spPr>
        <p:txBody>
          <a:bodyPr>
            <a:normAutofit fontScale="90000"/>
          </a:bodyPr>
          <a:lstStyle/>
          <a:p>
            <a:r>
              <a:rPr lang="en-US" dirty="0"/>
              <a:t>Blood supply of flat bone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115"/>
            <a:ext cx="9909109" cy="6066971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flat bone of the skull receive arterial blood by numerous fine vessels which originates from the </a:t>
            </a:r>
            <a:r>
              <a:rPr lang="en-US" sz="2400" b="1" dirty="0">
                <a:solidFill>
                  <a:srgbClr val="FF0000"/>
                </a:solidFill>
              </a:rPr>
              <a:t>periosteal plexuses.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veins are large and thin walled they run in tortuous canals in diploe.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A rib receive blood from periosteal arteries and a nutrient artery that enters the bone just beyond tubercle.</a:t>
            </a:r>
          </a:p>
        </p:txBody>
      </p:sp>
    </p:spTree>
    <p:extLst>
      <p:ext uri="{BB962C8B-B14F-4D97-AF65-F5344CB8AC3E}">
        <p14:creationId xmlns:p14="http://schemas.microsoft.com/office/powerpoint/2010/main" val="3012770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821714" cy="653143"/>
          </a:xfrm>
        </p:spPr>
        <p:txBody>
          <a:bodyPr/>
          <a:lstStyle/>
          <a:p>
            <a:r>
              <a:rPr lang="en-US" dirty="0"/>
              <a:t>Blood supply of irregular bones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914400"/>
            <a:ext cx="10058399" cy="5776686"/>
          </a:xfrm>
        </p:spPr>
        <p:txBody>
          <a:bodyPr/>
          <a:lstStyle/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Receive vessels from </a:t>
            </a:r>
            <a:r>
              <a:rPr lang="en-US" sz="2400" dirty="0">
                <a:solidFill>
                  <a:srgbClr val="0070C0"/>
                </a:solidFill>
              </a:rPr>
              <a:t>periosteal plexus</a:t>
            </a:r>
            <a:r>
              <a:rPr lang="en-US" sz="2400" dirty="0"/>
              <a:t>. Provided with large nutrient arteries.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A vertebra receives arterial supply by two arteries entering the bone close to the base of each transverse process. The spongy bone drains via two large vessels called </a:t>
            </a:r>
            <a:r>
              <a:rPr lang="en-US" sz="2400" b="1" dirty="0">
                <a:solidFill>
                  <a:srgbClr val="7030A0"/>
                </a:solidFill>
              </a:rPr>
              <a:t>basivertebral veins. </a:t>
            </a:r>
            <a:r>
              <a:rPr lang="en-US" sz="2400" dirty="0"/>
              <a:t>Which converge to the foramen on the posterior surface of the vertebral body.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307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82172" y="1657518"/>
            <a:ext cx="4444010" cy="35429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602" y="1657519"/>
            <a:ext cx="4936226" cy="354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77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F61CE3-5732-9A81-566E-145172E02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59" y="1555076"/>
            <a:ext cx="6667681" cy="374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8412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2001</TotalTime>
  <Words>923</Words>
  <Application>Microsoft Office PowerPoint</Application>
  <PresentationFormat>Widescreen</PresentationFormat>
  <Paragraphs>56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</vt:lpstr>
      <vt:lpstr>Calibri</vt:lpstr>
      <vt:lpstr>Trebuchet MS</vt:lpstr>
      <vt:lpstr>Wingdings</vt:lpstr>
      <vt:lpstr>Wingdings 3</vt:lpstr>
      <vt:lpstr>Facet</vt:lpstr>
      <vt:lpstr>BLOOD VESSELS OF BONES</vt:lpstr>
      <vt:lpstr>PowerPoint Presentation</vt:lpstr>
      <vt:lpstr>Blood supply of long bone</vt:lpstr>
      <vt:lpstr>Blood supply of long bone</vt:lpstr>
      <vt:lpstr>PowerPoint Presentation</vt:lpstr>
      <vt:lpstr>PowerPoint Presentation</vt:lpstr>
      <vt:lpstr>Blood supply of long bones</vt:lpstr>
      <vt:lpstr>Blood supply of long bones</vt:lpstr>
      <vt:lpstr>Blood supply of long bones</vt:lpstr>
      <vt:lpstr>Blood supply of long bone</vt:lpstr>
      <vt:lpstr> </vt:lpstr>
      <vt:lpstr>Blood supply of long bone</vt:lpstr>
      <vt:lpstr>Blood supply of long bone</vt:lpstr>
      <vt:lpstr>Blood supply of short bones</vt:lpstr>
      <vt:lpstr>Blood supply of flat bone</vt:lpstr>
      <vt:lpstr>Blood supply of irregular bones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VESSELS OF BONES</dc:title>
  <dc:creator>Windows User</dc:creator>
  <cp:lastModifiedBy>Aizaz Khan</cp:lastModifiedBy>
  <cp:revision>52</cp:revision>
  <dcterms:created xsi:type="dcterms:W3CDTF">2019-11-19T07:56:00Z</dcterms:created>
  <dcterms:modified xsi:type="dcterms:W3CDTF">2023-01-27T09:56:50Z</dcterms:modified>
</cp:coreProperties>
</file>