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56" r:id="rId2"/>
    <p:sldId id="318" r:id="rId3"/>
    <p:sldId id="257" r:id="rId4"/>
    <p:sldId id="262" r:id="rId5"/>
    <p:sldId id="258" r:id="rId6"/>
    <p:sldId id="259" r:id="rId7"/>
    <p:sldId id="264" r:id="rId8"/>
    <p:sldId id="260" r:id="rId9"/>
    <p:sldId id="261" r:id="rId10"/>
    <p:sldId id="263" r:id="rId11"/>
    <p:sldId id="265" r:id="rId12"/>
    <p:sldId id="266" r:id="rId13"/>
    <p:sldId id="268" r:id="rId14"/>
    <p:sldId id="270" r:id="rId15"/>
    <p:sldId id="269" r:id="rId16"/>
    <p:sldId id="271" r:id="rId17"/>
    <p:sldId id="272" r:id="rId18"/>
    <p:sldId id="273" r:id="rId19"/>
    <p:sldId id="275" r:id="rId20"/>
    <p:sldId id="274" r:id="rId21"/>
    <p:sldId id="277" r:id="rId22"/>
    <p:sldId id="278" r:id="rId23"/>
    <p:sldId id="311" r:id="rId24"/>
    <p:sldId id="279" r:id="rId25"/>
    <p:sldId id="281" r:id="rId26"/>
    <p:sldId id="282" r:id="rId27"/>
    <p:sldId id="280" r:id="rId28"/>
    <p:sldId id="283" r:id="rId29"/>
    <p:sldId id="316" r:id="rId30"/>
    <p:sldId id="284" r:id="rId31"/>
    <p:sldId id="285" r:id="rId32"/>
    <p:sldId id="286" r:id="rId33"/>
    <p:sldId id="287" r:id="rId34"/>
    <p:sldId id="317" r:id="rId35"/>
    <p:sldId id="288" r:id="rId36"/>
    <p:sldId id="290" r:id="rId37"/>
    <p:sldId id="289" r:id="rId38"/>
    <p:sldId id="291" r:id="rId39"/>
    <p:sldId id="292" r:id="rId40"/>
    <p:sldId id="293" r:id="rId41"/>
    <p:sldId id="319" r:id="rId42"/>
    <p:sldId id="294" r:id="rId43"/>
    <p:sldId id="315" r:id="rId44"/>
    <p:sldId id="312" r:id="rId45"/>
    <p:sldId id="296" r:id="rId46"/>
    <p:sldId id="297" r:id="rId47"/>
    <p:sldId id="299" r:id="rId48"/>
    <p:sldId id="307" r:id="rId49"/>
    <p:sldId id="320" r:id="rId50"/>
    <p:sldId id="300" r:id="rId51"/>
    <p:sldId id="308" r:id="rId52"/>
    <p:sldId id="314" r:id="rId53"/>
    <p:sldId id="301" r:id="rId54"/>
    <p:sldId id="309" r:id="rId55"/>
    <p:sldId id="302" r:id="rId56"/>
    <p:sldId id="304" r:id="rId57"/>
    <p:sldId id="305" r:id="rId58"/>
    <p:sldId id="306" r:id="rId59"/>
    <p:sldId id="310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5bDL3CLOlNHXAj6LON4t1Q==" hashData="4FjuPRm3lu1nHGbTCgyzRsJawYSuYLFauQPzUWl4UAXUhAfaEiA6hTag+RsNFxegsGdP/+ZiwjcC5ADAv/IGL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583" autoAdjust="0"/>
  </p:normalViewPr>
  <p:slideViewPr>
    <p:cSldViewPr snapToGrid="0" showGuides="1">
      <p:cViewPr varScale="1">
        <p:scale>
          <a:sx n="53" d="100"/>
          <a:sy n="53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E9420-6BE8-4C2D-BFB8-3B76D0E07E20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46057-91A0-44DA-8B8F-5333EB2DB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92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1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05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96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24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33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49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75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67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56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46057-91A0-44DA-8B8F-5333EB2DBA6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07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7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60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25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2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4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6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3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60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37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8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902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43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9519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13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28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87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8D947-AC75-4931-AD73-505821108DF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EC75F11-4FD4-4D33-ABD8-347E18F3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9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Male Genital organs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486367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AIZAZ</a:t>
            </a:r>
          </a:p>
          <a:p>
            <a:pPr algn="ctr"/>
            <a:r>
              <a:rPr lang="en-US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Demonstrator Surgical </a:t>
            </a:r>
          </a:p>
          <a:p>
            <a:pPr algn="ctr"/>
            <a:r>
              <a:rPr lang="en-US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KMU-IPMS Peshawar</a:t>
            </a:r>
          </a:p>
        </p:txBody>
      </p:sp>
    </p:spTree>
    <p:extLst>
      <p:ext uri="{BB962C8B-B14F-4D97-AF65-F5344CB8AC3E}">
        <p14:creationId xmlns:p14="http://schemas.microsoft.com/office/powerpoint/2010/main" val="83228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63D3-AAE8-DFD1-9F08-F42D070C1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1" y="156238"/>
            <a:ext cx="9838266" cy="893629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MALE GENITAL ORGANS</a:t>
            </a:r>
            <a:endParaRPr lang="en-PK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50921-8782-2EAE-79AF-2B46B8A0A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33" y="1337733"/>
            <a:ext cx="10126134" cy="53640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male sex organs comprise a complex arrangement of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and external genital organs. 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Their function is concerned with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reproduction and sexual pleasure. 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internal genital organs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are the male gonads (testis), epididymis, a series of ducts and the accessory glands. 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penis and scrotum compose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external sexual organs.</a:t>
            </a:r>
            <a:endParaRPr lang="en-PK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948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" y="0"/>
            <a:ext cx="9006312" cy="764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SCROTUM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69" y="1121434"/>
            <a:ext cx="9802719" cy="550421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Out pouching of the lower part of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 abdominal wall.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Contains the testes, the epididymides, and the lower ends of the spermatic cords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wall of the scrotum has the following layers: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Skin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Superficial fascia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Spermatic fasciae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Tunica vaginalis</a:t>
            </a:r>
          </a:p>
        </p:txBody>
      </p:sp>
    </p:spTree>
    <p:extLst>
      <p:ext uri="{BB962C8B-B14F-4D97-AF65-F5344CB8AC3E}">
        <p14:creationId xmlns:p14="http://schemas.microsoft.com/office/powerpoint/2010/main" val="128414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122099" y="1253537"/>
            <a:ext cx="7552337" cy="485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81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SCROTUM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Skin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dirty="0"/>
              <a:t>The skin of the scrotum is </a:t>
            </a:r>
            <a:r>
              <a:rPr lang="en-US" b="1" dirty="0"/>
              <a:t>thin, wrinkled, and pigmented</a:t>
            </a:r>
            <a:r>
              <a:rPr lang="en-US" dirty="0"/>
              <a:t> and forms </a:t>
            </a:r>
            <a:r>
              <a:rPr lang="en-US" b="1" dirty="0">
                <a:solidFill>
                  <a:srgbClr val="0070C0"/>
                </a:solidFill>
              </a:rPr>
              <a:t>a single pouch.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dirty="0"/>
              <a:t>A slightly </a:t>
            </a:r>
            <a:r>
              <a:rPr lang="en-US" b="1" dirty="0"/>
              <a:t>raised ridge </a:t>
            </a:r>
            <a:r>
              <a:rPr lang="en-US" dirty="0"/>
              <a:t>in the midline indicates the line of </a:t>
            </a:r>
            <a:r>
              <a:rPr lang="en-US" b="1" dirty="0">
                <a:solidFill>
                  <a:srgbClr val="7030A0"/>
                </a:solidFill>
              </a:rPr>
              <a:t>fusion of the two lateral labioscrotal swellings. </a:t>
            </a:r>
            <a:r>
              <a:rPr lang="en-US" dirty="0"/>
              <a:t>(In the female, the swellings remain separate and form the labia majora.)</a:t>
            </a:r>
          </a:p>
        </p:txBody>
      </p:sp>
    </p:spTree>
    <p:extLst>
      <p:ext uri="{BB962C8B-B14F-4D97-AF65-F5344CB8AC3E}">
        <p14:creationId xmlns:p14="http://schemas.microsoft.com/office/powerpoint/2010/main" val="429823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89561" cy="55463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SCROTUM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839449"/>
            <a:ext cx="12042475" cy="601855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Superficial fascia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Continuous with the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fatty and membranous layers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of the anterior abdominal wall.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is replaced by smooth muscle called the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dartos muscle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This is innervated by sympathetic nerve fibers and is responsible for the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wrinkling of the overlying skin.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membranous layer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of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superficial fascia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(often referred to as </a:t>
            </a:r>
            <a:r>
              <a:rPr lang="en-US" sz="20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colles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fascia)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continuous in front with the membranous layer of the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 abdominal wall (scarpa’s fascia),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behind it is attached to the perineal body and the posterior edge of the perineal membrane.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At the sides, it is attached to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ischiopubic rami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Both layers of superficial fascia contribute to a median partition that crosses the scrotum and separates the testes from each other.</a:t>
            </a:r>
          </a:p>
        </p:txBody>
      </p:sp>
    </p:spTree>
    <p:extLst>
      <p:ext uri="{BB962C8B-B14F-4D97-AF65-F5344CB8AC3E}">
        <p14:creationId xmlns:p14="http://schemas.microsoft.com/office/powerpoint/2010/main" val="633948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043951" y="1175135"/>
            <a:ext cx="5309823" cy="475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3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14413" cy="67455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SCROTUM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528" y="674558"/>
            <a:ext cx="10020783" cy="591602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Spermatic fasciae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Three layers lie beneath the superficial fascia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Derived from the three layers of the anterior abdominal wall on each side. 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External spermatic fascia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derived from the aponeurosis of the external oblique muscle.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Cremasteric fascia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derived from the internal oblique muscle.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spermatic fascia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derived from the fascia transversalis.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Cremaster muscle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supplied by the genital branch of the genitofemoral nerve which can be made to contract by stroking the skin on the medial aspect of the thigh. This is called the </a:t>
            </a: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cremasteric reflex.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function of the cremaster muscle is to raise the testis and the scrotum upward for warmth and for protection against injury.</a:t>
            </a:r>
          </a:p>
        </p:txBody>
      </p:sp>
    </p:spTree>
    <p:extLst>
      <p:ext uri="{BB962C8B-B14F-4D97-AF65-F5344CB8AC3E}">
        <p14:creationId xmlns:p14="http://schemas.microsoft.com/office/powerpoint/2010/main" val="653113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7" y="0"/>
            <a:ext cx="8661538" cy="58461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SCROTUM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67" y="794479"/>
            <a:ext cx="9980672" cy="6220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Tunica vaginalis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Lies within the spermatic fasciae and covers the anterior, medial, and lateral surfaces of each testis.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It is the lower extended part of 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processus vaginalis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Normally, just before birth, it becomes shut off from the upper part of the processus and the peritoneal cavity.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tunica vaginalis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thus a closed sac, invaginated from behind by the testis.</a:t>
            </a:r>
          </a:p>
        </p:txBody>
      </p:sp>
    </p:spTree>
    <p:extLst>
      <p:ext uri="{BB962C8B-B14F-4D97-AF65-F5344CB8AC3E}">
        <p14:creationId xmlns:p14="http://schemas.microsoft.com/office/powerpoint/2010/main" val="571423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018581" y="1015128"/>
            <a:ext cx="7088255" cy="456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03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7" y="0"/>
            <a:ext cx="8826430" cy="61459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SCROTUM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7" y="929390"/>
            <a:ext cx="9770810" cy="5928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Vessels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 and posterior scrotal arteries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anterior scrotal artery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arises from the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external pudendal artery,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posterior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derived from the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internal pudendal artery.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scrotal veins follow the major arteries, draining into 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external pudendal veins.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Lymphatic's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lymphatic fluid from the scrotum drains to the nearby </a:t>
            </a:r>
            <a:r>
              <a:rPr lang="en-US" sz="20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superficial inguinal nodes.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endParaRPr 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863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626415" cy="67286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SCROTUM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1434"/>
            <a:ext cx="10058400" cy="5736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Nerves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Cutaneous innervation to the scrotum is supplied via several nerves, according to the topography: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 and anterolateral aspect: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anterior scrotal nerves derived from the genital branch of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genitofemoral nerve and ilioinguinal nerve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 aspect: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posterior scrotal nerves derived from the perineal branches of the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pudendal nerve and posterior femoral cutaneous nerve.</a:t>
            </a:r>
          </a:p>
        </p:txBody>
      </p:sp>
    </p:spTree>
    <p:extLst>
      <p:ext uri="{BB962C8B-B14F-4D97-AF65-F5344CB8AC3E}">
        <p14:creationId xmlns:p14="http://schemas.microsoft.com/office/powerpoint/2010/main" val="2473830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6" y="0"/>
            <a:ext cx="9256235" cy="56962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TESTIS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66" y="734519"/>
            <a:ext cx="10055624" cy="62958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testis is a firm, mobile organ lying within the scrotum.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Left testis usually lies at a lower level than the right.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Each testis is surrounded by a tough fibrous capsule,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tunica albuginea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testes have an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ellipsoid shape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They consist of a series of lobules, each containing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seminiferous tubules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supported by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interstitial tissue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The tubules open into a network of channels called the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rete testis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Small efferent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ductules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connect the rete testis to the upper end of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the epididymis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Normal spermatogenesis occur at lower temperature. 3 C lower than abdominal temperature.</a:t>
            </a:r>
          </a:p>
        </p:txBody>
      </p:sp>
    </p:spTree>
    <p:extLst>
      <p:ext uri="{BB962C8B-B14F-4D97-AF65-F5344CB8AC3E}">
        <p14:creationId xmlns:p14="http://schemas.microsoft.com/office/powerpoint/2010/main" val="274551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277602" y="938584"/>
            <a:ext cx="5636796" cy="498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80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r="2107" b="6031"/>
          <a:stretch/>
        </p:blipFill>
        <p:spPr>
          <a:xfrm>
            <a:off x="7257703" y="2034075"/>
            <a:ext cx="4410387" cy="33654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999" y="1535502"/>
            <a:ext cx="5811859" cy="432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04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7" y="0"/>
            <a:ext cx="8511636" cy="53964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EPIDIDYMIS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67" y="839449"/>
            <a:ext cx="9935702" cy="60185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Firm structure lying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posterior to the testis,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with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vas deferens lying on its medial side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epididymis is a much coiled tube nearly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ft (6 m) long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embedded in connective tissue.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tube emerges from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tail of the epididymis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 the vas deferens, which enters the spermatic cord.</a:t>
            </a:r>
          </a:p>
        </p:txBody>
      </p:sp>
    </p:spTree>
    <p:extLst>
      <p:ext uri="{BB962C8B-B14F-4D97-AF65-F5344CB8AC3E}">
        <p14:creationId xmlns:p14="http://schemas.microsoft.com/office/powerpoint/2010/main" val="2837940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844197" cy="58461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EPIDIDYMIS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94479"/>
            <a:ext cx="9863528" cy="60635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epididymis consists of a single heavily coiled duct. It can be divided into three parts;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head, body and tail.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Head: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most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proximal part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the epididymis, formed by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efferent tubules of the testes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which transport sperm from the testes to the epididymis.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Body: 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Medial part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formed by the heavily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coiled duct of the epididymis.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Tail: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most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distal part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the epididymis. It marks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origin of the vas deferens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which transports sperm to the prostatic portion of the urethra for ejaculation.</a:t>
            </a:r>
          </a:p>
        </p:txBody>
      </p:sp>
    </p:spTree>
    <p:extLst>
      <p:ext uri="{BB962C8B-B14F-4D97-AF65-F5344CB8AC3E}">
        <p14:creationId xmlns:p14="http://schemas.microsoft.com/office/powerpoint/2010/main" val="921037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694295" cy="53964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EPIDIDYMIS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74361"/>
            <a:ext cx="10103370" cy="5883639"/>
          </a:xfrm>
        </p:spPr>
        <p:txBody>
          <a:bodyPr/>
          <a:lstStyle/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dirty="0"/>
              <a:t>Function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1800" i="1" dirty="0">
                <a:solidFill>
                  <a:srgbClr val="FF0000"/>
                </a:solidFill>
              </a:rPr>
              <a:t>Provides storage space for the </a:t>
            </a:r>
            <a:r>
              <a:rPr lang="en-US" sz="1800" b="1" i="1" dirty="0">
                <a:solidFill>
                  <a:srgbClr val="FF0000"/>
                </a:solidFill>
              </a:rPr>
              <a:t>spermatozoa </a:t>
            </a:r>
            <a:r>
              <a:rPr lang="en-US" sz="1800" i="1" dirty="0">
                <a:solidFill>
                  <a:srgbClr val="FF0000"/>
                </a:solidFill>
              </a:rPr>
              <a:t>and allows them to mature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1800" i="1" dirty="0">
                <a:solidFill>
                  <a:srgbClr val="FF0000"/>
                </a:solidFill>
              </a:rPr>
              <a:t>Absorption of fluid.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1800" i="1" dirty="0">
                <a:solidFill>
                  <a:srgbClr val="FF0000"/>
                </a:solidFill>
              </a:rPr>
              <a:t>nourish the maturing sperm</a:t>
            </a:r>
          </a:p>
        </p:txBody>
      </p:sp>
    </p:spTree>
    <p:extLst>
      <p:ext uri="{BB962C8B-B14F-4D97-AF65-F5344CB8AC3E}">
        <p14:creationId xmlns:p14="http://schemas.microsoft.com/office/powerpoint/2010/main" val="2869465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74374" cy="599607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EPIDIDYMIS</a:t>
            </a:r>
            <a:br>
              <a:rPr lang="en-US" b="1" i="1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9509"/>
            <a:ext cx="12042476" cy="610849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2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Vascular Supply</a:t>
            </a:r>
            <a:endParaRPr lang="en-US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main arterial supply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the testes and epididymis is via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paired testicular arteries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which arise directly from 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abdominal aorta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They descend down the abdomen, and pass into the scrotum via the inguinal canal.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However, the testes are also supplied by branches of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cremasteric artery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(from the inferior epigastric artery) and the artery of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 deferens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(from the inferior vesical artery). These branches give anastomoses to the main testicular artery.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Venous drainage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 achieved via the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paired testicular veins.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They are formed from the pampiniform plexus in the scrotum In the retroperitoneal space of the abdomen, </a:t>
            </a:r>
            <a:r>
              <a:rPr lang="en-US" sz="24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left testicular vein drains into the left renal vein, while the right testicular vein drains directly into the inferior vena cava.</a:t>
            </a:r>
          </a:p>
        </p:txBody>
      </p:sp>
    </p:spTree>
    <p:extLst>
      <p:ext uri="{BB962C8B-B14F-4D97-AF65-F5344CB8AC3E}">
        <p14:creationId xmlns:p14="http://schemas.microsoft.com/office/powerpoint/2010/main" val="2285983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" y="0"/>
            <a:ext cx="8295834" cy="1049311"/>
          </a:xfrm>
        </p:spPr>
        <p:txBody>
          <a:bodyPr>
            <a:normAutofit fontScale="90000"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br>
              <a:rPr lang="en-US" b="1" i="1" dirty="0">
                <a:solidFill>
                  <a:srgbClr val="7030A0"/>
                </a:solidFill>
              </a:rPr>
            </a:b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EPIDIDYMIS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049311"/>
            <a:ext cx="9893508" cy="5808689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sz="3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Innervation</a:t>
            </a:r>
            <a:endParaRPr lang="en-US" sz="3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testes and epididymis receive innervation from the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testicular plexus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– a network of nerves derived from the renal and aortic plexi.</a:t>
            </a:r>
          </a:p>
          <a:p>
            <a:pPr marL="0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Lymphatic's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Since the testes are originally retroperitoneal organs, the lymphatic drainage is to the </a:t>
            </a: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lumbar and para-aortic nodes,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along the lumbar vertebrae.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This is in contrast to the scrotum, which drains into the nearby </a:t>
            </a: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superficial inguinal nodes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66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34334" cy="56962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 DEFERENS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749509"/>
            <a:ext cx="11905860" cy="61084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thick-walled tube about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in. (45 cm) long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that conveys mature sperm from the epididymis to the ejaculatory duct and the urethra.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Arises from the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 end or tail of the epididymis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passes through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inguinal canal.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Emerges from the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deep inguinal ring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and passes around the lateral margin of the inferior epigastric artery then passes downward and backward on the lateral wall of the pelvis and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crosses the ureter in the region of the ischial spine.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vas deferens then runs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medially and downward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 the posterior surface of the bladder.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terminal part of the vas deferens is dilated to form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ampulla of the vas deferens.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inferior end of the ampulla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narrows down and joins the duct of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seminal vesicle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 form the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ejaculatory duct.</a:t>
            </a:r>
          </a:p>
        </p:txBody>
      </p:sp>
    </p:spTree>
    <p:extLst>
      <p:ext uri="{BB962C8B-B14F-4D97-AF65-F5344CB8AC3E}">
        <p14:creationId xmlns:p14="http://schemas.microsoft.com/office/powerpoint/2010/main" val="3204857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68289" y="811311"/>
            <a:ext cx="5274910" cy="52749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811311"/>
            <a:ext cx="5478421" cy="531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08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18" y="2027547"/>
            <a:ext cx="4862284" cy="36659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359" y="1577262"/>
            <a:ext cx="6253323" cy="43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41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724275" cy="53964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SEMINAL VESICLES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794479"/>
            <a:ext cx="9848538" cy="60635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Two lobulated organs about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in. (5 cm) long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lying on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posterior surface of the bladder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medial side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of each vesicle lies the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terminal part of the vas deferens.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Posteriorly,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seminal vesicles are 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related to the rectum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Inferiorly,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each seminal vesicle narrows and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joins the vas deferens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of the same side to form the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ejaculatory duct.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Each seminal vesicle consists of a much-coiled tube embedded in connective tissue.</a:t>
            </a:r>
          </a:p>
        </p:txBody>
      </p:sp>
    </p:spTree>
    <p:extLst>
      <p:ext uri="{BB962C8B-B14F-4D97-AF65-F5344CB8AC3E}">
        <p14:creationId xmlns:p14="http://schemas.microsoft.com/office/powerpoint/2010/main" val="3783738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D1EA54-1A5D-6C92-8189-BFA5D56D8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201" y="307330"/>
            <a:ext cx="5531598" cy="624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21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454452" cy="55463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SEMINAL VESICLES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1" y="825235"/>
            <a:ext cx="10073390" cy="626588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7030A0"/>
                </a:solidFill>
              </a:rPr>
              <a:t>Function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1800" dirty="0"/>
              <a:t>Produce a secretion that is added to the seminal fluid which </a:t>
            </a:r>
            <a:r>
              <a:rPr lang="en-US" sz="1800" b="1" dirty="0">
                <a:solidFill>
                  <a:srgbClr val="7030A0"/>
                </a:solidFill>
              </a:rPr>
              <a:t>nourish </a:t>
            </a:r>
            <a:r>
              <a:rPr lang="en-US" sz="1800" dirty="0"/>
              <a:t>the spermatozoa. 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1800" dirty="0"/>
              <a:t>During ejaculation, the seminal vesicles contract and expel their contents into the ejaculatory ducts, thus washing the spermatozoa out of the urethra.</a:t>
            </a:r>
          </a:p>
        </p:txBody>
      </p:sp>
    </p:spTree>
    <p:extLst>
      <p:ext uri="{BB962C8B-B14F-4D97-AF65-F5344CB8AC3E}">
        <p14:creationId xmlns:p14="http://schemas.microsoft.com/office/powerpoint/2010/main" val="3137701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54256" cy="56962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SEMINAL VESICLES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9252"/>
            <a:ext cx="10268262" cy="5718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Blood Supply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Arteries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 inferior vesicle and middle rectal arteries.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Veins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 veins drain into the internal iliac veins.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Lymph Drainage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 internal iliac nodes.</a:t>
            </a:r>
          </a:p>
        </p:txBody>
      </p:sp>
    </p:spTree>
    <p:extLst>
      <p:ext uri="{BB962C8B-B14F-4D97-AF65-F5344CB8AC3E}">
        <p14:creationId xmlns:p14="http://schemas.microsoft.com/office/powerpoint/2010/main" val="1598729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24" y="1065807"/>
            <a:ext cx="9013371" cy="518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04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6757CD-12E7-12C7-F538-9DAE3E283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343" y="324140"/>
            <a:ext cx="3560619" cy="620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83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54720" cy="6705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PROSTATE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839449"/>
            <a:ext cx="10213675" cy="62209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Fibromuscular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glandular organ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surrounds the prostatic urethra.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About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1.25 in. (3 cm) long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Lies between the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neck of the bladder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above and the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urogenital diaphragm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below.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Surrounded by a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fibrous capsule.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Conical prostate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has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base,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which lies against the bladder neck above, and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apex,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which lies against the urogenital diaphragm below.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two ejaculatory ducts pierce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upper part of the posterior surface of the prostate to open into the prostatic urethra at the lateral margins of the prostatic utricle</a:t>
            </a:r>
          </a:p>
        </p:txBody>
      </p:sp>
    </p:spTree>
    <p:extLst>
      <p:ext uri="{BB962C8B-B14F-4D97-AF65-F5344CB8AC3E}">
        <p14:creationId xmlns:p14="http://schemas.microsoft.com/office/powerpoint/2010/main" val="1001960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222788" y="1510675"/>
            <a:ext cx="5856911" cy="470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92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8920480" cy="94438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PROSTATE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944381"/>
            <a:ext cx="10341033" cy="57224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Relations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Superiorly: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continues with bladder neck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Inferiorly: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urogenital diaphragm.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Anteriorly: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prostate is related to the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symphysis pubis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prostate is connected to the posterior aspect of the pubic bones by the </a:t>
            </a:r>
            <a:r>
              <a:rPr lang="en-US" sz="20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fascial puboprostatic ligaments.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Posteriorly: 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anterior surface of the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rectal ampulla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is separated from it by the </a:t>
            </a:r>
            <a:r>
              <a:rPr lang="en-US" sz="20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rectovesical septum (fascia of denonvilliers).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Laterally: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anterior fibers of the Levator ani </a:t>
            </a:r>
          </a:p>
        </p:txBody>
      </p:sp>
    </p:spTree>
    <p:extLst>
      <p:ext uri="{BB962C8B-B14F-4D97-AF65-F5344CB8AC3E}">
        <p14:creationId xmlns:p14="http://schemas.microsoft.com/office/powerpoint/2010/main" val="302497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4403" y="523023"/>
            <a:ext cx="8321696" cy="607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00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3F3615-FE6F-8FFF-4376-DECA8416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794" y="332509"/>
            <a:ext cx="8019184" cy="619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76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14080" cy="79248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PROSTATE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0120"/>
            <a:ext cx="10165080" cy="6248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 of the Prostate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numerous glands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the prostate are embedded in a mixture of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smooth muscle and connective tissue,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their ducts open into the prostatic urethra.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prostate is incompletely divided into five lobes.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 lobe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lies in front of the urethra and is lacking of glandular tissue.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median, or middle lobe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 the wedge of gland situated between the urethra and the ejaculatory ducts. Its upper surface is related to the trigone of the bladder; it is rich in glands.</a:t>
            </a:r>
          </a:p>
        </p:txBody>
      </p:sp>
    </p:spTree>
    <p:extLst>
      <p:ext uri="{BB962C8B-B14F-4D97-AF65-F5344CB8AC3E}">
        <p14:creationId xmlns:p14="http://schemas.microsoft.com/office/powerpoint/2010/main" val="3778873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153920" y="700176"/>
            <a:ext cx="7221061" cy="545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64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71840" cy="77216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PROSTATE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00480"/>
            <a:ext cx="9616440" cy="511555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 lobe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 situated behind the urethra and below the ejaculatory ducts and also contains glandular tissue.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 and left lateral lobes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lie on either side of the urethra and are separated from one another by a shallow vertical groove on the posterior surface of the prostate.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lateral lobes contain many glands.</a:t>
            </a:r>
          </a:p>
        </p:txBody>
      </p:sp>
    </p:spTree>
    <p:extLst>
      <p:ext uri="{BB962C8B-B14F-4D97-AF65-F5344CB8AC3E}">
        <p14:creationId xmlns:p14="http://schemas.microsoft.com/office/powerpoint/2010/main" val="33930282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" y="0"/>
            <a:ext cx="8832426" cy="75184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PROSTATE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2" y="910909"/>
            <a:ext cx="9953028" cy="628237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Function of the Prostate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Produces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thin, milky fluid containing citric acid and acid phosphatase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that is added to 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seminal fluid 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the time of ejaculation. 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prostatic secretion is </a:t>
            </a: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alkaline 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helps neutralize the acidity in the vagina.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secretes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proteolytic enzymes 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into the semen, which act to break down clotting factors in the ejaculate</a:t>
            </a:r>
          </a:p>
        </p:txBody>
      </p:sp>
    </p:spTree>
    <p:extLst>
      <p:ext uri="{BB962C8B-B14F-4D97-AF65-F5344CB8AC3E}">
        <p14:creationId xmlns:p14="http://schemas.microsoft.com/office/powerpoint/2010/main" val="22481388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79840" cy="96012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PROSTATE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0120"/>
            <a:ext cx="11948160" cy="5714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Blood Supply</a:t>
            </a:r>
          </a:p>
          <a:p>
            <a:pPr marL="0" indent="0">
              <a:buClr>
                <a:srgbClr val="00B0F0"/>
              </a:buClr>
              <a:buNone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Arteries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Branches of 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inferior vesical and middle rectal arteries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Clr>
                <a:srgbClr val="00B0F0"/>
              </a:buClr>
              <a:buNone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Veins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veins form the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prostatic venous plexus,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which lies outside the capsule of the prostate. The prostatic plexus receives the deep dorsal vein of the penis and numerous vesical veins and drains into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iliac veins.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Lymph Drainage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Internal iliac nodes.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Nerve Supply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Inferior hypogastric plexuses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sympathetic nerves stimulate the smooth muscle of the prostate during ejaculation.</a:t>
            </a:r>
          </a:p>
        </p:txBody>
      </p:sp>
    </p:spTree>
    <p:extLst>
      <p:ext uri="{BB962C8B-B14F-4D97-AF65-F5344CB8AC3E}">
        <p14:creationId xmlns:p14="http://schemas.microsoft.com/office/powerpoint/2010/main" val="2625280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95360" cy="84789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04" y="1097280"/>
            <a:ext cx="9407236" cy="576071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penis is an external organ of the male reproductive system. It has two main functions: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Sexual intercourse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Micturition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 of the Penis: 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penis can be anatomically divided into three parts:</a:t>
            </a:r>
          </a:p>
          <a:p>
            <a:pPr marL="971550" lvl="1" indent="-514350">
              <a:buClr>
                <a:srgbClr val="00B0F0"/>
              </a:buClr>
              <a:buFont typeface="+mj-lt"/>
              <a:buAutoNum type="arabicParenR"/>
            </a:pPr>
            <a:r>
              <a:rPr lang="en-US" sz="24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Root </a:t>
            </a:r>
          </a:p>
          <a:p>
            <a:pPr marL="971550" lvl="1" indent="-514350">
              <a:buClr>
                <a:srgbClr val="00B0F0"/>
              </a:buClr>
              <a:buFont typeface="+mj-lt"/>
              <a:buAutoNum type="arabicParenR"/>
            </a:pPr>
            <a:r>
              <a:rPr lang="en-US" sz="24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Body </a:t>
            </a:r>
          </a:p>
          <a:p>
            <a:pPr marL="971550" lvl="1" indent="-514350">
              <a:buClr>
                <a:srgbClr val="00B0F0"/>
              </a:buClr>
              <a:buFont typeface="+mj-lt"/>
              <a:buAutoNum type="arabicParenR"/>
            </a:pPr>
            <a:r>
              <a:rPr lang="en-US" sz="24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glans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718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BC2567-FB75-B620-9D25-AC42B376D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511" y="571500"/>
            <a:ext cx="61722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22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66760" cy="5181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  <a:endParaRPr lang="en-US" b="1" dirty="0"/>
          </a:p>
        </p:txBody>
      </p:sp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022" y="929640"/>
            <a:ext cx="11800935" cy="592836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Root: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most proximal, fixed part of the penis. It is located in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superficial perineal pouch of the pelvic floor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and is not visible externally. The root contains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three erectile tissues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(two crura and bulb of the penis),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two muscles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(ischiocavernosus and bulbospongiosus).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Body: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free part of the penis, located between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root and glans.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is suspended from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pubic symphysis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is composed of three cylinders of erectile tissue – </a:t>
            </a:r>
            <a:r>
              <a:rPr lang="en-US" sz="24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corpora cavernosa, and the corpus spongiosum.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Glans: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most distal part of the of penis. It is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conical in shape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and is formed by the distal expansion of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corpus spongiosum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This contains the opening of the urethra, termed 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external urethral orifice.</a:t>
            </a:r>
          </a:p>
        </p:txBody>
      </p:sp>
    </p:spTree>
    <p:extLst>
      <p:ext uri="{BB962C8B-B14F-4D97-AF65-F5344CB8AC3E}">
        <p14:creationId xmlns:p14="http://schemas.microsoft.com/office/powerpoint/2010/main" val="37428408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06637" y="548640"/>
            <a:ext cx="9731333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508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r="1638" b="3398"/>
          <a:stretch/>
        </p:blipFill>
        <p:spPr>
          <a:xfrm>
            <a:off x="2407921" y="775166"/>
            <a:ext cx="4861560" cy="539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129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28858" cy="77724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1064029"/>
            <a:ext cx="9598848" cy="5992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Erectile Tissues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erectile tissues fill with blood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during sexual arousal, producing an erection. The root and body of the penis are covered by three masses of erectile tissue.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root,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these tissues are known as the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 and right crura,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the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bulb of the penis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 bulb is situated in the midline of the penile root, and is go over the urethra. The left and right crura are located laterally; attached to the ipsilateral ischial ramus, and covered by the paired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ischiocavernosal muscles.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3179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" y="-1"/>
            <a:ext cx="8704964" cy="69826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030778"/>
            <a:ext cx="9707880" cy="59339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erectile tissues continue into the body of the penis.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left and right crura continue anteriorly into the dorsal part of the penis – they form 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corpora cavernosa.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They are separated by the septum of the penis, although often incompletely.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bulb forms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corpus spongiosum,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which lies ventrally.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male urethra runs through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corpus spongiosum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to prevent it becoming occluded during erection the corpus spongiosum fills to a reduced pressure.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Distally, the corpus spongiosum expands to form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glans penis.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942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44742" cy="762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064029"/>
            <a:ext cx="9966960" cy="6083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Muscles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There are four muscles located in the root of the penis: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Bulbospongiosus (x2):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associated with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bulb of the penis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It contracts to empty the spongy urethra of any residual semen and urine.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anterior fibres also aid in maintaining erection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by increasing the pressure in the bulb of the penis.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Ischiocavernosus (x2):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surrounds the left and right crura of the penis. It contracts to force blood from the cavernous spaces in the crura into the corpus cavernosa – this helps maintain erection.</a:t>
            </a:r>
          </a:p>
        </p:txBody>
      </p:sp>
    </p:spTree>
    <p:extLst>
      <p:ext uri="{BB962C8B-B14F-4D97-AF65-F5344CB8AC3E}">
        <p14:creationId xmlns:p14="http://schemas.microsoft.com/office/powerpoint/2010/main" val="42804384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64610" y="1543456"/>
            <a:ext cx="2669070" cy="43238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154" y="1310323"/>
            <a:ext cx="2669070" cy="43238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778" y="987077"/>
            <a:ext cx="5564613" cy="54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834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17D208-44CD-B770-8575-2B3DAD4AD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053" y="1433512"/>
            <a:ext cx="988695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092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8945880" cy="64839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274" y="853440"/>
            <a:ext cx="10006643" cy="58751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Fascial Coverings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Each mass of erectile tissue has two fascial coverings. The most superficial layer, immediately under the skin, is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external fascia of Colles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deeper stratum is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deep fascia of the penis (also known as Buck’s fascia).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This is a continuation of the deep perineal fascia, and forms a strong membranous covering which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holds all three erectile tissues together.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Underneath the deep fascia is the strong fascia called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tunica albuginea,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forming an individual capsule around each cavernous body and fused in the midline. The incomplete septum between the two corpora is comprised of tunica albuginea.</a:t>
            </a:r>
          </a:p>
        </p:txBody>
      </p:sp>
    </p:spTree>
    <p:extLst>
      <p:ext uri="{BB962C8B-B14F-4D97-AF65-F5344CB8AC3E}">
        <p14:creationId xmlns:p14="http://schemas.microsoft.com/office/powerpoint/2010/main" val="629426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6020" y="1763497"/>
            <a:ext cx="5443127" cy="3929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147" y="898672"/>
            <a:ext cx="6258465" cy="497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566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20" y="182880"/>
            <a:ext cx="11541760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30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811491" cy="82296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4" y="1097280"/>
            <a:ext cx="10196945" cy="5760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Ligaments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 root of the penis is supported by two ligaments, which attach it to the surrounding structures: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Suspensory ligament: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condensation of deep fascia. It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connects the erectile bodies of the penis to the pubic symphysis.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Fundiform</a:t>
            </a: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ligament: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condensation of abdominal subcutaneous tissue. It runs down from the linea alba, surrounding the penis like a sling, and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attaching to the pubic symphysis.</a:t>
            </a:r>
          </a:p>
        </p:txBody>
      </p:sp>
    </p:spTree>
    <p:extLst>
      <p:ext uri="{BB962C8B-B14F-4D97-AF65-F5344CB8AC3E}">
        <p14:creationId xmlns:p14="http://schemas.microsoft.com/office/powerpoint/2010/main" val="4262988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00978" y="1076961"/>
            <a:ext cx="5204142" cy="51054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063" y="1076961"/>
            <a:ext cx="6335959" cy="530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782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695113" cy="73152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960120"/>
            <a:ext cx="9855200" cy="5897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Skin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More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heavily pigmented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than the rest of the body.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Connected to the underlying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fascias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loose connective tissue.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Prepuce (foreskin)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 a double layer of skin and fascia, located at the neck of the glans which covers the glans to a variable extent.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Prepuce is connected to the surface of the glans by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frenulum,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median fold of skin on the ventral surface of the penis.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potential space between the glans and prepuce is termed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preputial sac.</a:t>
            </a:r>
          </a:p>
        </p:txBody>
      </p:sp>
    </p:spTree>
    <p:extLst>
      <p:ext uri="{BB962C8B-B14F-4D97-AF65-F5344CB8AC3E}">
        <p14:creationId xmlns:p14="http://schemas.microsoft.com/office/powerpoint/2010/main" val="15664874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76756" cy="86868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30778"/>
            <a:ext cx="11541760" cy="54513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Vascular supply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penis receives arterial supply from three sources: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Dorsal arteries of the penis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Deep arteries of the penis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Bulbourethral artery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These arteries are all branches of 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pudendal artery.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This vessel arises from the anterior division of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internal iliac artery.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cavernous spaces are drained by the deep dorsal vein of the penis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empties into the prostatic venous plexus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superficial dorsal veins drain the superficial structures of the penis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83498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r="807" b="8813"/>
          <a:stretch/>
        </p:blipFill>
        <p:spPr>
          <a:xfrm>
            <a:off x="628959" y="1695565"/>
            <a:ext cx="9357397" cy="318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162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-1"/>
            <a:ext cx="8861367" cy="76477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9640"/>
            <a:ext cx="9997440" cy="59283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Innervation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penis is supplied by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S2-S4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spinal cord segments.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Sensory and sympathetic innervation to the skin and glans penis is supplied by the,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dorsal nerve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penis a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branch of the pudendal nerve.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Parasympathetic innervation is carried by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cavernous nerves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from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peri-prostatic nerve plexus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and is responsible for the vascular changes which cause erection.</a:t>
            </a:r>
          </a:p>
        </p:txBody>
      </p:sp>
    </p:spTree>
    <p:extLst>
      <p:ext uri="{BB962C8B-B14F-4D97-AF65-F5344CB8AC3E}">
        <p14:creationId xmlns:p14="http://schemas.microsoft.com/office/powerpoint/2010/main" val="10276604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600075"/>
            <a:ext cx="9491663" cy="46767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9600" b="1" i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9600" b="1" i="1" dirty="0">
              <a:solidFill>
                <a:srgbClr val="7030A0"/>
              </a:solidFill>
              <a:latin typeface="Algerian" panose="04020705040A02060702" pitchFamily="8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CF610F-0D1D-92C2-47BF-11566CDB0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213" y="1548472"/>
            <a:ext cx="6691180" cy="376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261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1648</TotalTime>
  <Words>2769</Words>
  <Application>Microsoft Office PowerPoint</Application>
  <PresentationFormat>Widescreen</PresentationFormat>
  <Paragraphs>219</Paragraphs>
  <Slides>59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Algerian</vt:lpstr>
      <vt:lpstr>Arial</vt:lpstr>
      <vt:lpstr>Calibri</vt:lpstr>
      <vt:lpstr>Trebuchet MS</vt:lpstr>
      <vt:lpstr>Wingdings</vt:lpstr>
      <vt:lpstr>Wingdings 3</vt:lpstr>
      <vt:lpstr>Facet</vt:lpstr>
      <vt:lpstr>Male Genital organs </vt:lpstr>
      <vt:lpstr>MALE GENITAL ORGANS</vt:lpstr>
      <vt:lpstr>SCROTUM </vt:lpstr>
      <vt:lpstr>PowerPoint Presentation</vt:lpstr>
      <vt:lpstr>SCROTUM</vt:lpstr>
      <vt:lpstr>SCROTUM</vt:lpstr>
      <vt:lpstr>PowerPoint Presentation</vt:lpstr>
      <vt:lpstr>SCROTUM</vt:lpstr>
      <vt:lpstr>SCROTUM</vt:lpstr>
      <vt:lpstr>PowerPoint Presentation</vt:lpstr>
      <vt:lpstr>SCROTUM</vt:lpstr>
      <vt:lpstr>SCROTUM</vt:lpstr>
      <vt:lpstr>TESTIS </vt:lpstr>
      <vt:lpstr>PowerPoint Presentation</vt:lpstr>
      <vt:lpstr>PowerPoint Presentation</vt:lpstr>
      <vt:lpstr>EPIDIDYMIS </vt:lpstr>
      <vt:lpstr>EPIDIDYMIS</vt:lpstr>
      <vt:lpstr>EPIDIDYMIS</vt:lpstr>
      <vt:lpstr>EPIDIDYMIS </vt:lpstr>
      <vt:lpstr> EPIDIDYMIS </vt:lpstr>
      <vt:lpstr>VAS DEFERENS </vt:lpstr>
      <vt:lpstr>PowerPoint Presentation</vt:lpstr>
      <vt:lpstr>PowerPoint Presentation</vt:lpstr>
      <vt:lpstr>SEMINAL VESICLES </vt:lpstr>
      <vt:lpstr>PowerPoint Presentation</vt:lpstr>
      <vt:lpstr>SEMINAL VESICLES</vt:lpstr>
      <vt:lpstr>SEMINAL VESICLES</vt:lpstr>
      <vt:lpstr> </vt:lpstr>
      <vt:lpstr>PowerPoint Presentation</vt:lpstr>
      <vt:lpstr>PROSTATE </vt:lpstr>
      <vt:lpstr>PowerPoint Presentation</vt:lpstr>
      <vt:lpstr>PROSTATE</vt:lpstr>
      <vt:lpstr>PowerPoint Presentation</vt:lpstr>
      <vt:lpstr>PowerPoint Presentation</vt:lpstr>
      <vt:lpstr>PROSTATE</vt:lpstr>
      <vt:lpstr>PowerPoint Presentation</vt:lpstr>
      <vt:lpstr>PROSTATE</vt:lpstr>
      <vt:lpstr>PROSTATE</vt:lpstr>
      <vt:lpstr>PROSTATE</vt:lpstr>
      <vt:lpstr>PENIS</vt:lpstr>
      <vt:lpstr>PowerPoint Presentation</vt:lpstr>
      <vt:lpstr>PENIS</vt:lpstr>
      <vt:lpstr>PowerPoint Presentation</vt:lpstr>
      <vt:lpstr>PowerPoint Presentation</vt:lpstr>
      <vt:lpstr>PENIS</vt:lpstr>
      <vt:lpstr>PENIS</vt:lpstr>
      <vt:lpstr>PENIS</vt:lpstr>
      <vt:lpstr>PowerPoint Presentation</vt:lpstr>
      <vt:lpstr>PowerPoint Presentation</vt:lpstr>
      <vt:lpstr>PENIS</vt:lpstr>
      <vt:lpstr>PowerPoint Presentation</vt:lpstr>
      <vt:lpstr>PowerPoint Presentation</vt:lpstr>
      <vt:lpstr>PENIS</vt:lpstr>
      <vt:lpstr>PowerPoint Presentation</vt:lpstr>
      <vt:lpstr>PENIS</vt:lpstr>
      <vt:lpstr>PENIS</vt:lpstr>
      <vt:lpstr>PowerPoint Presentation</vt:lpstr>
      <vt:lpstr>PENIS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Genital organs</dc:title>
  <dc:creator>Windows User</dc:creator>
  <cp:lastModifiedBy>Aizaz Khan</cp:lastModifiedBy>
  <cp:revision>60</cp:revision>
  <dcterms:created xsi:type="dcterms:W3CDTF">2020-02-03T18:14:04Z</dcterms:created>
  <dcterms:modified xsi:type="dcterms:W3CDTF">2023-06-07T18:25:44Z</dcterms:modified>
</cp:coreProperties>
</file>