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1"/>
  </p:notesMasterIdLst>
  <p:sldIdLst>
    <p:sldId id="256" r:id="rId2"/>
    <p:sldId id="257" r:id="rId3"/>
    <p:sldId id="269" r:id="rId4"/>
    <p:sldId id="259" r:id="rId5"/>
    <p:sldId id="260" r:id="rId6"/>
    <p:sldId id="261" r:id="rId7"/>
    <p:sldId id="262" r:id="rId8"/>
    <p:sldId id="263" r:id="rId9"/>
    <p:sldId id="264" r:id="rId10"/>
    <p:sldId id="265" r:id="rId11"/>
    <p:sldId id="266" r:id="rId12"/>
    <p:sldId id="267" r:id="rId13"/>
    <p:sldId id="307" r:id="rId14"/>
    <p:sldId id="268" r:id="rId15"/>
    <p:sldId id="270" r:id="rId16"/>
    <p:sldId id="271" r:id="rId17"/>
    <p:sldId id="272" r:id="rId18"/>
    <p:sldId id="273" r:id="rId19"/>
    <p:sldId id="275" r:id="rId20"/>
    <p:sldId id="276" r:id="rId21"/>
    <p:sldId id="274" r:id="rId22"/>
    <p:sldId id="279" r:id="rId23"/>
    <p:sldId id="277" r:id="rId24"/>
    <p:sldId id="280" r:id="rId25"/>
    <p:sldId id="281" r:id="rId26"/>
    <p:sldId id="282" r:id="rId27"/>
    <p:sldId id="283" r:id="rId28"/>
    <p:sldId id="284" r:id="rId29"/>
    <p:sldId id="285" r:id="rId30"/>
    <p:sldId id="294" r:id="rId31"/>
    <p:sldId id="286" r:id="rId32"/>
    <p:sldId id="308" r:id="rId33"/>
    <p:sldId id="306" r:id="rId34"/>
    <p:sldId id="289" r:id="rId35"/>
    <p:sldId id="287" r:id="rId36"/>
    <p:sldId id="288" r:id="rId37"/>
    <p:sldId id="290" r:id="rId38"/>
    <p:sldId id="292" r:id="rId39"/>
    <p:sldId id="295" r:id="rId40"/>
    <p:sldId id="296" r:id="rId41"/>
    <p:sldId id="297" r:id="rId42"/>
    <p:sldId id="298" r:id="rId43"/>
    <p:sldId id="299" r:id="rId44"/>
    <p:sldId id="301" r:id="rId45"/>
    <p:sldId id="300" r:id="rId46"/>
    <p:sldId id="302" r:id="rId47"/>
    <p:sldId id="303" r:id="rId48"/>
    <p:sldId id="304" r:id="rId49"/>
    <p:sldId id="305"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dCfj9B2xg+qALL/+JytwAg==" hashData="OffDzi0jgxbDCOn4uuRdTrMFeubqrLYv2iZGBi876Hv7KK3wuGWxx3lLqFIAUaR7W6Kn2QnPiFUTCkBFumqpsg=="/>
  <p:extLst>
    <p:ext uri="{EFAFB233-063F-42B5-8137-9DF3F51BA10A}">
      <p15:sldGuideLst xmlns:p15="http://schemas.microsoft.com/office/powerpoint/2012/main">
        <p15:guide id="1" orient="horz" pos="2208" userDrawn="1">
          <p15:clr>
            <a:srgbClr val="A4A3A4"/>
          </p15:clr>
        </p15:guide>
        <p15:guide id="2" pos="357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321" autoAdjust="0"/>
  </p:normalViewPr>
  <p:slideViewPr>
    <p:cSldViewPr snapToGrid="0" showGuides="1">
      <p:cViewPr varScale="1">
        <p:scale>
          <a:sx n="51" d="100"/>
          <a:sy n="51" d="100"/>
        </p:scale>
        <p:origin x="1014" y="66"/>
      </p:cViewPr>
      <p:guideLst>
        <p:guide orient="horz" pos="2208"/>
        <p:guide pos="357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izaz Khan" userId="33fcbba63301ba1b" providerId="LiveId" clId="{D7D3966C-B942-4FC9-A1BC-A4F3650F0DEC}"/>
    <pc:docChg chg="modSld">
      <pc:chgData name="Aizaz Khan" userId="33fcbba63301ba1b" providerId="LiveId" clId="{D7D3966C-B942-4FC9-A1BC-A4F3650F0DEC}" dt="2023-05-29T07:48:59.488" v="5" actId="20577"/>
      <pc:docMkLst>
        <pc:docMk/>
      </pc:docMkLst>
      <pc:sldChg chg="modNotesTx">
        <pc:chgData name="Aizaz Khan" userId="33fcbba63301ba1b" providerId="LiveId" clId="{D7D3966C-B942-4FC9-A1BC-A4F3650F0DEC}" dt="2023-05-29T07:48:08.210" v="0" actId="20577"/>
        <pc:sldMkLst>
          <pc:docMk/>
          <pc:sldMk cId="4179079224" sldId="259"/>
        </pc:sldMkLst>
      </pc:sldChg>
      <pc:sldChg chg="modNotesTx">
        <pc:chgData name="Aizaz Khan" userId="33fcbba63301ba1b" providerId="LiveId" clId="{D7D3966C-B942-4FC9-A1BC-A4F3650F0DEC}" dt="2023-05-29T07:48:16.428" v="1" actId="20577"/>
        <pc:sldMkLst>
          <pc:docMk/>
          <pc:sldMk cId="1451183020" sldId="265"/>
        </pc:sldMkLst>
      </pc:sldChg>
      <pc:sldChg chg="modNotesTx">
        <pc:chgData name="Aizaz Khan" userId="33fcbba63301ba1b" providerId="LiveId" clId="{D7D3966C-B942-4FC9-A1BC-A4F3650F0DEC}" dt="2023-05-29T07:48:25.066" v="2" actId="20577"/>
        <pc:sldMkLst>
          <pc:docMk/>
          <pc:sldMk cId="735224758" sldId="266"/>
        </pc:sldMkLst>
      </pc:sldChg>
      <pc:sldChg chg="modNotesTx">
        <pc:chgData name="Aizaz Khan" userId="33fcbba63301ba1b" providerId="LiveId" clId="{D7D3966C-B942-4FC9-A1BC-A4F3650F0DEC}" dt="2023-05-29T07:48:32.207" v="3" actId="20577"/>
        <pc:sldMkLst>
          <pc:docMk/>
          <pc:sldMk cId="3177002998" sldId="268"/>
        </pc:sldMkLst>
      </pc:sldChg>
      <pc:sldChg chg="modNotesTx">
        <pc:chgData name="Aizaz Khan" userId="33fcbba63301ba1b" providerId="LiveId" clId="{D7D3966C-B942-4FC9-A1BC-A4F3650F0DEC}" dt="2023-05-29T07:48:44.057" v="4" actId="20577"/>
        <pc:sldMkLst>
          <pc:docMk/>
          <pc:sldMk cId="1705319666" sldId="277"/>
        </pc:sldMkLst>
      </pc:sldChg>
      <pc:sldChg chg="modNotesTx">
        <pc:chgData name="Aizaz Khan" userId="33fcbba63301ba1b" providerId="LiveId" clId="{D7D3966C-B942-4FC9-A1BC-A4F3650F0DEC}" dt="2023-05-29T07:48:59.488" v="5" actId="20577"/>
        <pc:sldMkLst>
          <pc:docMk/>
          <pc:sldMk cId="2063325176" sldId="29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A76F81-0803-40C2-BBDD-F0B1AACE2CDF}" type="datetimeFigureOut">
              <a:rPr lang="en-US" smtClean="0"/>
              <a:t>5/29/2023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C7E184-DF3D-473B-990F-7A932E7E9DF4}" type="slidenum">
              <a:rPr lang="en-US" smtClean="0"/>
              <a:t>‹#›</a:t>
            </a:fld>
            <a:endParaRPr lang="en-US"/>
          </a:p>
        </p:txBody>
      </p:sp>
    </p:spTree>
    <p:extLst>
      <p:ext uri="{BB962C8B-B14F-4D97-AF65-F5344CB8AC3E}">
        <p14:creationId xmlns:p14="http://schemas.microsoft.com/office/powerpoint/2010/main" val="1430538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K" dirty="0"/>
          </a:p>
        </p:txBody>
      </p:sp>
      <p:sp>
        <p:nvSpPr>
          <p:cNvPr id="4" name="Slide Number Placeholder 3"/>
          <p:cNvSpPr>
            <a:spLocks noGrp="1"/>
          </p:cNvSpPr>
          <p:nvPr>
            <p:ph type="sldNum" sz="quarter" idx="5"/>
          </p:nvPr>
        </p:nvSpPr>
        <p:spPr/>
        <p:txBody>
          <a:bodyPr/>
          <a:lstStyle/>
          <a:p>
            <a:fld id="{A3C7E184-DF3D-473B-990F-7A932E7E9DF4}" type="slidenum">
              <a:rPr lang="en-US" smtClean="0"/>
              <a:t>4</a:t>
            </a:fld>
            <a:endParaRPr lang="en-US"/>
          </a:p>
        </p:txBody>
      </p:sp>
    </p:spTree>
    <p:extLst>
      <p:ext uri="{BB962C8B-B14F-4D97-AF65-F5344CB8AC3E}">
        <p14:creationId xmlns:p14="http://schemas.microsoft.com/office/powerpoint/2010/main" val="4186016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C7E184-DF3D-473B-990F-7A932E7E9DF4}" type="slidenum">
              <a:rPr lang="en-US" smtClean="0"/>
              <a:t>10</a:t>
            </a:fld>
            <a:endParaRPr lang="en-US"/>
          </a:p>
        </p:txBody>
      </p:sp>
    </p:spTree>
    <p:extLst>
      <p:ext uri="{BB962C8B-B14F-4D97-AF65-F5344CB8AC3E}">
        <p14:creationId xmlns:p14="http://schemas.microsoft.com/office/powerpoint/2010/main" val="1734328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K" dirty="0"/>
          </a:p>
        </p:txBody>
      </p:sp>
      <p:sp>
        <p:nvSpPr>
          <p:cNvPr id="4" name="Slide Number Placeholder 3"/>
          <p:cNvSpPr>
            <a:spLocks noGrp="1"/>
          </p:cNvSpPr>
          <p:nvPr>
            <p:ph type="sldNum" sz="quarter" idx="5"/>
          </p:nvPr>
        </p:nvSpPr>
        <p:spPr/>
        <p:txBody>
          <a:bodyPr/>
          <a:lstStyle/>
          <a:p>
            <a:fld id="{A3C7E184-DF3D-473B-990F-7A932E7E9DF4}" type="slidenum">
              <a:rPr lang="en-US" smtClean="0"/>
              <a:t>11</a:t>
            </a:fld>
            <a:endParaRPr lang="en-US"/>
          </a:p>
        </p:txBody>
      </p:sp>
    </p:spTree>
    <p:extLst>
      <p:ext uri="{BB962C8B-B14F-4D97-AF65-F5344CB8AC3E}">
        <p14:creationId xmlns:p14="http://schemas.microsoft.com/office/powerpoint/2010/main" val="335628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K" dirty="0"/>
          </a:p>
        </p:txBody>
      </p:sp>
      <p:sp>
        <p:nvSpPr>
          <p:cNvPr id="4" name="Slide Number Placeholder 3"/>
          <p:cNvSpPr>
            <a:spLocks noGrp="1"/>
          </p:cNvSpPr>
          <p:nvPr>
            <p:ph type="sldNum" sz="quarter" idx="5"/>
          </p:nvPr>
        </p:nvSpPr>
        <p:spPr/>
        <p:txBody>
          <a:bodyPr/>
          <a:lstStyle/>
          <a:p>
            <a:fld id="{A3C7E184-DF3D-473B-990F-7A932E7E9DF4}" type="slidenum">
              <a:rPr lang="en-US" smtClean="0"/>
              <a:t>14</a:t>
            </a:fld>
            <a:endParaRPr lang="en-US"/>
          </a:p>
        </p:txBody>
      </p:sp>
    </p:spTree>
    <p:extLst>
      <p:ext uri="{BB962C8B-B14F-4D97-AF65-F5344CB8AC3E}">
        <p14:creationId xmlns:p14="http://schemas.microsoft.com/office/powerpoint/2010/main" val="2202596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K" dirty="0"/>
          </a:p>
        </p:txBody>
      </p:sp>
      <p:sp>
        <p:nvSpPr>
          <p:cNvPr id="4" name="Slide Number Placeholder 3"/>
          <p:cNvSpPr>
            <a:spLocks noGrp="1"/>
          </p:cNvSpPr>
          <p:nvPr>
            <p:ph type="sldNum" sz="quarter" idx="5"/>
          </p:nvPr>
        </p:nvSpPr>
        <p:spPr/>
        <p:txBody>
          <a:bodyPr/>
          <a:lstStyle/>
          <a:p>
            <a:fld id="{A3C7E184-DF3D-473B-990F-7A932E7E9DF4}" type="slidenum">
              <a:rPr lang="en-US" smtClean="0"/>
              <a:t>23</a:t>
            </a:fld>
            <a:endParaRPr lang="en-US"/>
          </a:p>
        </p:txBody>
      </p:sp>
    </p:spTree>
    <p:extLst>
      <p:ext uri="{BB962C8B-B14F-4D97-AF65-F5344CB8AC3E}">
        <p14:creationId xmlns:p14="http://schemas.microsoft.com/office/powerpoint/2010/main" val="132359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C7E184-DF3D-473B-990F-7A932E7E9DF4}" type="slidenum">
              <a:rPr lang="en-US" smtClean="0"/>
              <a:t>42</a:t>
            </a:fld>
            <a:endParaRPr lang="en-US"/>
          </a:p>
        </p:txBody>
      </p:sp>
    </p:spTree>
    <p:extLst>
      <p:ext uri="{BB962C8B-B14F-4D97-AF65-F5344CB8AC3E}">
        <p14:creationId xmlns:p14="http://schemas.microsoft.com/office/powerpoint/2010/main" val="24146855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0838821-1078-4C31-AF78-6D4A50679A18}" type="datetimeFigureOut">
              <a:rPr lang="en-US" smtClean="0"/>
              <a:t>5/29/2023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F4D105-7EE7-4F69-B67A-36717AC13564}" type="slidenum">
              <a:rPr lang="en-US" smtClean="0"/>
              <a:t>‹#›</a:t>
            </a:fld>
            <a:endParaRPr lang="en-US"/>
          </a:p>
        </p:txBody>
      </p:sp>
    </p:spTree>
    <p:extLst>
      <p:ext uri="{BB962C8B-B14F-4D97-AF65-F5344CB8AC3E}">
        <p14:creationId xmlns:p14="http://schemas.microsoft.com/office/powerpoint/2010/main" val="21009405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838821-1078-4C31-AF78-6D4A50679A18}" type="datetimeFigureOut">
              <a:rPr lang="en-US" smtClean="0"/>
              <a:t>5/29/2023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F4D105-7EE7-4F69-B67A-36717AC13564}" type="slidenum">
              <a:rPr lang="en-US" smtClean="0"/>
              <a:t>‹#›</a:t>
            </a:fld>
            <a:endParaRPr lang="en-US"/>
          </a:p>
        </p:txBody>
      </p:sp>
    </p:spTree>
    <p:extLst>
      <p:ext uri="{BB962C8B-B14F-4D97-AF65-F5344CB8AC3E}">
        <p14:creationId xmlns:p14="http://schemas.microsoft.com/office/powerpoint/2010/main" val="3792008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838821-1078-4C31-AF78-6D4A50679A18}" type="datetimeFigureOut">
              <a:rPr lang="en-US" smtClean="0"/>
              <a:t>5/29/2023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F4D105-7EE7-4F69-B67A-36717AC13564}" type="slidenum">
              <a:rPr lang="en-US" smtClean="0"/>
              <a:t>‹#›</a:t>
            </a:fld>
            <a:endParaRPr lang="en-US"/>
          </a:p>
        </p:txBody>
      </p:sp>
    </p:spTree>
    <p:extLst>
      <p:ext uri="{BB962C8B-B14F-4D97-AF65-F5344CB8AC3E}">
        <p14:creationId xmlns:p14="http://schemas.microsoft.com/office/powerpoint/2010/main" val="137910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0838821-1078-4C31-AF78-6D4A50679A18}" type="datetimeFigureOut">
              <a:rPr lang="en-US" smtClean="0"/>
              <a:t>5/29/2023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F4D105-7EE7-4F69-B67A-36717AC13564}" type="slidenum">
              <a:rPr lang="en-US" smtClean="0"/>
              <a:t>‹#›</a:t>
            </a:fld>
            <a:endParaRPr lang="en-US"/>
          </a:p>
        </p:txBody>
      </p:sp>
    </p:spTree>
    <p:extLst>
      <p:ext uri="{BB962C8B-B14F-4D97-AF65-F5344CB8AC3E}">
        <p14:creationId xmlns:p14="http://schemas.microsoft.com/office/powerpoint/2010/main" val="4116730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0838821-1078-4C31-AF78-6D4A50679A18}" type="datetimeFigureOut">
              <a:rPr lang="en-US" smtClean="0"/>
              <a:t>5/29/2023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F4D105-7EE7-4F69-B67A-36717AC13564}" type="slidenum">
              <a:rPr lang="en-US" smtClean="0"/>
              <a:t>‹#›</a:t>
            </a:fld>
            <a:endParaRPr lang="en-US"/>
          </a:p>
        </p:txBody>
      </p:sp>
    </p:spTree>
    <p:extLst>
      <p:ext uri="{BB962C8B-B14F-4D97-AF65-F5344CB8AC3E}">
        <p14:creationId xmlns:p14="http://schemas.microsoft.com/office/powerpoint/2010/main" val="212636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0838821-1078-4C31-AF78-6D4A50679A18}" type="datetimeFigureOut">
              <a:rPr lang="en-US" smtClean="0"/>
              <a:t>5/29/2023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F4D105-7EE7-4F69-B67A-36717AC13564}" type="slidenum">
              <a:rPr lang="en-US" smtClean="0"/>
              <a:t>‹#›</a:t>
            </a:fld>
            <a:endParaRPr lang="en-US"/>
          </a:p>
        </p:txBody>
      </p:sp>
    </p:spTree>
    <p:extLst>
      <p:ext uri="{BB962C8B-B14F-4D97-AF65-F5344CB8AC3E}">
        <p14:creationId xmlns:p14="http://schemas.microsoft.com/office/powerpoint/2010/main" val="2259014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838821-1078-4C31-AF78-6D4A50679A18}" type="datetimeFigureOut">
              <a:rPr lang="en-US" smtClean="0"/>
              <a:t>5/29/2023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F4D105-7EE7-4F69-B67A-36717AC13564}" type="slidenum">
              <a:rPr lang="en-US" smtClean="0"/>
              <a:t>‹#›</a:t>
            </a:fld>
            <a:endParaRPr lang="en-US"/>
          </a:p>
        </p:txBody>
      </p:sp>
    </p:spTree>
    <p:extLst>
      <p:ext uri="{BB962C8B-B14F-4D97-AF65-F5344CB8AC3E}">
        <p14:creationId xmlns:p14="http://schemas.microsoft.com/office/powerpoint/2010/main" val="4248165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0838821-1078-4C31-AF78-6D4A50679A18}" type="datetimeFigureOut">
              <a:rPr lang="en-US" smtClean="0"/>
              <a:t>5/29/2023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F4D105-7EE7-4F69-B67A-36717AC13564}" type="slidenum">
              <a:rPr lang="en-US" smtClean="0"/>
              <a:t>‹#›</a:t>
            </a:fld>
            <a:endParaRPr lang="en-US"/>
          </a:p>
        </p:txBody>
      </p:sp>
    </p:spTree>
    <p:extLst>
      <p:ext uri="{BB962C8B-B14F-4D97-AF65-F5344CB8AC3E}">
        <p14:creationId xmlns:p14="http://schemas.microsoft.com/office/powerpoint/2010/main" val="3168112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0838821-1078-4C31-AF78-6D4A50679A18}" type="datetimeFigureOut">
              <a:rPr lang="en-US" smtClean="0"/>
              <a:t>5/29/2023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F4D105-7EE7-4F69-B67A-36717AC13564}" type="slidenum">
              <a:rPr lang="en-US" smtClean="0"/>
              <a:t>‹#›</a:t>
            </a:fld>
            <a:endParaRPr lang="en-US"/>
          </a:p>
        </p:txBody>
      </p:sp>
    </p:spTree>
    <p:extLst>
      <p:ext uri="{BB962C8B-B14F-4D97-AF65-F5344CB8AC3E}">
        <p14:creationId xmlns:p14="http://schemas.microsoft.com/office/powerpoint/2010/main" val="2106801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838821-1078-4C31-AF78-6D4A50679A18}" type="datetimeFigureOut">
              <a:rPr lang="en-US" smtClean="0"/>
              <a:t>5/29/2023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F4D105-7EE7-4F69-B67A-36717AC13564}" type="slidenum">
              <a:rPr lang="en-US" smtClean="0"/>
              <a:t>‹#›</a:t>
            </a:fld>
            <a:endParaRPr lang="en-US"/>
          </a:p>
        </p:txBody>
      </p:sp>
    </p:spTree>
    <p:extLst>
      <p:ext uri="{BB962C8B-B14F-4D97-AF65-F5344CB8AC3E}">
        <p14:creationId xmlns:p14="http://schemas.microsoft.com/office/powerpoint/2010/main" val="2549356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838821-1078-4C31-AF78-6D4A50679A18}" type="datetimeFigureOut">
              <a:rPr lang="en-US" smtClean="0"/>
              <a:t>5/29/2023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F4D105-7EE7-4F69-B67A-36717AC13564}"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6858901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838821-1078-4C31-AF78-6D4A50679A18}" type="datetimeFigureOut">
              <a:rPr lang="en-US" smtClean="0"/>
              <a:t>5/29/2023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F4D105-7EE7-4F69-B67A-36717AC13564}" type="slidenum">
              <a:rPr lang="en-US" smtClean="0"/>
              <a:t>‹#›</a:t>
            </a:fld>
            <a:endParaRPr lang="en-US"/>
          </a:p>
        </p:txBody>
      </p:sp>
    </p:spTree>
    <p:extLst>
      <p:ext uri="{BB962C8B-B14F-4D97-AF65-F5344CB8AC3E}">
        <p14:creationId xmlns:p14="http://schemas.microsoft.com/office/powerpoint/2010/main" val="30065764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838821-1078-4C31-AF78-6D4A50679A18}" type="datetimeFigureOut">
              <a:rPr lang="en-US" smtClean="0"/>
              <a:t>5/29/2023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F4D105-7EE7-4F69-B67A-36717AC1356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39130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838821-1078-4C31-AF78-6D4A50679A18}" type="datetimeFigureOut">
              <a:rPr lang="en-US" smtClean="0"/>
              <a:t>5/29/2023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F4D105-7EE7-4F69-B67A-36717AC13564}" type="slidenum">
              <a:rPr lang="en-US" smtClean="0"/>
              <a:t>‹#›</a:t>
            </a:fld>
            <a:endParaRPr lang="en-US"/>
          </a:p>
        </p:txBody>
      </p:sp>
    </p:spTree>
    <p:extLst>
      <p:ext uri="{BB962C8B-B14F-4D97-AF65-F5344CB8AC3E}">
        <p14:creationId xmlns:p14="http://schemas.microsoft.com/office/powerpoint/2010/main" val="22642617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838821-1078-4C31-AF78-6D4A50679A18}" type="datetimeFigureOut">
              <a:rPr lang="en-US" smtClean="0"/>
              <a:t>5/29/2023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F4D105-7EE7-4F69-B67A-36717AC13564}" type="slidenum">
              <a:rPr lang="en-US" smtClean="0"/>
              <a:t>‹#›</a:t>
            </a:fld>
            <a:endParaRPr lang="en-US"/>
          </a:p>
        </p:txBody>
      </p:sp>
    </p:spTree>
    <p:extLst>
      <p:ext uri="{BB962C8B-B14F-4D97-AF65-F5344CB8AC3E}">
        <p14:creationId xmlns:p14="http://schemas.microsoft.com/office/powerpoint/2010/main" val="24015504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838821-1078-4C31-AF78-6D4A50679A18}" type="datetimeFigureOut">
              <a:rPr lang="en-US" smtClean="0"/>
              <a:t>5/29/2023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F4D105-7EE7-4F69-B67A-36717AC13564}" type="slidenum">
              <a:rPr lang="en-US" smtClean="0"/>
              <a:t>‹#›</a:t>
            </a:fld>
            <a:endParaRPr lang="en-US"/>
          </a:p>
        </p:txBody>
      </p:sp>
    </p:spTree>
    <p:extLst>
      <p:ext uri="{BB962C8B-B14F-4D97-AF65-F5344CB8AC3E}">
        <p14:creationId xmlns:p14="http://schemas.microsoft.com/office/powerpoint/2010/main" val="878821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0838821-1078-4C31-AF78-6D4A50679A18}" type="datetimeFigureOut">
              <a:rPr lang="en-US" smtClean="0"/>
              <a:t>5/29/2023</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AF4D105-7EE7-4F69-B67A-36717AC13564}" type="slidenum">
              <a:rPr lang="en-US" smtClean="0"/>
              <a:t>‹#›</a:t>
            </a:fld>
            <a:endParaRPr lang="en-US"/>
          </a:p>
        </p:txBody>
      </p:sp>
    </p:spTree>
    <p:extLst>
      <p:ext uri="{BB962C8B-B14F-4D97-AF65-F5344CB8AC3E}">
        <p14:creationId xmlns:p14="http://schemas.microsoft.com/office/powerpoint/2010/main" val="29580750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teachmeanatomy.info/pelvis/the-hip-bone/"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b="1" dirty="0">
                <a:solidFill>
                  <a:srgbClr val="0070C0"/>
                </a:solidFill>
                <a:latin typeface="Calibri" panose="020F0502020204030204" pitchFamily="34" charset="0"/>
                <a:cs typeface="Calibri" panose="020F0502020204030204" pitchFamily="34" charset="0"/>
              </a:rPr>
              <a:t>PELVIC WALL</a:t>
            </a:r>
          </a:p>
        </p:txBody>
      </p:sp>
      <p:sp>
        <p:nvSpPr>
          <p:cNvPr id="3" name="Subtitle 2"/>
          <p:cNvSpPr>
            <a:spLocks noGrp="1"/>
          </p:cNvSpPr>
          <p:nvPr>
            <p:ph type="subTitle" idx="1"/>
          </p:nvPr>
        </p:nvSpPr>
        <p:spPr/>
        <p:txBody>
          <a:bodyPr>
            <a:normAutofit lnSpcReduction="10000"/>
          </a:bodyPr>
          <a:lstStyle/>
          <a:p>
            <a:pPr algn="ctr"/>
            <a:r>
              <a:rPr lang="en-US" b="1" u="sng" dirty="0">
                <a:solidFill>
                  <a:srgbClr val="7030A0"/>
                </a:solidFill>
                <a:latin typeface="Calibri" panose="020F0502020204030204" pitchFamily="34" charset="0"/>
                <a:cs typeface="Calibri" panose="020F0502020204030204" pitchFamily="34" charset="0"/>
              </a:rPr>
              <a:t>AIZAZ</a:t>
            </a:r>
          </a:p>
          <a:p>
            <a:pPr algn="ctr"/>
            <a:r>
              <a:rPr lang="en-US" b="1" u="sng" dirty="0">
                <a:solidFill>
                  <a:srgbClr val="7030A0"/>
                </a:solidFill>
                <a:latin typeface="Calibri" panose="020F0502020204030204" pitchFamily="34" charset="0"/>
                <a:cs typeface="Calibri" panose="020F0502020204030204" pitchFamily="34" charset="0"/>
              </a:rPr>
              <a:t>Demonstrator Surgical</a:t>
            </a:r>
          </a:p>
          <a:p>
            <a:pPr algn="ctr"/>
            <a:r>
              <a:rPr lang="en-US" b="1" u="sng" dirty="0">
                <a:solidFill>
                  <a:srgbClr val="7030A0"/>
                </a:solidFill>
                <a:latin typeface="Calibri" panose="020F0502020204030204" pitchFamily="34" charset="0"/>
                <a:cs typeface="Calibri" panose="020F0502020204030204" pitchFamily="34" charset="0"/>
              </a:rPr>
              <a:t>KMU-IPMS Peshawar</a:t>
            </a:r>
          </a:p>
        </p:txBody>
      </p:sp>
    </p:spTree>
    <p:extLst>
      <p:ext uri="{BB962C8B-B14F-4D97-AF65-F5344CB8AC3E}">
        <p14:creationId xmlns:p14="http://schemas.microsoft.com/office/powerpoint/2010/main" val="713545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8679305" cy="599607"/>
          </a:xfrm>
        </p:spPr>
        <p:txBody>
          <a:bodyPr>
            <a:normAutofit fontScale="90000"/>
          </a:bodyPr>
          <a:lstStyle/>
          <a:p>
            <a:r>
              <a:rPr lang="en-US" b="1" dirty="0">
                <a:solidFill>
                  <a:srgbClr val="C00000"/>
                </a:solidFill>
                <a:latin typeface="Calibri" panose="020F0502020204030204" pitchFamily="34" charset="0"/>
                <a:cs typeface="Calibri" panose="020F0502020204030204" pitchFamily="34" charset="0"/>
              </a:rPr>
              <a:t>THE PELVIS</a:t>
            </a:r>
          </a:p>
        </p:txBody>
      </p:sp>
      <p:sp>
        <p:nvSpPr>
          <p:cNvPr id="3" name="Content Placeholder 2"/>
          <p:cNvSpPr>
            <a:spLocks noGrp="1"/>
          </p:cNvSpPr>
          <p:nvPr>
            <p:ph idx="1"/>
          </p:nvPr>
        </p:nvSpPr>
        <p:spPr>
          <a:xfrm>
            <a:off x="-1" y="599607"/>
            <a:ext cx="12012707" cy="6258393"/>
          </a:xfrm>
        </p:spPr>
        <p:txBody>
          <a:bodyPr>
            <a:normAutofit/>
          </a:bodyPr>
          <a:lstStyle/>
          <a:p>
            <a:pPr>
              <a:lnSpc>
                <a:spcPct val="150000"/>
              </a:lnSpc>
              <a:buClr>
                <a:srgbClr val="00B0F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The</a:t>
            </a:r>
            <a:r>
              <a:rPr lang="en-US" sz="2400" b="1" dirty="0">
                <a:solidFill>
                  <a:srgbClr val="0070C0"/>
                </a:solidFill>
                <a:latin typeface="Calibri" panose="020F0502020204030204" pitchFamily="34" charset="0"/>
                <a:cs typeface="Calibri" panose="020F0502020204030204" pitchFamily="34" charset="0"/>
              </a:rPr>
              <a:t> PELVIS</a:t>
            </a:r>
            <a:r>
              <a:rPr lang="en-US" sz="2400" dirty="0">
                <a:latin typeface="Calibri" panose="020F0502020204030204" pitchFamily="34" charset="0"/>
                <a:cs typeface="Calibri" panose="020F0502020204030204" pitchFamily="34" charset="0"/>
              </a:rPr>
              <a:t> is a ring-like bony structure, located in the lower part of the trunk and connects the axial skeleton to the lower limbs.</a:t>
            </a:r>
          </a:p>
          <a:p>
            <a:pPr>
              <a:lnSpc>
                <a:spcPct val="150000"/>
              </a:lnSpc>
              <a:buClr>
                <a:srgbClr val="00B0F0"/>
              </a:buClr>
              <a:buFont typeface="Wingdings" panose="05000000000000000000" pitchFamily="2" charset="2"/>
              <a:buChar char="v"/>
            </a:pPr>
            <a:r>
              <a:rPr lang="en-US" sz="2400" b="1" dirty="0">
                <a:solidFill>
                  <a:srgbClr val="7030A0"/>
                </a:solidFill>
                <a:latin typeface="Calibri" panose="020F0502020204030204" pitchFamily="34" charset="0"/>
                <a:cs typeface="Calibri" panose="020F0502020204030204" pitchFamily="34" charset="0"/>
              </a:rPr>
              <a:t>Functions of the Pelvis</a:t>
            </a:r>
            <a:endParaRPr lang="en-US" sz="2400" dirty="0">
              <a:solidFill>
                <a:srgbClr val="7030A0"/>
              </a:solidFill>
              <a:latin typeface="Calibri" panose="020F0502020204030204" pitchFamily="34" charset="0"/>
              <a:cs typeface="Calibri" panose="020F0502020204030204" pitchFamily="34" charset="0"/>
            </a:endParaRPr>
          </a:p>
          <a:p>
            <a:pPr lvl="1">
              <a:lnSpc>
                <a:spcPct val="150000"/>
              </a:lnSpc>
              <a:buClr>
                <a:srgbClr val="00B0F0"/>
              </a:buClr>
              <a:buFont typeface="Wingdings" panose="05000000000000000000" pitchFamily="2" charset="2"/>
              <a:buChar char="ü"/>
            </a:pPr>
            <a:r>
              <a:rPr lang="en-US" sz="2000" b="1" dirty="0">
                <a:solidFill>
                  <a:srgbClr val="00B050"/>
                </a:solidFill>
                <a:latin typeface="Calibri" panose="020F0502020204030204" pitchFamily="34" charset="0"/>
                <a:cs typeface="Calibri" panose="020F0502020204030204" pitchFamily="34" charset="0"/>
              </a:rPr>
              <a:t>Transfer of weight</a:t>
            </a:r>
            <a:r>
              <a:rPr lang="en-US" sz="2000" dirty="0">
                <a:latin typeface="Calibri" panose="020F0502020204030204" pitchFamily="34" charset="0"/>
                <a:cs typeface="Calibri" panose="020F0502020204030204" pitchFamily="34" charset="0"/>
              </a:rPr>
              <a:t> from the upper axial skeleton to the lower appendicular components of the skeleton, especially during movement.</a:t>
            </a:r>
          </a:p>
          <a:p>
            <a:pPr lvl="1">
              <a:lnSpc>
                <a:spcPct val="150000"/>
              </a:lnSpc>
              <a:buClr>
                <a:srgbClr val="00B0F0"/>
              </a:buClr>
              <a:buFont typeface="Wingdings" panose="05000000000000000000" pitchFamily="2" charset="2"/>
              <a:buChar char="ü"/>
            </a:pPr>
            <a:r>
              <a:rPr lang="en-US" sz="2000" b="1" dirty="0">
                <a:solidFill>
                  <a:srgbClr val="00B050"/>
                </a:solidFill>
                <a:latin typeface="Calibri" panose="020F0502020204030204" pitchFamily="34" charset="0"/>
                <a:cs typeface="Calibri" panose="020F0502020204030204" pitchFamily="34" charset="0"/>
              </a:rPr>
              <a:t>Provides attachment</a:t>
            </a:r>
            <a:r>
              <a:rPr lang="en-US" sz="2000" dirty="0">
                <a:latin typeface="Calibri" panose="020F0502020204030204" pitchFamily="34" charset="0"/>
                <a:cs typeface="Calibri" panose="020F0502020204030204" pitchFamily="34" charset="0"/>
              </a:rPr>
              <a:t> for a number of muscles and ligaments used in locomotion.</a:t>
            </a:r>
          </a:p>
          <a:p>
            <a:pPr lvl="1">
              <a:lnSpc>
                <a:spcPct val="150000"/>
              </a:lnSpc>
              <a:buClr>
                <a:srgbClr val="00B0F0"/>
              </a:buClr>
              <a:buFont typeface="Wingdings" panose="05000000000000000000" pitchFamily="2" charset="2"/>
              <a:buChar char="ü"/>
            </a:pPr>
            <a:r>
              <a:rPr lang="en-US" sz="2000" b="1" dirty="0">
                <a:solidFill>
                  <a:srgbClr val="00B050"/>
                </a:solidFill>
                <a:latin typeface="Calibri" panose="020F0502020204030204" pitchFamily="34" charset="0"/>
                <a:cs typeface="Calibri" panose="020F0502020204030204" pitchFamily="34" charset="0"/>
              </a:rPr>
              <a:t>Contains and protects</a:t>
            </a:r>
            <a:r>
              <a:rPr lang="en-US" sz="2000" dirty="0">
                <a:latin typeface="Calibri" panose="020F0502020204030204" pitchFamily="34" charset="0"/>
                <a:cs typeface="Calibri" panose="020F0502020204030204" pitchFamily="34" charset="0"/>
              </a:rPr>
              <a:t> the abdominopelvic and pelvic viscera.</a:t>
            </a:r>
            <a:endParaRPr lang="en-US" sz="2400" dirty="0">
              <a:latin typeface="Calibri" panose="020F0502020204030204" pitchFamily="34" charset="0"/>
              <a:cs typeface="Calibri" panose="020F0502020204030204" pitchFamily="34" charset="0"/>
            </a:endParaRPr>
          </a:p>
          <a:p>
            <a:pPr>
              <a:lnSpc>
                <a:spcPct val="150000"/>
              </a:lnSpc>
              <a:buClr>
                <a:srgbClr val="00B0F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The bony pelvis is composed of four bones: the two </a:t>
            </a:r>
            <a:r>
              <a:rPr lang="en-US" sz="2400" b="1" dirty="0">
                <a:solidFill>
                  <a:srgbClr val="0070C0"/>
                </a:solidFill>
                <a:latin typeface="Calibri" panose="020F0502020204030204" pitchFamily="34" charset="0"/>
                <a:cs typeface="Calibri" panose="020F0502020204030204" pitchFamily="34" charset="0"/>
              </a:rPr>
              <a:t>hip bones</a:t>
            </a:r>
            <a:r>
              <a:rPr lang="en-US" sz="2400" dirty="0">
                <a:solidFill>
                  <a:srgbClr val="0070C0"/>
                </a:solidFill>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which form the lateral and anterior walls, and the </a:t>
            </a:r>
            <a:r>
              <a:rPr lang="en-US" sz="2400" b="1" dirty="0">
                <a:solidFill>
                  <a:srgbClr val="0070C0"/>
                </a:solidFill>
                <a:latin typeface="Calibri" panose="020F0502020204030204" pitchFamily="34" charset="0"/>
                <a:cs typeface="Calibri" panose="020F0502020204030204" pitchFamily="34" charset="0"/>
              </a:rPr>
              <a:t>sacrum</a:t>
            </a:r>
            <a:r>
              <a:rPr lang="en-US" sz="2400" b="1"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and the </a:t>
            </a:r>
            <a:r>
              <a:rPr lang="en-US" sz="2400" b="1" dirty="0">
                <a:solidFill>
                  <a:srgbClr val="0070C0"/>
                </a:solidFill>
                <a:latin typeface="Calibri" panose="020F0502020204030204" pitchFamily="34" charset="0"/>
                <a:cs typeface="Calibri" panose="020F0502020204030204" pitchFamily="34" charset="0"/>
              </a:rPr>
              <a:t>coccyx</a:t>
            </a:r>
            <a:r>
              <a:rPr lang="en-US" sz="2400" dirty="0">
                <a:solidFill>
                  <a:srgbClr val="0070C0"/>
                </a:solidFill>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which are part of the vertebral column and form the back wall</a:t>
            </a:r>
          </a:p>
        </p:txBody>
      </p:sp>
    </p:spTree>
    <p:extLst>
      <p:ext uri="{BB962C8B-B14F-4D97-AF65-F5344CB8AC3E}">
        <p14:creationId xmlns:p14="http://schemas.microsoft.com/office/powerpoint/2010/main" val="1425905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428593" y="1753331"/>
            <a:ext cx="8496614" cy="4063124"/>
          </a:xfrm>
          <a:prstGeom prst="rect">
            <a:avLst/>
          </a:prstGeom>
        </p:spPr>
      </p:pic>
    </p:spTree>
    <p:extLst>
      <p:ext uri="{BB962C8B-B14F-4D97-AF65-F5344CB8AC3E}">
        <p14:creationId xmlns:p14="http://schemas.microsoft.com/office/powerpoint/2010/main" val="242700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529403" cy="509666"/>
          </a:xfrm>
        </p:spPr>
        <p:txBody>
          <a:bodyPr>
            <a:normAutofit fontScale="90000"/>
          </a:bodyPr>
          <a:lstStyle/>
          <a:p>
            <a:r>
              <a:rPr lang="en-US" b="1" dirty="0">
                <a:solidFill>
                  <a:srgbClr val="C00000"/>
                </a:solidFill>
                <a:latin typeface="Calibri" panose="020F0502020204030204" pitchFamily="34" charset="0"/>
                <a:cs typeface="Calibri" panose="020F0502020204030204" pitchFamily="34" charset="0"/>
              </a:rPr>
              <a:t>THE PELVIS</a:t>
            </a:r>
          </a:p>
        </p:txBody>
      </p:sp>
      <p:sp>
        <p:nvSpPr>
          <p:cNvPr id="3" name="Content Placeholder 2"/>
          <p:cNvSpPr>
            <a:spLocks noGrp="1"/>
          </p:cNvSpPr>
          <p:nvPr>
            <p:ph idx="1"/>
          </p:nvPr>
        </p:nvSpPr>
        <p:spPr>
          <a:xfrm>
            <a:off x="0" y="659567"/>
            <a:ext cx="11833412" cy="6213423"/>
          </a:xfrm>
        </p:spPr>
        <p:txBody>
          <a:bodyPr>
            <a:normAutofit/>
          </a:bodyPr>
          <a:lstStyle/>
          <a:p>
            <a:pPr marL="0" indent="0">
              <a:lnSpc>
                <a:spcPct val="120000"/>
              </a:lnSpc>
              <a:buNone/>
            </a:pPr>
            <a:r>
              <a:rPr lang="en-US" sz="2800" b="1" dirty="0">
                <a:solidFill>
                  <a:srgbClr val="7030A0"/>
                </a:solidFill>
              </a:rPr>
              <a:t>Structure of the Pelvic Girdle</a:t>
            </a:r>
          </a:p>
          <a:p>
            <a:pPr>
              <a:lnSpc>
                <a:spcPct val="150000"/>
              </a:lnSpc>
              <a:buClr>
                <a:srgbClr val="00B0F0"/>
              </a:buClr>
              <a:buSzPct val="82000"/>
              <a:buFont typeface="Wingdings" panose="05000000000000000000" pitchFamily="2" charset="2"/>
              <a:buChar char="v"/>
            </a:pPr>
            <a:r>
              <a:rPr lang="en-US" sz="2000" dirty="0">
                <a:latin typeface="Calibri" panose="020F0502020204030204" pitchFamily="34" charset="0"/>
                <a:cs typeface="Calibri" panose="020F0502020204030204" pitchFamily="34" charset="0"/>
              </a:rPr>
              <a:t>The</a:t>
            </a:r>
            <a:r>
              <a:rPr lang="en-US" sz="2000" b="1" dirty="0">
                <a:latin typeface="Calibri" panose="020F0502020204030204" pitchFamily="34" charset="0"/>
                <a:cs typeface="Calibri" panose="020F0502020204030204" pitchFamily="34" charset="0"/>
              </a:rPr>
              <a:t> bony pelvis</a:t>
            </a:r>
            <a:r>
              <a:rPr lang="en-US" sz="2000" dirty="0">
                <a:latin typeface="Calibri" panose="020F0502020204030204" pitchFamily="34" charset="0"/>
                <a:cs typeface="Calibri" panose="020F0502020204030204" pitchFamily="34" charset="0"/>
              </a:rPr>
              <a:t> consists of 4 Bones the two </a:t>
            </a:r>
            <a:r>
              <a:rPr lang="en-US" sz="2000" b="1" dirty="0">
                <a:latin typeface="Calibri" panose="020F0502020204030204" pitchFamily="34" charset="0"/>
                <a:cs typeface="Calibri" panose="020F0502020204030204" pitchFamily="34" charset="0"/>
                <a:hlinkClick r:id="rId3" tooltip="The Hip Bone"/>
              </a:rPr>
              <a:t>hip bones</a:t>
            </a:r>
            <a:r>
              <a:rPr lang="en-US" sz="2000" dirty="0">
                <a:latin typeface="Calibri" panose="020F0502020204030204" pitchFamily="34" charset="0"/>
                <a:cs typeface="Calibri" panose="020F0502020204030204" pitchFamily="34" charset="0"/>
              </a:rPr>
              <a:t> ( pelvic bones), the </a:t>
            </a:r>
            <a:r>
              <a:rPr lang="en-US" sz="2000" b="1" dirty="0">
                <a:solidFill>
                  <a:srgbClr val="0070C0"/>
                </a:solidFill>
                <a:latin typeface="Calibri" panose="020F0502020204030204" pitchFamily="34" charset="0"/>
                <a:cs typeface="Calibri" panose="020F0502020204030204" pitchFamily="34" charset="0"/>
              </a:rPr>
              <a:t>sacrum</a:t>
            </a:r>
            <a:r>
              <a:rPr lang="en-US" sz="2000" dirty="0">
                <a:latin typeface="Calibri" panose="020F0502020204030204" pitchFamily="34" charset="0"/>
                <a:cs typeface="Calibri" panose="020F0502020204030204" pitchFamily="34" charset="0"/>
              </a:rPr>
              <a:t> and the </a:t>
            </a:r>
            <a:r>
              <a:rPr lang="en-US" sz="2000" b="1" dirty="0">
                <a:solidFill>
                  <a:srgbClr val="0070C0"/>
                </a:solidFill>
                <a:latin typeface="Calibri" panose="020F0502020204030204" pitchFamily="34" charset="0"/>
                <a:cs typeface="Calibri" panose="020F0502020204030204" pitchFamily="34" charset="0"/>
              </a:rPr>
              <a:t>coccyx.</a:t>
            </a:r>
          </a:p>
          <a:p>
            <a:pPr>
              <a:lnSpc>
                <a:spcPct val="150000"/>
              </a:lnSpc>
              <a:buClr>
                <a:srgbClr val="00B0F0"/>
              </a:buClr>
              <a:buSzPct val="82000"/>
              <a:buFont typeface="Wingdings" panose="05000000000000000000" pitchFamily="2" charset="2"/>
              <a:buChar char="v"/>
            </a:pPr>
            <a:r>
              <a:rPr lang="en-US" sz="2000" dirty="0">
                <a:latin typeface="Calibri" panose="020F0502020204030204" pitchFamily="34" charset="0"/>
                <a:cs typeface="Calibri" panose="020F0502020204030204" pitchFamily="34" charset="0"/>
              </a:rPr>
              <a:t>There are four articulations within the pelvis:</a:t>
            </a:r>
          </a:p>
          <a:p>
            <a:pPr lvl="1">
              <a:lnSpc>
                <a:spcPct val="150000"/>
              </a:lnSpc>
              <a:buClr>
                <a:srgbClr val="00B0F0"/>
              </a:buClr>
              <a:buSzPct val="82000"/>
              <a:buFont typeface="Wingdings" panose="05000000000000000000" pitchFamily="2" charset="2"/>
              <a:buChar char="ü"/>
            </a:pPr>
            <a:r>
              <a:rPr lang="en-US" sz="1800" b="1" dirty="0">
                <a:solidFill>
                  <a:srgbClr val="00B050"/>
                </a:solidFill>
                <a:latin typeface="Calibri" panose="020F0502020204030204" pitchFamily="34" charset="0"/>
                <a:cs typeface="Calibri" panose="020F0502020204030204" pitchFamily="34" charset="0"/>
              </a:rPr>
              <a:t>Sacroiliac joints (x2) </a:t>
            </a:r>
            <a:r>
              <a:rPr lang="en-US" sz="1800" b="1" dirty="0">
                <a:latin typeface="Calibri" panose="020F0502020204030204" pitchFamily="34" charset="0"/>
                <a:cs typeface="Calibri" panose="020F0502020204030204" pitchFamily="34" charset="0"/>
              </a:rPr>
              <a:t>– </a:t>
            </a:r>
            <a:r>
              <a:rPr lang="en-US" sz="1800" dirty="0">
                <a:latin typeface="Calibri" panose="020F0502020204030204" pitchFamily="34" charset="0"/>
                <a:cs typeface="Calibri" panose="020F0502020204030204" pitchFamily="34" charset="0"/>
              </a:rPr>
              <a:t>between the ilium of the hip bones, and the sacrum</a:t>
            </a:r>
          </a:p>
          <a:p>
            <a:pPr lvl="1">
              <a:lnSpc>
                <a:spcPct val="150000"/>
              </a:lnSpc>
              <a:buClr>
                <a:srgbClr val="00B0F0"/>
              </a:buClr>
              <a:buSzPct val="82000"/>
              <a:buFont typeface="Wingdings" panose="05000000000000000000" pitchFamily="2" charset="2"/>
              <a:buChar char="ü"/>
            </a:pPr>
            <a:r>
              <a:rPr lang="en-US" sz="1800" b="1" dirty="0">
                <a:solidFill>
                  <a:srgbClr val="00B050"/>
                </a:solidFill>
                <a:latin typeface="Calibri" panose="020F0502020204030204" pitchFamily="34" charset="0"/>
                <a:cs typeface="Calibri" panose="020F0502020204030204" pitchFamily="34" charset="0"/>
              </a:rPr>
              <a:t>Sacrococcygeal symphysis </a:t>
            </a:r>
            <a:r>
              <a:rPr lang="en-US" sz="1800" b="1" dirty="0">
                <a:latin typeface="Calibri" panose="020F0502020204030204" pitchFamily="34" charset="0"/>
                <a:cs typeface="Calibri" panose="020F0502020204030204" pitchFamily="34" charset="0"/>
              </a:rPr>
              <a:t>– </a:t>
            </a:r>
            <a:r>
              <a:rPr lang="en-US" sz="1800" dirty="0">
                <a:latin typeface="Calibri" panose="020F0502020204030204" pitchFamily="34" charset="0"/>
                <a:cs typeface="Calibri" panose="020F0502020204030204" pitchFamily="34" charset="0"/>
              </a:rPr>
              <a:t>between the sacrum and the coccyx.</a:t>
            </a:r>
          </a:p>
          <a:p>
            <a:pPr lvl="1">
              <a:lnSpc>
                <a:spcPct val="150000"/>
              </a:lnSpc>
              <a:buClr>
                <a:srgbClr val="00B0F0"/>
              </a:buClr>
              <a:buSzPct val="82000"/>
              <a:buFont typeface="Wingdings" panose="05000000000000000000" pitchFamily="2" charset="2"/>
              <a:buChar char="ü"/>
            </a:pPr>
            <a:r>
              <a:rPr lang="en-US" sz="1800" b="1" dirty="0">
                <a:solidFill>
                  <a:srgbClr val="00B050"/>
                </a:solidFill>
                <a:latin typeface="Calibri" panose="020F0502020204030204" pitchFamily="34" charset="0"/>
                <a:cs typeface="Calibri" panose="020F0502020204030204" pitchFamily="34" charset="0"/>
              </a:rPr>
              <a:t>Pubic symphysis</a:t>
            </a:r>
            <a:r>
              <a:rPr lang="en-US" sz="1800" dirty="0">
                <a:solidFill>
                  <a:srgbClr val="00B050"/>
                </a:solidFill>
                <a:latin typeface="Calibri" panose="020F0502020204030204" pitchFamily="34" charset="0"/>
                <a:cs typeface="Calibri" panose="020F0502020204030204" pitchFamily="34" charset="0"/>
              </a:rPr>
              <a:t> </a:t>
            </a:r>
            <a:r>
              <a:rPr lang="en-US" sz="1800" dirty="0">
                <a:latin typeface="Calibri" panose="020F0502020204030204" pitchFamily="34" charset="0"/>
                <a:cs typeface="Calibri" panose="020F0502020204030204" pitchFamily="34" charset="0"/>
              </a:rPr>
              <a:t>– between the pubis bodies of the two hip bones.</a:t>
            </a:r>
          </a:p>
          <a:p>
            <a:pPr>
              <a:lnSpc>
                <a:spcPct val="150000"/>
              </a:lnSpc>
              <a:buClr>
                <a:srgbClr val="00B0F0"/>
              </a:buClr>
              <a:buSzPct val="82000"/>
              <a:buFont typeface="Wingdings" panose="05000000000000000000" pitchFamily="2" charset="2"/>
              <a:buChar char="v"/>
            </a:pPr>
            <a:r>
              <a:rPr lang="en-US" sz="2000" dirty="0">
                <a:latin typeface="Calibri" panose="020F0502020204030204" pitchFamily="34" charset="0"/>
                <a:cs typeface="Calibri" panose="020F0502020204030204" pitchFamily="34" charset="0"/>
              </a:rPr>
              <a:t>Ligaments attach the lateral border of the sacrum to various bony landmarks on the bony pelvis to aid </a:t>
            </a:r>
            <a:r>
              <a:rPr lang="en-US" sz="2000" b="1" dirty="0">
                <a:solidFill>
                  <a:srgbClr val="00B0F0"/>
                </a:solidFill>
                <a:latin typeface="Calibri" panose="020F0502020204030204" pitchFamily="34" charset="0"/>
                <a:cs typeface="Calibri" panose="020F0502020204030204" pitchFamily="34" charset="0"/>
              </a:rPr>
              <a:t>stability</a:t>
            </a:r>
            <a:r>
              <a:rPr lang="en-US" sz="2000" dirty="0">
                <a:solidFill>
                  <a:srgbClr val="00B0F0"/>
                </a:solidFill>
                <a:latin typeface="Calibri" panose="020F0502020204030204" pitchFamily="34" charset="0"/>
                <a:cs typeface="Calibri" panose="020F0502020204030204" pitchFamily="34" charset="0"/>
              </a:rPr>
              <a:t>.</a:t>
            </a:r>
          </a:p>
          <a:p>
            <a:pPr>
              <a:lnSpc>
                <a:spcPct val="150000"/>
              </a:lnSpc>
              <a:buClr>
                <a:srgbClr val="00B0F0"/>
              </a:buClr>
              <a:buSzPct val="82000"/>
              <a:buFont typeface="Wingdings" panose="05000000000000000000" pitchFamily="2" charset="2"/>
              <a:buChar char="v"/>
            </a:pPr>
            <a:r>
              <a:rPr lang="en-US" sz="2000" dirty="0">
                <a:latin typeface="Calibri" panose="020F0502020204030204" pitchFamily="34" charset="0"/>
                <a:cs typeface="Calibri" panose="020F0502020204030204" pitchFamily="34" charset="0"/>
              </a:rPr>
              <a:t>The bony pelvis thus forms a strong</a:t>
            </a:r>
            <a:r>
              <a:rPr lang="en-US" sz="2000" b="1" dirty="0">
                <a:solidFill>
                  <a:srgbClr val="7030A0"/>
                </a:solidFill>
                <a:latin typeface="Calibri" panose="020F0502020204030204" pitchFamily="34" charset="0"/>
                <a:cs typeface="Calibri" panose="020F0502020204030204" pitchFamily="34" charset="0"/>
              </a:rPr>
              <a:t> basin-shaped </a:t>
            </a:r>
            <a:r>
              <a:rPr lang="en-US" sz="2000" dirty="0">
                <a:latin typeface="Calibri" panose="020F0502020204030204" pitchFamily="34" charset="0"/>
                <a:cs typeface="Calibri" panose="020F0502020204030204" pitchFamily="34" charset="0"/>
              </a:rPr>
              <a:t>structure that contains and protects the lower parts of the intestinal and urinary tracts and the internal organs of reproduction.</a:t>
            </a:r>
          </a:p>
          <a:p>
            <a:pPr>
              <a:lnSpc>
                <a:spcPct val="120000"/>
              </a:lnSpc>
            </a:pPr>
            <a:endParaRPr lang="en-US" dirty="0"/>
          </a:p>
          <a:p>
            <a:endParaRPr lang="en-US" dirty="0"/>
          </a:p>
        </p:txBody>
      </p:sp>
    </p:spTree>
    <p:extLst>
      <p:ext uri="{BB962C8B-B14F-4D97-AF65-F5344CB8AC3E}">
        <p14:creationId xmlns:p14="http://schemas.microsoft.com/office/powerpoint/2010/main" val="4179079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2D870D6-1790-1053-19AD-DB784734C3A8}"/>
              </a:ext>
            </a:extLst>
          </p:cNvPr>
          <p:cNvPicPr>
            <a:picLocks noChangeAspect="1"/>
          </p:cNvPicPr>
          <p:nvPr/>
        </p:nvPicPr>
        <p:blipFill>
          <a:blip r:embed="rId2"/>
          <a:stretch>
            <a:fillRect/>
          </a:stretch>
        </p:blipFill>
        <p:spPr>
          <a:xfrm>
            <a:off x="2009775" y="765081"/>
            <a:ext cx="7334250" cy="5076825"/>
          </a:xfrm>
          <a:prstGeom prst="rect">
            <a:avLst/>
          </a:prstGeom>
        </p:spPr>
      </p:pic>
    </p:spTree>
    <p:extLst>
      <p:ext uri="{BB962C8B-B14F-4D97-AF65-F5344CB8AC3E}">
        <p14:creationId xmlns:p14="http://schemas.microsoft.com/office/powerpoint/2010/main" val="4160442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589364" cy="569626"/>
          </a:xfrm>
        </p:spPr>
        <p:txBody>
          <a:bodyPr>
            <a:normAutofit fontScale="90000"/>
          </a:bodyPr>
          <a:lstStyle/>
          <a:p>
            <a:r>
              <a:rPr lang="en-US" b="1" dirty="0">
                <a:solidFill>
                  <a:srgbClr val="C00000"/>
                </a:solidFill>
                <a:latin typeface="Calibri" panose="020F0502020204030204" pitchFamily="34" charset="0"/>
                <a:cs typeface="Calibri" panose="020F0502020204030204" pitchFamily="34" charset="0"/>
              </a:rPr>
              <a:t>THE PELVIS</a:t>
            </a:r>
          </a:p>
        </p:txBody>
      </p:sp>
      <p:sp>
        <p:nvSpPr>
          <p:cNvPr id="3" name="Content Placeholder 2"/>
          <p:cNvSpPr>
            <a:spLocks noGrp="1"/>
          </p:cNvSpPr>
          <p:nvPr>
            <p:ph idx="1"/>
          </p:nvPr>
        </p:nvSpPr>
        <p:spPr>
          <a:xfrm>
            <a:off x="233081" y="689548"/>
            <a:ext cx="11672047" cy="6168451"/>
          </a:xfrm>
        </p:spPr>
        <p:txBody>
          <a:bodyPr>
            <a:normAutofit/>
          </a:bodyPr>
          <a:lstStyle/>
          <a:p>
            <a:pPr marL="0" indent="0">
              <a:lnSpc>
                <a:spcPct val="150000"/>
              </a:lnSpc>
              <a:buNone/>
            </a:pPr>
            <a:r>
              <a:rPr lang="en-US" sz="2800" b="1" dirty="0">
                <a:solidFill>
                  <a:srgbClr val="7030A0"/>
                </a:solidFill>
                <a:latin typeface="Calibri" panose="020F0502020204030204" pitchFamily="34" charset="0"/>
                <a:cs typeface="Calibri" panose="020F0502020204030204" pitchFamily="34" charset="0"/>
              </a:rPr>
              <a:t>The Greater and Lesser Pelvis</a:t>
            </a:r>
            <a:br>
              <a:rPr lang="en-US" b="1" u="sng" dirty="0">
                <a:solidFill>
                  <a:srgbClr val="7030A0"/>
                </a:solidFill>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The osteology of the pelvic girdle allows the pelvic region to be divided into two:</a:t>
            </a:r>
          </a:p>
          <a:p>
            <a:pPr>
              <a:lnSpc>
                <a:spcPct val="150000"/>
              </a:lnSpc>
              <a:buClr>
                <a:srgbClr val="00B0F0"/>
              </a:buClr>
              <a:buFont typeface="Wingdings" panose="05000000000000000000" pitchFamily="2" charset="2"/>
              <a:buChar char="ü"/>
            </a:pPr>
            <a:r>
              <a:rPr lang="en-US" sz="2000" b="1" dirty="0">
                <a:solidFill>
                  <a:srgbClr val="FF0000"/>
                </a:solidFill>
                <a:latin typeface="Calibri" panose="020F0502020204030204" pitchFamily="34" charset="0"/>
                <a:cs typeface="Calibri" panose="020F0502020204030204" pitchFamily="34" charset="0"/>
              </a:rPr>
              <a:t>Greater pelvis (false pelvis): </a:t>
            </a:r>
            <a:r>
              <a:rPr lang="en-US" sz="2000" dirty="0">
                <a:solidFill>
                  <a:srgbClr val="FF0000"/>
                </a:solidFill>
                <a:latin typeface="Calibri" panose="020F0502020204030204" pitchFamily="34" charset="0"/>
                <a:cs typeface="Calibri" panose="020F0502020204030204" pitchFamily="34" charset="0"/>
              </a:rPr>
              <a:t> </a:t>
            </a:r>
            <a:r>
              <a:rPr lang="en-US" sz="2000" dirty="0">
                <a:latin typeface="Calibri" panose="020F0502020204030204" pitchFamily="34" charset="0"/>
                <a:cs typeface="Calibri" panose="020F0502020204030204" pitchFamily="34" charset="0"/>
              </a:rPr>
              <a:t>located superiorly, it provides support of the lower </a:t>
            </a:r>
            <a:r>
              <a:rPr lang="en-US" sz="2000" b="1" dirty="0">
                <a:latin typeface="Calibri" panose="020F0502020204030204" pitchFamily="34" charset="0"/>
                <a:cs typeface="Calibri" panose="020F0502020204030204" pitchFamily="34" charset="0"/>
              </a:rPr>
              <a:t>abdominal viscera (such as a ileum and sigmoid colon)</a:t>
            </a:r>
            <a:r>
              <a:rPr lang="en-US" sz="2000" dirty="0">
                <a:latin typeface="Calibri" panose="020F0502020204030204" pitchFamily="34" charset="0"/>
                <a:cs typeface="Calibri" panose="020F0502020204030204" pitchFamily="34" charset="0"/>
              </a:rPr>
              <a:t>. It supports the abdominal contents and after the 3rd month of pregnancy </a:t>
            </a:r>
            <a:r>
              <a:rPr lang="en-US" sz="2000" b="1" dirty="0">
                <a:latin typeface="Calibri" panose="020F0502020204030204" pitchFamily="34" charset="0"/>
                <a:cs typeface="Calibri" panose="020F0502020204030204" pitchFamily="34" charset="0"/>
              </a:rPr>
              <a:t>helps support the gravid uterus</a:t>
            </a:r>
          </a:p>
          <a:p>
            <a:pPr>
              <a:lnSpc>
                <a:spcPct val="150000"/>
              </a:lnSpc>
              <a:buClr>
                <a:srgbClr val="00B0F0"/>
              </a:buClr>
              <a:buFont typeface="Wingdings" panose="05000000000000000000" pitchFamily="2" charset="2"/>
              <a:buChar char="ü"/>
            </a:pPr>
            <a:r>
              <a:rPr lang="en-US" sz="2000" b="1" dirty="0">
                <a:solidFill>
                  <a:srgbClr val="FF0000"/>
                </a:solidFill>
                <a:latin typeface="Calibri" panose="020F0502020204030204" pitchFamily="34" charset="0"/>
                <a:cs typeface="Calibri" panose="020F0502020204030204" pitchFamily="34" charset="0"/>
              </a:rPr>
              <a:t>Lesser pelvis (true pelvis):  </a:t>
            </a:r>
            <a:r>
              <a:rPr lang="en-US" sz="2000" dirty="0">
                <a:latin typeface="Calibri" panose="020F0502020204030204" pitchFamily="34" charset="0"/>
                <a:cs typeface="Calibri" panose="020F0502020204030204" pitchFamily="34" charset="0"/>
              </a:rPr>
              <a:t>located inferiorly. Within the lesser pelvis reside the pelvic cavity and pelvic viscera. it is the bony canal through which the child passes during birth. The true pelvis has an inlet, an outlet, and a cavity.</a:t>
            </a:r>
          </a:p>
          <a:p>
            <a:pPr marL="0" indent="0">
              <a:lnSpc>
                <a:spcPct val="150000"/>
              </a:lnSpc>
              <a:buNone/>
            </a:pPr>
            <a:r>
              <a:rPr lang="en-US" sz="2000" dirty="0">
                <a:latin typeface="Calibri" panose="020F0502020204030204" pitchFamily="34" charset="0"/>
                <a:cs typeface="Calibri" panose="020F0502020204030204" pitchFamily="34" charset="0"/>
              </a:rPr>
              <a:t>The junction between the greater and lesser pelvis is known as the</a:t>
            </a:r>
            <a:r>
              <a:rPr lang="en-US" sz="2000" b="1" dirty="0">
                <a:latin typeface="Calibri" panose="020F0502020204030204" pitchFamily="34" charset="0"/>
                <a:cs typeface="Calibri" panose="020F0502020204030204" pitchFamily="34" charset="0"/>
              </a:rPr>
              <a:t> </a:t>
            </a:r>
            <a:r>
              <a:rPr lang="en-US" sz="2000" b="1" dirty="0">
                <a:solidFill>
                  <a:srgbClr val="0070C0"/>
                </a:solidFill>
                <a:latin typeface="Calibri" panose="020F0502020204030204" pitchFamily="34" charset="0"/>
                <a:cs typeface="Calibri" panose="020F0502020204030204" pitchFamily="34" charset="0"/>
              </a:rPr>
              <a:t>pelvic inlet</a:t>
            </a:r>
            <a:r>
              <a:rPr lang="en-US" sz="2000" dirty="0">
                <a:solidFill>
                  <a:srgbClr val="0070C0"/>
                </a:solidFill>
                <a:latin typeface="Calibri" panose="020F0502020204030204" pitchFamily="34" charset="0"/>
                <a:cs typeface="Calibri" panose="020F0502020204030204" pitchFamily="34" charset="0"/>
              </a:rPr>
              <a:t>. </a:t>
            </a:r>
            <a:r>
              <a:rPr lang="en-US" sz="2000" dirty="0">
                <a:latin typeface="Calibri" panose="020F0502020204030204" pitchFamily="34" charset="0"/>
                <a:cs typeface="Calibri" panose="020F0502020204030204" pitchFamily="34" charset="0"/>
              </a:rPr>
              <a:t>The outer bony edges of the pelvic inlet are called the </a:t>
            </a:r>
            <a:r>
              <a:rPr lang="en-US" sz="2000" b="1" dirty="0">
                <a:solidFill>
                  <a:srgbClr val="0070C0"/>
                </a:solidFill>
                <a:latin typeface="Calibri" panose="020F0502020204030204" pitchFamily="34" charset="0"/>
                <a:cs typeface="Calibri" panose="020F0502020204030204" pitchFamily="34" charset="0"/>
              </a:rPr>
              <a:t>pelvic brim.</a:t>
            </a:r>
          </a:p>
          <a:p>
            <a:endParaRPr lang="en-US" dirty="0"/>
          </a:p>
        </p:txBody>
      </p:sp>
    </p:spTree>
    <p:extLst>
      <p:ext uri="{BB962C8B-B14F-4D97-AF65-F5344CB8AC3E}">
        <p14:creationId xmlns:p14="http://schemas.microsoft.com/office/powerpoint/2010/main" val="3574777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rotWithShape="1">
          <a:blip r:embed="rId2"/>
          <a:srcRect r="1279" b="8849"/>
          <a:stretch/>
        </p:blipFill>
        <p:spPr>
          <a:xfrm>
            <a:off x="1362635" y="1348763"/>
            <a:ext cx="8982636" cy="4312873"/>
          </a:xfrm>
          <a:prstGeom prst="rect">
            <a:avLst/>
          </a:prstGeom>
        </p:spPr>
      </p:pic>
    </p:spTree>
    <p:extLst>
      <p:ext uri="{BB962C8B-B14F-4D97-AF65-F5344CB8AC3E}">
        <p14:creationId xmlns:p14="http://schemas.microsoft.com/office/powerpoint/2010/main" val="946614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124669" cy="599607"/>
          </a:xfrm>
        </p:spPr>
        <p:txBody>
          <a:bodyPr>
            <a:normAutofit fontScale="90000"/>
          </a:bodyPr>
          <a:lstStyle/>
          <a:p>
            <a:r>
              <a:rPr lang="en-US" b="1" dirty="0">
                <a:solidFill>
                  <a:srgbClr val="C00000"/>
                </a:solidFill>
                <a:latin typeface="Calibri" panose="020F0502020204030204" pitchFamily="34" charset="0"/>
                <a:cs typeface="Calibri" panose="020F0502020204030204" pitchFamily="34" charset="0"/>
              </a:rPr>
              <a:t>THE PELVIS</a:t>
            </a:r>
          </a:p>
        </p:txBody>
      </p:sp>
      <p:sp>
        <p:nvSpPr>
          <p:cNvPr id="3" name="Content Placeholder 2"/>
          <p:cNvSpPr>
            <a:spLocks noGrp="1"/>
          </p:cNvSpPr>
          <p:nvPr>
            <p:ph idx="1"/>
          </p:nvPr>
        </p:nvSpPr>
        <p:spPr>
          <a:xfrm>
            <a:off x="-1" y="734518"/>
            <a:ext cx="11851341" cy="6123481"/>
          </a:xfrm>
        </p:spPr>
        <p:txBody>
          <a:bodyPr>
            <a:normAutofit/>
          </a:bodyPr>
          <a:lstStyle/>
          <a:p>
            <a:pPr marL="0" indent="0">
              <a:buNone/>
            </a:pPr>
            <a:r>
              <a:rPr lang="en-US" sz="3200" b="1" dirty="0">
                <a:solidFill>
                  <a:srgbClr val="0070C0"/>
                </a:solidFill>
                <a:latin typeface="Calibri" panose="020F0502020204030204" pitchFamily="34" charset="0"/>
                <a:cs typeface="Calibri" panose="020F0502020204030204" pitchFamily="34" charset="0"/>
              </a:rPr>
              <a:t>Pelvic Inlet</a:t>
            </a:r>
          </a:p>
          <a:p>
            <a:pPr>
              <a:lnSpc>
                <a:spcPct val="150000"/>
              </a:lnSpc>
              <a:buClr>
                <a:srgbClr val="00B0F0"/>
              </a:buClr>
              <a:buFont typeface="Wingdings" panose="05000000000000000000" pitchFamily="2" charset="2"/>
              <a:buChar char="v"/>
            </a:pPr>
            <a:r>
              <a:rPr lang="en-US" sz="2000" dirty="0">
                <a:latin typeface="Calibri" panose="020F0502020204030204" pitchFamily="34" charset="0"/>
                <a:cs typeface="Calibri" panose="020F0502020204030204" pitchFamily="34" charset="0"/>
              </a:rPr>
              <a:t>The pelvic inlet marks the boundary between the greater pelvis and lesser pelvis. Its size is defined by its edge, the </a:t>
            </a:r>
            <a:r>
              <a:rPr lang="en-US" sz="2000" b="1" dirty="0">
                <a:solidFill>
                  <a:srgbClr val="00B0F0"/>
                </a:solidFill>
                <a:latin typeface="Calibri" panose="020F0502020204030204" pitchFamily="34" charset="0"/>
                <a:cs typeface="Calibri" panose="020F0502020204030204" pitchFamily="34" charset="0"/>
              </a:rPr>
              <a:t>pelvic brim</a:t>
            </a:r>
            <a:r>
              <a:rPr lang="en-US" sz="2000" dirty="0">
                <a:solidFill>
                  <a:srgbClr val="00B0F0"/>
                </a:solidFill>
                <a:latin typeface="Calibri" panose="020F0502020204030204" pitchFamily="34" charset="0"/>
                <a:cs typeface="Calibri" panose="020F0502020204030204" pitchFamily="34" charset="0"/>
              </a:rPr>
              <a:t>.</a:t>
            </a:r>
          </a:p>
          <a:p>
            <a:pPr>
              <a:lnSpc>
                <a:spcPct val="150000"/>
              </a:lnSpc>
              <a:buClr>
                <a:srgbClr val="00B0F0"/>
              </a:buClr>
              <a:buFont typeface="Wingdings" panose="05000000000000000000" pitchFamily="2" charset="2"/>
              <a:buChar char="v"/>
            </a:pPr>
            <a:r>
              <a:rPr lang="en-US" sz="2000" dirty="0">
                <a:latin typeface="Calibri" panose="020F0502020204030204" pitchFamily="34" charset="0"/>
                <a:cs typeface="Calibri" panose="020F0502020204030204" pitchFamily="34" charset="0"/>
              </a:rPr>
              <a:t>The borders of the pelvic inlet:</a:t>
            </a:r>
          </a:p>
          <a:p>
            <a:pPr lvl="1">
              <a:lnSpc>
                <a:spcPct val="150000"/>
              </a:lnSpc>
              <a:buClr>
                <a:srgbClr val="00B0F0"/>
              </a:buClr>
              <a:buFont typeface="Wingdings" panose="05000000000000000000" pitchFamily="2" charset="2"/>
              <a:buChar char="ü"/>
            </a:pPr>
            <a:r>
              <a:rPr lang="en-US" sz="1800" b="1" dirty="0">
                <a:solidFill>
                  <a:srgbClr val="00B050"/>
                </a:solidFill>
                <a:latin typeface="Calibri" panose="020F0502020204030204" pitchFamily="34" charset="0"/>
                <a:cs typeface="Calibri" panose="020F0502020204030204" pitchFamily="34" charset="0"/>
              </a:rPr>
              <a:t>Posterior: </a:t>
            </a:r>
            <a:r>
              <a:rPr lang="en-US" sz="1800" dirty="0">
                <a:latin typeface="Calibri" panose="020F0502020204030204" pitchFamily="34" charset="0"/>
                <a:cs typeface="Calibri" panose="020F0502020204030204" pitchFamily="34" charset="0"/>
              </a:rPr>
              <a:t>sacral promontory (the superior portion of the sacrum) and sacral wings (ala).</a:t>
            </a:r>
          </a:p>
          <a:p>
            <a:pPr lvl="1">
              <a:lnSpc>
                <a:spcPct val="150000"/>
              </a:lnSpc>
              <a:buClr>
                <a:srgbClr val="00B0F0"/>
              </a:buClr>
              <a:buFont typeface="Wingdings" panose="05000000000000000000" pitchFamily="2" charset="2"/>
              <a:buChar char="ü"/>
            </a:pPr>
            <a:r>
              <a:rPr lang="en-US" sz="1800" b="1" dirty="0">
                <a:solidFill>
                  <a:srgbClr val="00B050"/>
                </a:solidFill>
                <a:latin typeface="Calibri" panose="020F0502020204030204" pitchFamily="34" charset="0"/>
                <a:cs typeface="Calibri" panose="020F0502020204030204" pitchFamily="34" charset="0"/>
              </a:rPr>
              <a:t>Lateral: </a:t>
            </a:r>
            <a:r>
              <a:rPr lang="en-US" sz="1800" dirty="0">
                <a:latin typeface="Calibri" panose="020F0502020204030204" pitchFamily="34" charset="0"/>
                <a:cs typeface="Calibri" panose="020F0502020204030204" pitchFamily="34" charset="0"/>
              </a:rPr>
              <a:t>arcuate line on the inner surface of the ilium, and the pectineal line on the superior pubic ramus.</a:t>
            </a:r>
          </a:p>
          <a:p>
            <a:pPr lvl="1">
              <a:lnSpc>
                <a:spcPct val="150000"/>
              </a:lnSpc>
              <a:buClr>
                <a:srgbClr val="00B0F0"/>
              </a:buClr>
              <a:buFont typeface="Wingdings" panose="05000000000000000000" pitchFamily="2" charset="2"/>
              <a:buChar char="ü"/>
            </a:pPr>
            <a:r>
              <a:rPr lang="en-US" sz="1800" b="1" dirty="0">
                <a:solidFill>
                  <a:srgbClr val="00B050"/>
                </a:solidFill>
                <a:latin typeface="Calibri" panose="020F0502020204030204" pitchFamily="34" charset="0"/>
                <a:cs typeface="Calibri" panose="020F0502020204030204" pitchFamily="34" charset="0"/>
              </a:rPr>
              <a:t>Anterior: </a:t>
            </a:r>
            <a:r>
              <a:rPr lang="en-US" sz="1800" dirty="0">
                <a:latin typeface="Calibri" panose="020F0502020204030204" pitchFamily="34" charset="0"/>
                <a:cs typeface="Calibri" panose="020F0502020204030204" pitchFamily="34" charset="0"/>
              </a:rPr>
              <a:t> pubic symphysis.</a:t>
            </a:r>
          </a:p>
          <a:p>
            <a:pPr>
              <a:lnSpc>
                <a:spcPct val="150000"/>
              </a:lnSpc>
              <a:buClr>
                <a:srgbClr val="00B0F0"/>
              </a:buClr>
              <a:buFont typeface="Wingdings" panose="05000000000000000000" pitchFamily="2" charset="2"/>
              <a:buChar char="v"/>
            </a:pPr>
            <a:r>
              <a:rPr lang="en-US" sz="2000" dirty="0">
                <a:latin typeface="Calibri" panose="020F0502020204030204" pitchFamily="34" charset="0"/>
                <a:cs typeface="Calibri" panose="020F0502020204030204" pitchFamily="34" charset="0"/>
              </a:rPr>
              <a:t>The pelvic inlet determines the size and shape of the birth canal, with the prominent ridges key areas of muscle and ligament attachment.</a:t>
            </a:r>
          </a:p>
          <a:p>
            <a:endParaRPr lang="en-US" dirty="0"/>
          </a:p>
        </p:txBody>
      </p:sp>
    </p:spTree>
    <p:extLst>
      <p:ext uri="{BB962C8B-B14F-4D97-AF65-F5344CB8AC3E}">
        <p14:creationId xmlns:p14="http://schemas.microsoft.com/office/powerpoint/2010/main" val="4294325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rotWithShape="1">
          <a:blip r:embed="rId2"/>
          <a:srcRect r="-402" b="5572"/>
          <a:stretch/>
        </p:blipFill>
        <p:spPr>
          <a:xfrm>
            <a:off x="779490" y="1098176"/>
            <a:ext cx="10633020" cy="4661647"/>
          </a:xfrm>
          <a:prstGeom prst="rect">
            <a:avLst/>
          </a:prstGeom>
        </p:spPr>
      </p:pic>
    </p:spTree>
    <p:extLst>
      <p:ext uri="{BB962C8B-B14F-4D97-AF65-F5344CB8AC3E}">
        <p14:creationId xmlns:p14="http://schemas.microsoft.com/office/powerpoint/2010/main" val="38762670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54052"/>
            <a:ext cx="8319541" cy="545555"/>
          </a:xfrm>
        </p:spPr>
        <p:txBody>
          <a:bodyPr>
            <a:normAutofit fontScale="90000"/>
          </a:bodyPr>
          <a:lstStyle/>
          <a:p>
            <a:r>
              <a:rPr lang="en-US" b="1" dirty="0">
                <a:solidFill>
                  <a:srgbClr val="C00000"/>
                </a:solidFill>
                <a:latin typeface="Calibri" panose="020F0502020204030204" pitchFamily="34" charset="0"/>
                <a:cs typeface="Calibri" panose="020F0502020204030204" pitchFamily="34" charset="0"/>
              </a:rPr>
              <a:t>THE PELVIS</a:t>
            </a:r>
          </a:p>
        </p:txBody>
      </p:sp>
      <p:sp useBgFill="1">
        <p:nvSpPr>
          <p:cNvPr id="3" name="Content Placeholder 2"/>
          <p:cNvSpPr>
            <a:spLocks noGrp="1"/>
          </p:cNvSpPr>
          <p:nvPr>
            <p:ph idx="1"/>
          </p:nvPr>
        </p:nvSpPr>
        <p:spPr>
          <a:xfrm>
            <a:off x="170329" y="837864"/>
            <a:ext cx="11851341" cy="5966084"/>
          </a:xfrm>
        </p:spPr>
        <p:txBody>
          <a:bodyPr/>
          <a:lstStyle/>
          <a:p>
            <a:pPr>
              <a:lnSpc>
                <a:spcPct val="150000"/>
              </a:lnSpc>
              <a:buClr>
                <a:srgbClr val="00B0F0"/>
              </a:buClr>
              <a:buFont typeface="Wingdings" panose="05000000000000000000" pitchFamily="2" charset="2"/>
              <a:buChar char="v"/>
            </a:pPr>
            <a:r>
              <a:rPr lang="en-US" dirty="0"/>
              <a:t>Some alternative descriptive terminology can be used in describing the pelvic inlet:</a:t>
            </a:r>
          </a:p>
          <a:p>
            <a:pPr lvl="1">
              <a:lnSpc>
                <a:spcPct val="150000"/>
              </a:lnSpc>
              <a:buClr>
                <a:srgbClr val="00B0F0"/>
              </a:buClr>
              <a:buFont typeface="Wingdings" panose="05000000000000000000" pitchFamily="2" charset="2"/>
              <a:buChar char="ü"/>
            </a:pPr>
            <a:r>
              <a:rPr lang="en-US" b="1" dirty="0">
                <a:solidFill>
                  <a:srgbClr val="00B050"/>
                </a:solidFill>
              </a:rPr>
              <a:t>Linea terminalis </a:t>
            </a:r>
            <a:r>
              <a:rPr lang="en-US" dirty="0"/>
              <a:t>– the combined pectineal line, arcuate line and sacral promontory.</a:t>
            </a:r>
          </a:p>
          <a:p>
            <a:pPr lvl="1">
              <a:lnSpc>
                <a:spcPct val="150000"/>
              </a:lnSpc>
              <a:buClr>
                <a:srgbClr val="00B0F0"/>
              </a:buClr>
              <a:buFont typeface="Wingdings" panose="05000000000000000000" pitchFamily="2" charset="2"/>
              <a:buChar char="ü"/>
            </a:pPr>
            <a:r>
              <a:rPr lang="en-US" b="1" dirty="0">
                <a:solidFill>
                  <a:srgbClr val="00B050"/>
                </a:solidFill>
              </a:rPr>
              <a:t>Iliopectineal line</a:t>
            </a:r>
            <a:r>
              <a:rPr lang="en-US" b="1" dirty="0"/>
              <a:t> </a:t>
            </a:r>
            <a:r>
              <a:rPr lang="en-US" dirty="0"/>
              <a:t>–</a:t>
            </a:r>
            <a:r>
              <a:rPr lang="en-US" b="1" dirty="0"/>
              <a:t> </a:t>
            </a:r>
            <a:r>
              <a:rPr lang="en-US" dirty="0"/>
              <a:t>the combined arcuate and pectineal lines. This represents the lateral border of the pelvic inlet.</a:t>
            </a:r>
          </a:p>
          <a:p>
            <a:pPr lvl="1"/>
            <a:endParaRPr lang="en-US" dirty="0"/>
          </a:p>
        </p:txBody>
      </p:sp>
      <p:pic>
        <p:nvPicPr>
          <p:cNvPr id="4" name="Picture 3"/>
          <p:cNvPicPr>
            <a:picLocks noChangeAspect="1"/>
          </p:cNvPicPr>
          <p:nvPr/>
        </p:nvPicPr>
        <p:blipFill>
          <a:blip r:embed="rId3"/>
          <a:stretch>
            <a:fillRect/>
          </a:stretch>
        </p:blipFill>
        <p:spPr>
          <a:xfrm>
            <a:off x="5676900" y="2591198"/>
            <a:ext cx="5835220" cy="3914097"/>
          </a:xfrm>
          <a:prstGeom prst="rect">
            <a:avLst/>
          </a:prstGeom>
        </p:spPr>
      </p:pic>
      <p:pic>
        <p:nvPicPr>
          <p:cNvPr id="6" name="Picture 5">
            <a:extLst>
              <a:ext uri="{FF2B5EF4-FFF2-40B4-BE49-F238E27FC236}">
                <a16:creationId xmlns:a16="http://schemas.microsoft.com/office/drawing/2014/main" id="{11910F3A-11A7-F716-7283-1C9A1FBD4D74}"/>
              </a:ext>
            </a:extLst>
          </p:cNvPr>
          <p:cNvPicPr>
            <a:picLocks noChangeAspect="1"/>
          </p:cNvPicPr>
          <p:nvPr/>
        </p:nvPicPr>
        <p:blipFill>
          <a:blip r:embed="rId4"/>
          <a:stretch>
            <a:fillRect/>
          </a:stretch>
        </p:blipFill>
        <p:spPr>
          <a:xfrm>
            <a:off x="475409" y="2766677"/>
            <a:ext cx="4234738" cy="3738618"/>
          </a:xfrm>
          <a:prstGeom prst="rect">
            <a:avLst/>
          </a:prstGeom>
        </p:spPr>
      </p:pic>
    </p:spTree>
    <p:extLst>
      <p:ext uri="{BB962C8B-B14F-4D97-AF65-F5344CB8AC3E}">
        <p14:creationId xmlns:p14="http://schemas.microsoft.com/office/powerpoint/2010/main" val="1451183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334531" cy="524656"/>
          </a:xfrm>
        </p:spPr>
        <p:txBody>
          <a:bodyPr>
            <a:normAutofit fontScale="90000"/>
          </a:bodyPr>
          <a:lstStyle/>
          <a:p>
            <a:r>
              <a:rPr lang="en-US" b="1" dirty="0">
                <a:solidFill>
                  <a:srgbClr val="C00000"/>
                </a:solidFill>
                <a:latin typeface="Calibri" panose="020F0502020204030204" pitchFamily="34" charset="0"/>
                <a:cs typeface="Calibri" panose="020F0502020204030204" pitchFamily="34" charset="0"/>
              </a:rPr>
              <a:t>THE PELVIS</a:t>
            </a:r>
          </a:p>
        </p:txBody>
      </p:sp>
      <p:sp>
        <p:nvSpPr>
          <p:cNvPr id="3" name="Content Placeholder 2"/>
          <p:cNvSpPr>
            <a:spLocks noGrp="1"/>
          </p:cNvSpPr>
          <p:nvPr>
            <p:ph idx="1"/>
          </p:nvPr>
        </p:nvSpPr>
        <p:spPr>
          <a:xfrm>
            <a:off x="-1" y="719528"/>
            <a:ext cx="11600330" cy="6011055"/>
          </a:xfrm>
        </p:spPr>
        <p:txBody>
          <a:bodyPr>
            <a:normAutofit/>
          </a:bodyPr>
          <a:lstStyle/>
          <a:p>
            <a:pPr marL="0" indent="0">
              <a:buNone/>
            </a:pPr>
            <a:r>
              <a:rPr lang="en-US" sz="3600" b="1" dirty="0">
                <a:solidFill>
                  <a:srgbClr val="7030A0"/>
                </a:solidFill>
                <a:latin typeface="Calibri" panose="020F0502020204030204" pitchFamily="34" charset="0"/>
                <a:cs typeface="Calibri" panose="020F0502020204030204" pitchFamily="34" charset="0"/>
              </a:rPr>
              <a:t>Pelvic Outlet</a:t>
            </a:r>
          </a:p>
          <a:p>
            <a:pPr>
              <a:lnSpc>
                <a:spcPct val="150000"/>
              </a:lnSpc>
              <a:buClr>
                <a:srgbClr val="00B0F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The pelvic outlet is located at the end of the lesser pelvis, and the beginning of the pelvic wall.</a:t>
            </a:r>
          </a:p>
          <a:p>
            <a:pPr>
              <a:lnSpc>
                <a:spcPct val="150000"/>
              </a:lnSpc>
              <a:buClr>
                <a:srgbClr val="00B0F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Its borders are:</a:t>
            </a:r>
          </a:p>
          <a:p>
            <a:pPr lvl="1">
              <a:lnSpc>
                <a:spcPct val="150000"/>
              </a:lnSpc>
              <a:buClr>
                <a:srgbClr val="00B0F0"/>
              </a:buClr>
              <a:buFont typeface="Wingdings" panose="05000000000000000000" pitchFamily="2" charset="2"/>
              <a:buChar char="ü"/>
            </a:pPr>
            <a:r>
              <a:rPr lang="en-US" sz="2000" b="1" dirty="0">
                <a:solidFill>
                  <a:srgbClr val="00B050"/>
                </a:solidFill>
                <a:latin typeface="Calibri" panose="020F0502020204030204" pitchFamily="34" charset="0"/>
                <a:cs typeface="Calibri" panose="020F0502020204030204" pitchFamily="34" charset="0"/>
              </a:rPr>
              <a:t>Posterior</a:t>
            </a:r>
            <a:r>
              <a:rPr lang="en-US" sz="2000" dirty="0">
                <a:solidFill>
                  <a:srgbClr val="00B050"/>
                </a:solidFill>
                <a:latin typeface="Calibri" panose="020F0502020204030204" pitchFamily="34" charset="0"/>
                <a:cs typeface="Calibri" panose="020F0502020204030204" pitchFamily="34" charset="0"/>
              </a:rPr>
              <a:t>: </a:t>
            </a:r>
            <a:r>
              <a:rPr lang="en-US" sz="2000" dirty="0">
                <a:latin typeface="Calibri" panose="020F0502020204030204" pitchFamily="34" charset="0"/>
                <a:cs typeface="Calibri" panose="020F0502020204030204" pitchFamily="34" charset="0"/>
              </a:rPr>
              <a:t>The tip of the coccyx</a:t>
            </a:r>
          </a:p>
          <a:p>
            <a:pPr lvl="1">
              <a:lnSpc>
                <a:spcPct val="150000"/>
              </a:lnSpc>
              <a:buClr>
                <a:srgbClr val="00B0F0"/>
              </a:buClr>
              <a:buFont typeface="Wingdings" panose="05000000000000000000" pitchFamily="2" charset="2"/>
              <a:buChar char="ü"/>
            </a:pPr>
            <a:r>
              <a:rPr lang="en-US" sz="2000" b="1" dirty="0">
                <a:solidFill>
                  <a:srgbClr val="00B050"/>
                </a:solidFill>
                <a:latin typeface="Calibri" panose="020F0502020204030204" pitchFamily="34" charset="0"/>
                <a:cs typeface="Calibri" panose="020F0502020204030204" pitchFamily="34" charset="0"/>
              </a:rPr>
              <a:t>Lateral</a:t>
            </a:r>
            <a:r>
              <a:rPr lang="en-US" sz="2000" dirty="0">
                <a:solidFill>
                  <a:srgbClr val="00B050"/>
                </a:solidFill>
                <a:latin typeface="Calibri" panose="020F0502020204030204" pitchFamily="34" charset="0"/>
                <a:cs typeface="Calibri" panose="020F0502020204030204" pitchFamily="34" charset="0"/>
              </a:rPr>
              <a:t>: </a:t>
            </a:r>
            <a:r>
              <a:rPr lang="en-US" sz="2000" dirty="0">
                <a:latin typeface="Calibri" panose="020F0502020204030204" pitchFamily="34" charset="0"/>
                <a:cs typeface="Calibri" panose="020F0502020204030204" pitchFamily="34" charset="0"/>
              </a:rPr>
              <a:t>The ischial tuberosities and the inferior margin of the sacrotuberous ligament</a:t>
            </a:r>
          </a:p>
          <a:p>
            <a:pPr lvl="1">
              <a:lnSpc>
                <a:spcPct val="150000"/>
              </a:lnSpc>
              <a:buClr>
                <a:srgbClr val="00B0F0"/>
              </a:buClr>
              <a:buFont typeface="Wingdings" panose="05000000000000000000" pitchFamily="2" charset="2"/>
              <a:buChar char="ü"/>
            </a:pPr>
            <a:r>
              <a:rPr lang="en-US" sz="2000" b="1" dirty="0">
                <a:solidFill>
                  <a:srgbClr val="00B050"/>
                </a:solidFill>
                <a:latin typeface="Calibri" panose="020F0502020204030204" pitchFamily="34" charset="0"/>
                <a:cs typeface="Calibri" panose="020F0502020204030204" pitchFamily="34" charset="0"/>
              </a:rPr>
              <a:t>Anterior</a:t>
            </a:r>
            <a:r>
              <a:rPr lang="en-US" sz="2000" dirty="0">
                <a:solidFill>
                  <a:srgbClr val="00B050"/>
                </a:solidFill>
                <a:latin typeface="Calibri" panose="020F0502020204030204" pitchFamily="34" charset="0"/>
                <a:cs typeface="Calibri" panose="020F0502020204030204" pitchFamily="34" charset="0"/>
              </a:rPr>
              <a:t>: </a:t>
            </a:r>
            <a:r>
              <a:rPr lang="en-US" sz="2000" dirty="0">
                <a:latin typeface="Calibri" panose="020F0502020204030204" pitchFamily="34" charset="0"/>
                <a:cs typeface="Calibri" panose="020F0502020204030204" pitchFamily="34" charset="0"/>
              </a:rPr>
              <a:t>The pubic arch (the inferior border of the ischiopubic rami).</a:t>
            </a:r>
          </a:p>
          <a:p>
            <a:pPr>
              <a:lnSpc>
                <a:spcPct val="150000"/>
              </a:lnSpc>
              <a:buClr>
                <a:srgbClr val="00B0F0"/>
              </a:buClr>
              <a:buFont typeface="Wingdings" panose="05000000000000000000" pitchFamily="2" charset="2"/>
              <a:buChar char="v"/>
            </a:pPr>
            <a:r>
              <a:rPr lang="en-US" sz="2400" dirty="0">
                <a:effectLst/>
                <a:latin typeface="Calibri" panose="020F0502020204030204" pitchFamily="34" charset="0"/>
                <a:cs typeface="Calibri" panose="020F0502020204030204" pitchFamily="34" charset="0"/>
              </a:rPr>
              <a:t>The angle beneath the pubic arch is known as the </a:t>
            </a:r>
            <a:r>
              <a:rPr lang="en-US" sz="2400" b="1" dirty="0">
                <a:solidFill>
                  <a:srgbClr val="0070C0"/>
                </a:solidFill>
                <a:effectLst/>
                <a:latin typeface="Calibri" panose="020F0502020204030204" pitchFamily="34" charset="0"/>
                <a:cs typeface="Calibri" panose="020F0502020204030204" pitchFamily="34" charset="0"/>
              </a:rPr>
              <a:t>sub-pubic angle</a:t>
            </a:r>
            <a:r>
              <a:rPr lang="en-US" sz="2400" dirty="0">
                <a:effectLst/>
                <a:latin typeface="Calibri" panose="020F0502020204030204" pitchFamily="34" charset="0"/>
                <a:cs typeface="Calibri" panose="020F0502020204030204" pitchFamily="34" charset="0"/>
              </a:rPr>
              <a:t> and is of a greater size in women.</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35224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rotWithShape="1">
          <a:blip r:embed="rId2"/>
          <a:srcRect r="970" b="6937"/>
          <a:stretch/>
        </p:blipFill>
        <p:spPr>
          <a:xfrm>
            <a:off x="3212744" y="1700174"/>
            <a:ext cx="7129145" cy="3896921"/>
          </a:xfrm>
          <a:prstGeom prst="rect">
            <a:avLst/>
          </a:prstGeom>
        </p:spPr>
      </p:pic>
    </p:spTree>
    <p:extLst>
      <p:ext uri="{BB962C8B-B14F-4D97-AF65-F5344CB8AC3E}">
        <p14:creationId xmlns:p14="http://schemas.microsoft.com/office/powerpoint/2010/main" val="40946417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2F546AB-22AE-0893-41C7-9248414DD01A}"/>
              </a:ext>
            </a:extLst>
          </p:cNvPr>
          <p:cNvPicPr>
            <a:picLocks noChangeAspect="1"/>
          </p:cNvPicPr>
          <p:nvPr/>
        </p:nvPicPr>
        <p:blipFill>
          <a:blip r:embed="rId2"/>
          <a:stretch>
            <a:fillRect/>
          </a:stretch>
        </p:blipFill>
        <p:spPr>
          <a:xfrm>
            <a:off x="1669677" y="893587"/>
            <a:ext cx="8014446" cy="4802243"/>
          </a:xfrm>
          <a:prstGeom prst="rect">
            <a:avLst/>
          </a:prstGeom>
        </p:spPr>
      </p:pic>
    </p:spTree>
    <p:extLst>
      <p:ext uri="{BB962C8B-B14F-4D97-AF65-F5344CB8AC3E}">
        <p14:creationId xmlns:p14="http://schemas.microsoft.com/office/powerpoint/2010/main" val="1735987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rotWithShape="1">
          <a:blip r:embed="rId3"/>
          <a:srcRect r="587" b="7070"/>
          <a:stretch/>
        </p:blipFill>
        <p:spPr>
          <a:xfrm>
            <a:off x="1362635" y="1390650"/>
            <a:ext cx="9009063" cy="4616450"/>
          </a:xfrm>
          <a:prstGeom prst="rect">
            <a:avLst/>
          </a:prstGeom>
        </p:spPr>
      </p:pic>
    </p:spTree>
    <p:extLst>
      <p:ext uri="{BB962C8B-B14F-4D97-AF65-F5344CB8AC3E}">
        <p14:creationId xmlns:p14="http://schemas.microsoft.com/office/powerpoint/2010/main" val="31770029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274002" cy="719528"/>
          </a:xfrm>
        </p:spPr>
        <p:txBody>
          <a:bodyPr>
            <a:normAutofit fontScale="90000"/>
          </a:bodyPr>
          <a:lstStyle/>
          <a:p>
            <a:r>
              <a:rPr lang="en-US" b="1" dirty="0">
                <a:solidFill>
                  <a:srgbClr val="FF0000"/>
                </a:solidFill>
                <a:latin typeface="Calibri" panose="020F0502020204030204" pitchFamily="34" charset="0"/>
                <a:cs typeface="Calibri" panose="020F0502020204030204" pitchFamily="34" charset="0"/>
              </a:rPr>
              <a:t>STRUCTURE OF THE PELVIC WALLS</a:t>
            </a:r>
            <a:br>
              <a:rPr lang="en-US" b="1" dirty="0"/>
            </a:br>
            <a:endParaRPr lang="en-US" dirty="0"/>
          </a:p>
        </p:txBody>
      </p:sp>
      <p:sp>
        <p:nvSpPr>
          <p:cNvPr id="3" name="Content Placeholder 2"/>
          <p:cNvSpPr>
            <a:spLocks noGrp="1"/>
          </p:cNvSpPr>
          <p:nvPr>
            <p:ph idx="1"/>
          </p:nvPr>
        </p:nvSpPr>
        <p:spPr>
          <a:xfrm>
            <a:off x="-1" y="719528"/>
            <a:ext cx="9773587" cy="5516379"/>
          </a:xfrm>
        </p:spPr>
        <p:txBody>
          <a:bodyPr>
            <a:normAutofit/>
          </a:bodyPr>
          <a:lstStyle/>
          <a:p>
            <a:pPr>
              <a:lnSpc>
                <a:spcPct val="150000"/>
              </a:lnSpc>
              <a:buClr>
                <a:srgbClr val="00B0F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The walls of the pelvis are formed by bones and ligaments that are partly lined with muscles covered with fascia and parietal peritoneum. </a:t>
            </a:r>
          </a:p>
          <a:p>
            <a:pPr>
              <a:lnSpc>
                <a:spcPct val="150000"/>
              </a:lnSpc>
              <a:buClr>
                <a:srgbClr val="00B0F0"/>
              </a:buClr>
              <a:buFont typeface="Wingdings" panose="05000000000000000000" pitchFamily="2" charset="2"/>
              <a:buChar char="v"/>
            </a:pPr>
            <a:r>
              <a:rPr lang="en-US" sz="2000" dirty="0">
                <a:latin typeface="Calibri" panose="020F0502020204030204" pitchFamily="34" charset="0"/>
                <a:cs typeface="Calibri" panose="020F0502020204030204" pitchFamily="34" charset="0"/>
              </a:rPr>
              <a:t>The pelvis has </a:t>
            </a:r>
          </a:p>
          <a:p>
            <a:pPr lvl="1">
              <a:lnSpc>
                <a:spcPct val="150000"/>
              </a:lnSpc>
              <a:buClr>
                <a:srgbClr val="00B0F0"/>
              </a:buClr>
              <a:buFont typeface="Wingdings" panose="05000000000000000000" pitchFamily="2" charset="2"/>
              <a:buChar char="ü"/>
            </a:pPr>
            <a:r>
              <a:rPr lang="en-US" sz="2000" dirty="0">
                <a:latin typeface="Calibri" panose="020F0502020204030204" pitchFamily="34" charset="0"/>
                <a:cs typeface="Calibri" panose="020F0502020204030204" pitchFamily="34" charset="0"/>
              </a:rPr>
              <a:t>Anterior </a:t>
            </a:r>
          </a:p>
          <a:p>
            <a:pPr lvl="1">
              <a:lnSpc>
                <a:spcPct val="150000"/>
              </a:lnSpc>
              <a:buClr>
                <a:srgbClr val="00B0F0"/>
              </a:buClr>
              <a:buFont typeface="Wingdings" panose="05000000000000000000" pitchFamily="2" charset="2"/>
              <a:buChar char="ü"/>
            </a:pPr>
            <a:r>
              <a:rPr lang="en-US" sz="2000" dirty="0">
                <a:latin typeface="Calibri" panose="020F0502020204030204" pitchFamily="34" charset="0"/>
                <a:cs typeface="Calibri" panose="020F0502020204030204" pitchFamily="34" charset="0"/>
              </a:rPr>
              <a:t>Posterior,</a:t>
            </a:r>
          </a:p>
          <a:p>
            <a:pPr lvl="1">
              <a:lnSpc>
                <a:spcPct val="150000"/>
              </a:lnSpc>
              <a:buClr>
                <a:srgbClr val="00B0F0"/>
              </a:buClr>
              <a:buFont typeface="Wingdings" panose="05000000000000000000" pitchFamily="2" charset="2"/>
              <a:buChar char="ü"/>
            </a:pPr>
            <a:r>
              <a:rPr lang="en-US" sz="2000" dirty="0">
                <a:latin typeface="Calibri" panose="020F0502020204030204" pitchFamily="34" charset="0"/>
                <a:cs typeface="Calibri" panose="020F0502020204030204" pitchFamily="34" charset="0"/>
              </a:rPr>
              <a:t>Lateral walls</a:t>
            </a:r>
          </a:p>
          <a:p>
            <a:pPr lvl="1">
              <a:lnSpc>
                <a:spcPct val="150000"/>
              </a:lnSpc>
              <a:buClr>
                <a:srgbClr val="00B0F0"/>
              </a:buClr>
              <a:buFont typeface="Wingdings" panose="05000000000000000000" pitchFamily="2" charset="2"/>
              <a:buChar char="ü"/>
            </a:pPr>
            <a:r>
              <a:rPr lang="en-US" sz="2000" dirty="0">
                <a:latin typeface="Calibri" panose="020F0502020204030204" pitchFamily="34" charset="0"/>
                <a:cs typeface="Calibri" panose="020F0502020204030204" pitchFamily="34" charset="0"/>
              </a:rPr>
              <a:t>Inferior wall or floor</a:t>
            </a:r>
          </a:p>
        </p:txBody>
      </p:sp>
    </p:spTree>
    <p:extLst>
      <p:ext uri="{BB962C8B-B14F-4D97-AF65-F5344CB8AC3E}">
        <p14:creationId xmlns:p14="http://schemas.microsoft.com/office/powerpoint/2010/main" val="16917604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739266" cy="764498"/>
          </a:xfrm>
        </p:spPr>
        <p:txBody>
          <a:bodyPr>
            <a:normAutofit fontScale="90000"/>
          </a:bodyPr>
          <a:lstStyle/>
          <a:p>
            <a:r>
              <a:rPr lang="en-US" b="1" dirty="0">
                <a:solidFill>
                  <a:srgbClr val="0070C0"/>
                </a:solidFill>
                <a:latin typeface="Calibri" panose="020F0502020204030204" pitchFamily="34" charset="0"/>
                <a:cs typeface="Calibri" panose="020F0502020204030204" pitchFamily="34" charset="0"/>
              </a:rPr>
              <a:t>ANTERIOR PELVIC WALL</a:t>
            </a:r>
            <a:br>
              <a:rPr lang="en-US" dirty="0"/>
            </a:br>
            <a:endParaRPr lang="en-US" dirty="0"/>
          </a:p>
        </p:txBody>
      </p:sp>
      <p:sp>
        <p:nvSpPr>
          <p:cNvPr id="3" name="Content Placeholder 2"/>
          <p:cNvSpPr>
            <a:spLocks noGrp="1"/>
          </p:cNvSpPr>
          <p:nvPr>
            <p:ph idx="1"/>
          </p:nvPr>
        </p:nvSpPr>
        <p:spPr>
          <a:xfrm>
            <a:off x="-1" y="764499"/>
            <a:ext cx="10193311" cy="5726242"/>
          </a:xfrm>
        </p:spPr>
        <p:txBody>
          <a:bodyPr>
            <a:normAutofit/>
          </a:bodyPr>
          <a:lstStyle/>
          <a:p>
            <a:pPr marL="0" indent="0">
              <a:lnSpc>
                <a:spcPct val="150000"/>
              </a:lnSpc>
              <a:buNone/>
            </a:pPr>
            <a:r>
              <a:rPr lang="en-US" sz="2000" dirty="0">
                <a:latin typeface="Calibri" panose="020F0502020204030204" pitchFamily="34" charset="0"/>
                <a:cs typeface="Calibri" panose="020F0502020204030204" pitchFamily="34" charset="0"/>
              </a:rPr>
              <a:t>The anterior pelvic wall is the shallowest wall and is formed by the</a:t>
            </a:r>
          </a:p>
          <a:p>
            <a:pPr>
              <a:lnSpc>
                <a:spcPct val="150000"/>
              </a:lnSpc>
            </a:pPr>
            <a:endParaRPr lang="en-US" sz="2000" dirty="0">
              <a:latin typeface="Calibri" panose="020F0502020204030204" pitchFamily="34" charset="0"/>
              <a:cs typeface="Calibri" panose="020F0502020204030204" pitchFamily="34" charset="0"/>
            </a:endParaRPr>
          </a:p>
          <a:p>
            <a:pPr>
              <a:lnSpc>
                <a:spcPct val="150000"/>
              </a:lnSpc>
            </a:pPr>
            <a:endParaRPr lang="en-US" sz="2000" dirty="0">
              <a:latin typeface="Calibri" panose="020F0502020204030204" pitchFamily="34" charset="0"/>
              <a:cs typeface="Calibri" panose="020F0502020204030204" pitchFamily="34" charset="0"/>
            </a:endParaRPr>
          </a:p>
          <a:p>
            <a:pPr lvl="1">
              <a:lnSpc>
                <a:spcPct val="150000"/>
              </a:lnSpc>
              <a:buClr>
                <a:srgbClr val="00B0F0"/>
              </a:buClr>
              <a:buFont typeface="Wingdings" panose="05000000000000000000" pitchFamily="2" charset="2"/>
              <a:buChar char="v"/>
            </a:pPr>
            <a:r>
              <a:rPr lang="en-US" sz="1800" dirty="0">
                <a:latin typeface="Calibri" panose="020F0502020204030204" pitchFamily="34" charset="0"/>
                <a:cs typeface="Calibri" panose="020F0502020204030204" pitchFamily="34" charset="0"/>
              </a:rPr>
              <a:t>BODIES OF THE PUBIC BONES</a:t>
            </a:r>
          </a:p>
          <a:p>
            <a:pPr lvl="1">
              <a:lnSpc>
                <a:spcPct val="150000"/>
              </a:lnSpc>
              <a:buClr>
                <a:srgbClr val="00B0F0"/>
              </a:buClr>
              <a:buFont typeface="Wingdings" panose="05000000000000000000" pitchFamily="2" charset="2"/>
              <a:buChar char="v"/>
            </a:pPr>
            <a:r>
              <a:rPr lang="en-US" sz="1800" dirty="0">
                <a:latin typeface="Calibri" panose="020F0502020204030204" pitchFamily="34" charset="0"/>
                <a:cs typeface="Calibri" panose="020F0502020204030204" pitchFamily="34" charset="0"/>
              </a:rPr>
              <a:t>PUBIC RAMI </a:t>
            </a:r>
          </a:p>
          <a:p>
            <a:pPr lvl="1">
              <a:lnSpc>
                <a:spcPct val="150000"/>
              </a:lnSpc>
              <a:buClr>
                <a:srgbClr val="00B0F0"/>
              </a:buClr>
              <a:buFont typeface="Wingdings" panose="05000000000000000000" pitchFamily="2" charset="2"/>
              <a:buChar char="v"/>
            </a:pPr>
            <a:r>
              <a:rPr lang="en-US" sz="1800" dirty="0">
                <a:latin typeface="Calibri" panose="020F0502020204030204" pitchFamily="34" charset="0"/>
                <a:cs typeface="Calibri" panose="020F0502020204030204" pitchFamily="34" charset="0"/>
              </a:rPr>
              <a:t>SYMPHYSIS PUBIS</a:t>
            </a:r>
          </a:p>
        </p:txBody>
      </p:sp>
      <p:pic>
        <p:nvPicPr>
          <p:cNvPr id="4" name="Picture 3"/>
          <p:cNvPicPr>
            <a:picLocks noChangeAspect="1"/>
          </p:cNvPicPr>
          <p:nvPr/>
        </p:nvPicPr>
        <p:blipFill>
          <a:blip r:embed="rId2"/>
          <a:stretch>
            <a:fillRect/>
          </a:stretch>
        </p:blipFill>
        <p:spPr>
          <a:xfrm>
            <a:off x="7048108" y="3505200"/>
            <a:ext cx="4488542" cy="2734027"/>
          </a:xfrm>
          <a:prstGeom prst="rect">
            <a:avLst/>
          </a:prstGeom>
        </p:spPr>
      </p:pic>
    </p:spTree>
    <p:extLst>
      <p:ext uri="{BB962C8B-B14F-4D97-AF65-F5344CB8AC3E}">
        <p14:creationId xmlns:p14="http://schemas.microsoft.com/office/powerpoint/2010/main" val="14282363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6" y="0"/>
            <a:ext cx="8766469" cy="749508"/>
          </a:xfrm>
        </p:spPr>
        <p:txBody>
          <a:bodyPr>
            <a:normAutofit fontScale="90000"/>
          </a:bodyPr>
          <a:lstStyle/>
          <a:p>
            <a:r>
              <a:rPr lang="en-US" b="1" dirty="0">
                <a:solidFill>
                  <a:srgbClr val="0070C0"/>
                </a:solidFill>
                <a:latin typeface="Calibri" panose="020F0502020204030204" pitchFamily="34" charset="0"/>
                <a:cs typeface="Calibri" panose="020F0502020204030204" pitchFamily="34" charset="0"/>
              </a:rPr>
              <a:t>POSTERIOR PELVIC WALL</a:t>
            </a:r>
            <a:br>
              <a:rPr lang="en-US" dirty="0"/>
            </a:br>
            <a:endParaRPr lang="en-US" dirty="0"/>
          </a:p>
        </p:txBody>
      </p:sp>
      <p:sp>
        <p:nvSpPr>
          <p:cNvPr id="3" name="Content Placeholder 2"/>
          <p:cNvSpPr>
            <a:spLocks noGrp="1"/>
          </p:cNvSpPr>
          <p:nvPr>
            <p:ph idx="1"/>
          </p:nvPr>
        </p:nvSpPr>
        <p:spPr>
          <a:xfrm>
            <a:off x="2775" y="929390"/>
            <a:ext cx="9920713" cy="5666281"/>
          </a:xfrm>
        </p:spPr>
        <p:txBody>
          <a:bodyPr>
            <a:normAutofit/>
          </a:bodyPr>
          <a:lstStyle/>
          <a:p>
            <a:pPr marL="0" indent="0">
              <a:lnSpc>
                <a:spcPct val="150000"/>
              </a:lnSpc>
              <a:buNone/>
            </a:pPr>
            <a:r>
              <a:rPr lang="en-US" sz="2000" dirty="0">
                <a:latin typeface="Calibri" panose="020F0502020204030204" pitchFamily="34" charset="0"/>
                <a:cs typeface="Calibri" panose="020F0502020204030204" pitchFamily="34" charset="0"/>
              </a:rPr>
              <a:t>The posterior pelvic wall is wide and is formed by the </a:t>
            </a:r>
          </a:p>
          <a:p>
            <a:pPr>
              <a:lnSpc>
                <a:spcPct val="150000"/>
              </a:lnSpc>
            </a:pPr>
            <a:endParaRPr lang="en-US" sz="2000" dirty="0">
              <a:latin typeface="Calibri" panose="020F0502020204030204" pitchFamily="34" charset="0"/>
              <a:cs typeface="Calibri" panose="020F0502020204030204" pitchFamily="34" charset="0"/>
            </a:endParaRPr>
          </a:p>
          <a:p>
            <a:pPr lvl="1">
              <a:lnSpc>
                <a:spcPct val="150000"/>
              </a:lnSpc>
              <a:buFont typeface="Wingdings" panose="05000000000000000000" pitchFamily="2" charset="2"/>
              <a:buChar char="v"/>
            </a:pPr>
            <a:r>
              <a:rPr lang="en-US" sz="1800" dirty="0">
                <a:latin typeface="Calibri" panose="020F0502020204030204" pitchFamily="34" charset="0"/>
                <a:cs typeface="Calibri" panose="020F0502020204030204" pitchFamily="34" charset="0"/>
              </a:rPr>
              <a:t> SACRUM  </a:t>
            </a:r>
          </a:p>
          <a:p>
            <a:pPr lvl="1">
              <a:lnSpc>
                <a:spcPct val="150000"/>
              </a:lnSpc>
              <a:buFont typeface="Wingdings" panose="05000000000000000000" pitchFamily="2" charset="2"/>
              <a:buChar char="v"/>
            </a:pPr>
            <a:r>
              <a:rPr lang="en-US" sz="1800" dirty="0">
                <a:latin typeface="Calibri" panose="020F0502020204030204" pitchFamily="34" charset="0"/>
                <a:cs typeface="Calibri" panose="020F0502020204030204" pitchFamily="34" charset="0"/>
              </a:rPr>
              <a:t> COCCYX </a:t>
            </a:r>
          </a:p>
          <a:p>
            <a:pPr lvl="1">
              <a:lnSpc>
                <a:spcPct val="150000"/>
              </a:lnSpc>
              <a:buFont typeface="Wingdings" panose="05000000000000000000" pitchFamily="2" charset="2"/>
              <a:buChar char="v"/>
            </a:pPr>
            <a:r>
              <a:rPr lang="en-US" sz="1800" dirty="0">
                <a:latin typeface="Calibri" panose="020F0502020204030204" pitchFamily="34" charset="0"/>
                <a:cs typeface="Calibri" panose="020F0502020204030204" pitchFamily="34" charset="0"/>
              </a:rPr>
              <a:t> PIRIFORMIS MUSCLES  and their covering of parietal pelvic fascia</a:t>
            </a:r>
          </a:p>
        </p:txBody>
      </p:sp>
    </p:spTree>
    <p:extLst>
      <p:ext uri="{BB962C8B-B14F-4D97-AF65-F5344CB8AC3E}">
        <p14:creationId xmlns:p14="http://schemas.microsoft.com/office/powerpoint/2010/main" val="34080032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784236" cy="569626"/>
          </a:xfrm>
        </p:spPr>
        <p:txBody>
          <a:bodyPr>
            <a:normAutofit fontScale="90000"/>
          </a:bodyPr>
          <a:lstStyle/>
          <a:p>
            <a:r>
              <a:rPr lang="en-US" b="1" dirty="0">
                <a:solidFill>
                  <a:srgbClr val="00B0F0"/>
                </a:solidFill>
                <a:latin typeface="Calibri" panose="020F0502020204030204" pitchFamily="34" charset="0"/>
                <a:cs typeface="Calibri" panose="020F0502020204030204" pitchFamily="34" charset="0"/>
              </a:rPr>
              <a:t>SACRUM</a:t>
            </a:r>
          </a:p>
        </p:txBody>
      </p:sp>
      <p:sp>
        <p:nvSpPr>
          <p:cNvPr id="3" name="Content Placeholder 2"/>
          <p:cNvSpPr>
            <a:spLocks noGrp="1"/>
          </p:cNvSpPr>
          <p:nvPr>
            <p:ph idx="1"/>
          </p:nvPr>
        </p:nvSpPr>
        <p:spPr>
          <a:xfrm>
            <a:off x="0" y="779489"/>
            <a:ext cx="9683646" cy="6078511"/>
          </a:xfrm>
        </p:spPr>
        <p:txBody>
          <a:bodyPr>
            <a:normAutofit/>
          </a:bodyPr>
          <a:lstStyle/>
          <a:p>
            <a:pPr>
              <a:lnSpc>
                <a:spcPct val="150000"/>
              </a:lnSpc>
              <a:buClr>
                <a:srgbClr val="00B0F0"/>
              </a:buClr>
              <a:buFont typeface="Wingdings" panose="05000000000000000000" pitchFamily="2" charset="2"/>
              <a:buChar char="v"/>
            </a:pPr>
            <a:r>
              <a:rPr lang="en-US" sz="2000" dirty="0">
                <a:latin typeface="Calibri" panose="020F0502020204030204" pitchFamily="34" charset="0"/>
                <a:cs typeface="Calibri" panose="020F0502020204030204" pitchFamily="34" charset="0"/>
              </a:rPr>
              <a:t>The sacrum consists of </a:t>
            </a:r>
            <a:r>
              <a:rPr lang="en-US" sz="2000" b="1" dirty="0">
                <a:solidFill>
                  <a:srgbClr val="FF0000"/>
                </a:solidFill>
                <a:latin typeface="Calibri" panose="020F0502020204030204" pitchFamily="34" charset="0"/>
                <a:cs typeface="Calibri" panose="020F0502020204030204" pitchFamily="34" charset="0"/>
              </a:rPr>
              <a:t>five vertebrae</a:t>
            </a:r>
            <a:r>
              <a:rPr lang="en-US" sz="2000" dirty="0">
                <a:solidFill>
                  <a:srgbClr val="00B050"/>
                </a:solidFill>
                <a:latin typeface="Calibri" panose="020F0502020204030204" pitchFamily="34" charset="0"/>
                <a:cs typeface="Calibri" panose="020F0502020204030204" pitchFamily="34" charset="0"/>
              </a:rPr>
              <a:t> </a:t>
            </a:r>
            <a:r>
              <a:rPr lang="en-US" sz="2000" dirty="0">
                <a:latin typeface="Calibri" panose="020F0502020204030204" pitchFamily="34" charset="0"/>
                <a:cs typeface="Calibri" panose="020F0502020204030204" pitchFamily="34" charset="0"/>
              </a:rPr>
              <a:t>fused together to form a single wedge-shaped bone with a forward concavity. </a:t>
            </a:r>
          </a:p>
          <a:p>
            <a:pPr>
              <a:lnSpc>
                <a:spcPct val="150000"/>
              </a:lnSpc>
              <a:buClr>
                <a:srgbClr val="00B0F0"/>
              </a:buClr>
              <a:buFont typeface="Wingdings" panose="05000000000000000000" pitchFamily="2" charset="2"/>
              <a:buChar char="v"/>
            </a:pPr>
            <a:r>
              <a:rPr lang="en-US" sz="2000" dirty="0">
                <a:latin typeface="Calibri" panose="020F0502020204030204" pitchFamily="34" charset="0"/>
                <a:cs typeface="Calibri" panose="020F0502020204030204" pitchFamily="34" charset="0"/>
              </a:rPr>
              <a:t>The upper border or base of the bone articulates with the fifth </a:t>
            </a:r>
            <a:r>
              <a:rPr lang="en-US" sz="2000" b="1" dirty="0">
                <a:solidFill>
                  <a:srgbClr val="7030A0"/>
                </a:solidFill>
                <a:latin typeface="Calibri" panose="020F0502020204030204" pitchFamily="34" charset="0"/>
                <a:cs typeface="Calibri" panose="020F0502020204030204" pitchFamily="34" charset="0"/>
              </a:rPr>
              <a:t>lumbar vertebra</a:t>
            </a:r>
          </a:p>
          <a:p>
            <a:pPr>
              <a:lnSpc>
                <a:spcPct val="150000"/>
              </a:lnSpc>
              <a:buClr>
                <a:srgbClr val="00B0F0"/>
              </a:buClr>
              <a:buFont typeface="Wingdings" panose="05000000000000000000" pitchFamily="2" charset="2"/>
              <a:buChar char="v"/>
            </a:pPr>
            <a:r>
              <a:rPr lang="en-US" sz="2000" dirty="0">
                <a:latin typeface="Calibri" panose="020F0502020204030204" pitchFamily="34" charset="0"/>
                <a:cs typeface="Calibri" panose="020F0502020204030204" pitchFamily="34" charset="0"/>
              </a:rPr>
              <a:t>The narrow inferior border articulates with the </a:t>
            </a:r>
            <a:r>
              <a:rPr lang="en-US" sz="2000" b="1" dirty="0">
                <a:solidFill>
                  <a:srgbClr val="00B050"/>
                </a:solidFill>
                <a:latin typeface="Calibri" panose="020F0502020204030204" pitchFamily="34" charset="0"/>
                <a:cs typeface="Calibri" panose="020F0502020204030204" pitchFamily="34" charset="0"/>
              </a:rPr>
              <a:t>coccyx</a:t>
            </a:r>
          </a:p>
          <a:p>
            <a:pPr>
              <a:lnSpc>
                <a:spcPct val="150000"/>
              </a:lnSpc>
              <a:buClr>
                <a:srgbClr val="00B0F0"/>
              </a:buClr>
              <a:buFont typeface="Wingdings" panose="05000000000000000000" pitchFamily="2" charset="2"/>
              <a:buChar char="v"/>
            </a:pPr>
            <a:r>
              <a:rPr lang="en-US" sz="2000" dirty="0">
                <a:latin typeface="Calibri" panose="020F0502020204030204" pitchFamily="34" charset="0"/>
                <a:cs typeface="Calibri" panose="020F0502020204030204" pitchFamily="34" charset="0"/>
              </a:rPr>
              <a:t>Laterally, the sacrum articulates with the two iliac bones to form the </a:t>
            </a:r>
            <a:r>
              <a:rPr lang="en-US" sz="2000" b="1" dirty="0">
                <a:solidFill>
                  <a:srgbClr val="0070C0"/>
                </a:solidFill>
                <a:latin typeface="Calibri" panose="020F0502020204030204" pitchFamily="34" charset="0"/>
                <a:cs typeface="Calibri" panose="020F0502020204030204" pitchFamily="34" charset="0"/>
              </a:rPr>
              <a:t>sacroiliac joints. </a:t>
            </a:r>
          </a:p>
          <a:p>
            <a:pPr>
              <a:lnSpc>
                <a:spcPct val="150000"/>
              </a:lnSpc>
              <a:buClr>
                <a:srgbClr val="00B0F0"/>
              </a:buClr>
              <a:buFont typeface="Wingdings" panose="05000000000000000000" pitchFamily="2" charset="2"/>
              <a:buChar char="v"/>
            </a:pPr>
            <a:r>
              <a:rPr lang="en-US" sz="2000" dirty="0">
                <a:latin typeface="Calibri" panose="020F0502020204030204" pitchFamily="34" charset="0"/>
                <a:cs typeface="Calibri" panose="020F0502020204030204" pitchFamily="34" charset="0"/>
              </a:rPr>
              <a:t>The anterior and upper margins of the first sacral vertebra bulge forward as the posterior margin of the pelvic inlet called </a:t>
            </a:r>
            <a:r>
              <a:rPr lang="en-US" sz="2000" b="1" dirty="0">
                <a:solidFill>
                  <a:srgbClr val="0070C0"/>
                </a:solidFill>
                <a:latin typeface="Calibri" panose="020F0502020204030204" pitchFamily="34" charset="0"/>
                <a:cs typeface="Calibri" panose="020F0502020204030204" pitchFamily="34" charset="0"/>
              </a:rPr>
              <a:t>sacral promontory </a:t>
            </a:r>
            <a:r>
              <a:rPr lang="en-US" sz="2000" dirty="0">
                <a:latin typeface="Calibri" panose="020F0502020204030204" pitchFamily="34" charset="0"/>
                <a:cs typeface="Calibri" panose="020F0502020204030204" pitchFamily="34" charset="0"/>
              </a:rPr>
              <a:t>which is an important obstetric landmark used when measuring the size of the pelvis.</a:t>
            </a:r>
          </a:p>
        </p:txBody>
      </p:sp>
    </p:spTree>
    <p:extLst>
      <p:ext uri="{BB962C8B-B14F-4D97-AF65-F5344CB8AC3E}">
        <p14:creationId xmlns:p14="http://schemas.microsoft.com/office/powerpoint/2010/main" val="8744630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9ADA5E2-8CE7-9D63-F65C-0388B25CE67C}"/>
              </a:ext>
            </a:extLst>
          </p:cNvPr>
          <p:cNvPicPr>
            <a:picLocks noChangeAspect="1"/>
          </p:cNvPicPr>
          <p:nvPr/>
        </p:nvPicPr>
        <p:blipFill>
          <a:blip r:embed="rId2"/>
          <a:stretch>
            <a:fillRect/>
          </a:stretch>
        </p:blipFill>
        <p:spPr>
          <a:xfrm>
            <a:off x="1541929" y="446320"/>
            <a:ext cx="9197789" cy="6024073"/>
          </a:xfrm>
          <a:prstGeom prst="rect">
            <a:avLst/>
          </a:prstGeom>
        </p:spPr>
      </p:pic>
    </p:spTree>
    <p:extLst>
      <p:ext uri="{BB962C8B-B14F-4D97-AF65-F5344CB8AC3E}">
        <p14:creationId xmlns:p14="http://schemas.microsoft.com/office/powerpoint/2010/main" val="10267665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37D3BFD-5F3C-FE0E-BB9C-227357A48C69}"/>
              </a:ext>
            </a:extLst>
          </p:cNvPr>
          <p:cNvPicPr>
            <a:picLocks noChangeAspect="1"/>
          </p:cNvPicPr>
          <p:nvPr/>
        </p:nvPicPr>
        <p:blipFill>
          <a:blip r:embed="rId2"/>
          <a:stretch>
            <a:fillRect/>
          </a:stretch>
        </p:blipFill>
        <p:spPr>
          <a:xfrm>
            <a:off x="753035" y="331470"/>
            <a:ext cx="10363200" cy="6347460"/>
          </a:xfrm>
          <a:prstGeom prst="rect">
            <a:avLst/>
          </a:prstGeom>
        </p:spPr>
      </p:pic>
    </p:spTree>
    <p:extLst>
      <p:ext uri="{BB962C8B-B14F-4D97-AF65-F5344CB8AC3E}">
        <p14:creationId xmlns:p14="http://schemas.microsoft.com/office/powerpoint/2010/main" val="32331613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8529403" cy="719528"/>
          </a:xfrm>
        </p:spPr>
        <p:txBody>
          <a:bodyPr>
            <a:normAutofit/>
          </a:bodyPr>
          <a:lstStyle/>
          <a:p>
            <a:r>
              <a:rPr lang="en-US" sz="3200" b="1" dirty="0">
                <a:solidFill>
                  <a:srgbClr val="00B0F0"/>
                </a:solidFill>
                <a:latin typeface="Calibri" panose="020F0502020204030204" pitchFamily="34" charset="0"/>
                <a:cs typeface="Calibri" panose="020F0502020204030204" pitchFamily="34" charset="0"/>
              </a:rPr>
              <a:t>SACRUM</a:t>
            </a:r>
          </a:p>
        </p:txBody>
      </p:sp>
      <p:sp>
        <p:nvSpPr>
          <p:cNvPr id="3" name="Content Placeholder 2"/>
          <p:cNvSpPr>
            <a:spLocks noGrp="1"/>
          </p:cNvSpPr>
          <p:nvPr>
            <p:ph idx="1"/>
          </p:nvPr>
        </p:nvSpPr>
        <p:spPr>
          <a:xfrm>
            <a:off x="119921" y="1079293"/>
            <a:ext cx="9863528" cy="5186596"/>
          </a:xfrm>
        </p:spPr>
        <p:txBody>
          <a:bodyPr>
            <a:normAutofit/>
          </a:bodyPr>
          <a:lstStyle/>
          <a:p>
            <a:pPr>
              <a:lnSpc>
                <a:spcPct val="150000"/>
              </a:lnSpc>
              <a:buClr>
                <a:srgbClr val="00B0F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The vertebral foramina together form the </a:t>
            </a:r>
            <a:r>
              <a:rPr lang="en-US" sz="2400" b="1" dirty="0">
                <a:solidFill>
                  <a:srgbClr val="0070C0"/>
                </a:solidFill>
                <a:latin typeface="Calibri" panose="020F0502020204030204" pitchFamily="34" charset="0"/>
                <a:cs typeface="Calibri" panose="020F0502020204030204" pitchFamily="34" charset="0"/>
              </a:rPr>
              <a:t>sacral canal</a:t>
            </a:r>
            <a:r>
              <a:rPr lang="en-US" sz="2400" dirty="0">
                <a:solidFill>
                  <a:srgbClr val="0070C0"/>
                </a:solidFill>
                <a:latin typeface="Calibri" panose="020F0502020204030204" pitchFamily="34" charset="0"/>
                <a:cs typeface="Calibri" panose="020F0502020204030204" pitchFamily="34" charset="0"/>
              </a:rPr>
              <a:t>.</a:t>
            </a:r>
          </a:p>
          <a:p>
            <a:pPr>
              <a:lnSpc>
                <a:spcPct val="150000"/>
              </a:lnSpc>
              <a:buClr>
                <a:srgbClr val="00B0F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The laminae of the 5th sacral vertebra, and sometimes those of the 4th, fail to meet in the midline, forming the </a:t>
            </a:r>
            <a:r>
              <a:rPr lang="en-US" sz="2400" b="1" dirty="0">
                <a:solidFill>
                  <a:srgbClr val="0070C0"/>
                </a:solidFill>
                <a:latin typeface="Calibri" panose="020F0502020204030204" pitchFamily="34" charset="0"/>
                <a:cs typeface="Calibri" panose="020F0502020204030204" pitchFamily="34" charset="0"/>
              </a:rPr>
              <a:t>sacral hiatus. </a:t>
            </a:r>
          </a:p>
          <a:p>
            <a:pPr>
              <a:lnSpc>
                <a:spcPct val="150000"/>
              </a:lnSpc>
              <a:buClr>
                <a:srgbClr val="00B0F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The sacral canal contains the anterior and posterior roots of the lumbar, sacral, and coccygeal spinal nerves; the filum terminale; and fibro fatty material.</a:t>
            </a:r>
          </a:p>
          <a:p>
            <a:pPr>
              <a:lnSpc>
                <a:spcPct val="150000"/>
              </a:lnSpc>
              <a:buClr>
                <a:srgbClr val="00B0F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It also contains the lower part of the subarachnoid space down as far as the lower border of the 2nd sacral vertebra</a:t>
            </a:r>
          </a:p>
        </p:txBody>
      </p:sp>
    </p:spTree>
    <p:extLst>
      <p:ext uri="{BB962C8B-B14F-4D97-AF65-F5344CB8AC3E}">
        <p14:creationId xmlns:p14="http://schemas.microsoft.com/office/powerpoint/2010/main" val="10098151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226102"/>
            <a:ext cx="8613808" cy="6438275"/>
          </a:xfrm>
          <a:prstGeom prst="rect">
            <a:avLst/>
          </a:prstGeom>
        </p:spPr>
      </p:pic>
      <p:pic>
        <p:nvPicPr>
          <p:cNvPr id="7" name="Picture 6"/>
          <p:cNvPicPr>
            <a:picLocks noChangeAspect="1"/>
          </p:cNvPicPr>
          <p:nvPr/>
        </p:nvPicPr>
        <p:blipFill>
          <a:blip r:embed="rId3"/>
          <a:stretch>
            <a:fillRect/>
          </a:stretch>
        </p:blipFill>
        <p:spPr>
          <a:xfrm>
            <a:off x="9515004" y="590237"/>
            <a:ext cx="2676996" cy="5829925"/>
          </a:xfrm>
          <a:prstGeom prst="rect">
            <a:avLst/>
          </a:prstGeom>
        </p:spPr>
      </p:pic>
    </p:spTree>
    <p:extLst>
      <p:ext uri="{BB962C8B-B14F-4D97-AF65-F5344CB8AC3E}">
        <p14:creationId xmlns:p14="http://schemas.microsoft.com/office/powerpoint/2010/main" val="14201611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8664315" cy="704538"/>
          </a:xfrm>
        </p:spPr>
        <p:txBody>
          <a:bodyPr>
            <a:normAutofit/>
          </a:bodyPr>
          <a:lstStyle/>
          <a:p>
            <a:r>
              <a:rPr lang="en-US" sz="3200" b="1" dirty="0">
                <a:solidFill>
                  <a:srgbClr val="00B0F0"/>
                </a:solidFill>
                <a:latin typeface="Calibri" panose="020F0502020204030204" pitchFamily="34" charset="0"/>
                <a:cs typeface="Calibri" panose="020F0502020204030204" pitchFamily="34" charset="0"/>
              </a:rPr>
              <a:t>SACRUM</a:t>
            </a:r>
            <a:endParaRPr lang="en-US" sz="3200" dirty="0">
              <a:solidFill>
                <a:srgbClr val="00B0F0"/>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164892" y="704538"/>
            <a:ext cx="9503764" cy="5711251"/>
          </a:xfrm>
        </p:spPr>
        <p:txBody>
          <a:bodyPr>
            <a:normAutofit/>
          </a:bodyPr>
          <a:lstStyle/>
          <a:p>
            <a:pPr>
              <a:lnSpc>
                <a:spcPct val="150000"/>
              </a:lnSpc>
              <a:buClr>
                <a:srgbClr val="00B0F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The anterior and posterior surfaces of the sacrum possess on each side four foramina for the passage of the anterior and posterior rami of the upper four sacral nerves </a:t>
            </a:r>
          </a:p>
          <a:p>
            <a:pPr>
              <a:lnSpc>
                <a:spcPct val="150000"/>
              </a:lnSpc>
              <a:buClr>
                <a:srgbClr val="00B0F0"/>
              </a:buClr>
              <a:buFont typeface="Wingdings" panose="05000000000000000000" pitchFamily="2" charset="2"/>
              <a:buChar char="v"/>
            </a:pPr>
            <a:r>
              <a:rPr lang="en-US" sz="2400" dirty="0">
                <a:solidFill>
                  <a:srgbClr val="00B050"/>
                </a:solidFill>
                <a:latin typeface="Calibri" panose="020F0502020204030204" pitchFamily="34" charset="0"/>
                <a:cs typeface="Calibri" panose="020F0502020204030204" pitchFamily="34" charset="0"/>
              </a:rPr>
              <a:t>The sacrum is usually wider in proportion to its length in the female than in the male. </a:t>
            </a:r>
          </a:p>
          <a:p>
            <a:pPr>
              <a:lnSpc>
                <a:spcPct val="150000"/>
              </a:lnSpc>
              <a:buClr>
                <a:srgbClr val="00B0F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The sacrum is tilted forward so that it forms an angle with the fifth lumbar vertebra, called the </a:t>
            </a:r>
            <a:r>
              <a:rPr lang="en-US" sz="2400" b="1" dirty="0">
                <a:solidFill>
                  <a:srgbClr val="0070C0"/>
                </a:solidFill>
                <a:latin typeface="Calibri" panose="020F0502020204030204" pitchFamily="34" charset="0"/>
                <a:cs typeface="Calibri" panose="020F0502020204030204" pitchFamily="34" charset="0"/>
              </a:rPr>
              <a:t>lumbosacral angle</a:t>
            </a:r>
            <a:r>
              <a:rPr lang="en-US" sz="2400" dirty="0">
                <a:solidFill>
                  <a:srgbClr val="0070C0"/>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7053196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stretch>
            <a:fillRect/>
          </a:stretch>
        </p:blipFill>
        <p:spPr>
          <a:xfrm>
            <a:off x="1349115" y="934808"/>
            <a:ext cx="6627708" cy="4972305"/>
          </a:xfrm>
          <a:prstGeom prst="rect">
            <a:avLst/>
          </a:prstGeom>
        </p:spPr>
      </p:pic>
    </p:spTree>
    <p:extLst>
      <p:ext uri="{BB962C8B-B14F-4D97-AF65-F5344CB8AC3E}">
        <p14:creationId xmlns:p14="http://schemas.microsoft.com/office/powerpoint/2010/main" val="14908002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66" y="0"/>
            <a:ext cx="8721499" cy="689548"/>
          </a:xfrm>
        </p:spPr>
        <p:txBody>
          <a:bodyPr>
            <a:normAutofit fontScale="90000"/>
          </a:bodyPr>
          <a:lstStyle/>
          <a:p>
            <a:r>
              <a:rPr lang="en-US" b="1" dirty="0">
                <a:solidFill>
                  <a:srgbClr val="00B0F0"/>
                </a:solidFill>
                <a:latin typeface="Calibri" panose="020F0502020204030204" pitchFamily="34" charset="0"/>
                <a:cs typeface="Calibri" panose="020F0502020204030204" pitchFamily="34" charset="0"/>
              </a:rPr>
              <a:t>COCCYX</a:t>
            </a:r>
            <a:br>
              <a:rPr lang="en-US" b="1" dirty="0"/>
            </a:br>
            <a:endParaRPr lang="en-US" dirty="0"/>
          </a:p>
        </p:txBody>
      </p:sp>
      <p:sp>
        <p:nvSpPr>
          <p:cNvPr id="3" name="Content Placeholder 2"/>
          <p:cNvSpPr>
            <a:spLocks noGrp="1"/>
          </p:cNvSpPr>
          <p:nvPr>
            <p:ph idx="1"/>
          </p:nvPr>
        </p:nvSpPr>
        <p:spPr>
          <a:xfrm>
            <a:off x="17766" y="929391"/>
            <a:ext cx="9256236" cy="5111972"/>
          </a:xfrm>
        </p:spPr>
        <p:txBody>
          <a:bodyPr>
            <a:normAutofit/>
          </a:bodyPr>
          <a:lstStyle/>
          <a:p>
            <a:pPr>
              <a:lnSpc>
                <a:spcPct val="150000"/>
              </a:lnSpc>
              <a:buFont typeface="Wingdings" panose="05000000000000000000" pitchFamily="2" charset="2"/>
              <a:buChar char="v"/>
            </a:pPr>
            <a:r>
              <a:rPr lang="en-US" sz="2400" dirty="0">
                <a:latin typeface="Calibri" panose="020F0502020204030204" pitchFamily="34" charset="0"/>
                <a:cs typeface="Calibri" panose="020F0502020204030204" pitchFamily="34" charset="0"/>
              </a:rPr>
              <a:t>The coccyx consists of </a:t>
            </a:r>
            <a:r>
              <a:rPr lang="en-US" sz="2400" b="1" dirty="0">
                <a:solidFill>
                  <a:srgbClr val="FF0000"/>
                </a:solidFill>
                <a:latin typeface="Calibri" panose="020F0502020204030204" pitchFamily="34" charset="0"/>
                <a:cs typeface="Calibri" panose="020F0502020204030204" pitchFamily="34" charset="0"/>
              </a:rPr>
              <a:t>four vertebrae fused </a:t>
            </a:r>
            <a:r>
              <a:rPr lang="en-US" sz="2400" dirty="0">
                <a:latin typeface="Calibri" panose="020F0502020204030204" pitchFamily="34" charset="0"/>
                <a:cs typeface="Calibri" panose="020F0502020204030204" pitchFamily="34" charset="0"/>
              </a:rPr>
              <a:t>together to form a small </a:t>
            </a:r>
            <a:r>
              <a:rPr lang="en-US" sz="2400" b="1" dirty="0">
                <a:latin typeface="Calibri" panose="020F0502020204030204" pitchFamily="34" charset="0"/>
                <a:cs typeface="Calibri" panose="020F0502020204030204" pitchFamily="34" charset="0"/>
              </a:rPr>
              <a:t>triangular bone</a:t>
            </a:r>
            <a:r>
              <a:rPr lang="en-US" sz="2400" dirty="0">
                <a:latin typeface="Calibri" panose="020F0502020204030204" pitchFamily="34" charset="0"/>
                <a:cs typeface="Calibri" panose="020F0502020204030204" pitchFamily="34" charset="0"/>
              </a:rPr>
              <a:t>, which </a:t>
            </a:r>
          </a:p>
          <a:p>
            <a:pPr>
              <a:lnSpc>
                <a:spcPct val="150000"/>
              </a:lnSpc>
              <a:buFont typeface="Wingdings" panose="05000000000000000000" pitchFamily="2" charset="2"/>
              <a:buChar char="v"/>
            </a:pPr>
            <a:r>
              <a:rPr lang="en-US" sz="2400" dirty="0">
                <a:latin typeface="Calibri" panose="020F0502020204030204" pitchFamily="34" charset="0"/>
                <a:cs typeface="Calibri" panose="020F0502020204030204" pitchFamily="34" charset="0"/>
              </a:rPr>
              <a:t>articulates at its base with the lower end of the sacrum.</a:t>
            </a:r>
          </a:p>
          <a:p>
            <a:pPr>
              <a:lnSpc>
                <a:spcPct val="150000"/>
              </a:lnSpc>
              <a:buFont typeface="Wingdings" panose="05000000000000000000" pitchFamily="2" charset="2"/>
              <a:buChar char="v"/>
            </a:pPr>
            <a:r>
              <a:rPr lang="en-US" sz="2400" dirty="0">
                <a:latin typeface="Calibri" panose="020F0502020204030204" pitchFamily="34" charset="0"/>
                <a:cs typeface="Calibri" panose="020F0502020204030204" pitchFamily="34" charset="0"/>
              </a:rPr>
              <a:t>The coccygeal vertebrae consist of bodies only, but the first vertebra possesses a rudimentary </a:t>
            </a:r>
            <a:r>
              <a:rPr lang="en-US" sz="2400" b="1" dirty="0">
                <a:latin typeface="Calibri" panose="020F0502020204030204" pitchFamily="34" charset="0"/>
                <a:cs typeface="Calibri" panose="020F0502020204030204" pitchFamily="34" charset="0"/>
              </a:rPr>
              <a:t>transverse process </a:t>
            </a:r>
            <a:r>
              <a:rPr lang="en-US" sz="2400" dirty="0">
                <a:latin typeface="Calibri" panose="020F0502020204030204" pitchFamily="34" charset="0"/>
                <a:cs typeface="Calibri" panose="020F0502020204030204" pitchFamily="34" charset="0"/>
              </a:rPr>
              <a:t>and </a:t>
            </a:r>
            <a:r>
              <a:rPr lang="en-US" sz="2400" b="1" dirty="0">
                <a:solidFill>
                  <a:srgbClr val="0070C0"/>
                </a:solidFill>
                <a:latin typeface="Calibri" panose="020F0502020204030204" pitchFamily="34" charset="0"/>
                <a:cs typeface="Calibri" panose="020F0502020204030204" pitchFamily="34" charset="0"/>
              </a:rPr>
              <a:t>cornua</a:t>
            </a:r>
            <a:r>
              <a:rPr lang="en-US" sz="2400" dirty="0">
                <a:solidFill>
                  <a:srgbClr val="0070C0"/>
                </a:solidFill>
                <a:latin typeface="Calibri" panose="020F0502020204030204" pitchFamily="34" charset="0"/>
                <a:cs typeface="Calibri" panose="020F0502020204030204" pitchFamily="34" charset="0"/>
              </a:rPr>
              <a:t>. </a:t>
            </a:r>
          </a:p>
          <a:p>
            <a:pPr>
              <a:lnSpc>
                <a:spcPct val="150000"/>
              </a:lnSpc>
              <a:buFont typeface="Wingdings" panose="05000000000000000000" pitchFamily="2" charset="2"/>
              <a:buChar char="v"/>
            </a:pPr>
            <a:r>
              <a:rPr lang="en-US" sz="2400" dirty="0">
                <a:latin typeface="Calibri" panose="020F0502020204030204" pitchFamily="34" charset="0"/>
                <a:cs typeface="Calibri" panose="020F0502020204030204" pitchFamily="34" charset="0"/>
              </a:rPr>
              <a:t>The cornua are the remains of the pedicles and superior articular processes and project upward to articulate with the sacral cornua</a:t>
            </a:r>
          </a:p>
        </p:txBody>
      </p:sp>
    </p:spTree>
    <p:extLst>
      <p:ext uri="{BB962C8B-B14F-4D97-AF65-F5344CB8AC3E}">
        <p14:creationId xmlns:p14="http://schemas.microsoft.com/office/powerpoint/2010/main" val="18232359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3541D2A-96E5-F7A1-1793-3CAE2241D944}"/>
              </a:ext>
            </a:extLst>
          </p:cNvPr>
          <p:cNvPicPr>
            <a:picLocks noChangeAspect="1"/>
          </p:cNvPicPr>
          <p:nvPr/>
        </p:nvPicPr>
        <p:blipFill>
          <a:blip r:embed="rId2"/>
          <a:stretch>
            <a:fillRect/>
          </a:stretch>
        </p:blipFill>
        <p:spPr>
          <a:xfrm>
            <a:off x="119504" y="1493183"/>
            <a:ext cx="4411892" cy="4385421"/>
          </a:xfrm>
          <a:prstGeom prst="rect">
            <a:avLst/>
          </a:prstGeom>
        </p:spPr>
      </p:pic>
      <p:pic>
        <p:nvPicPr>
          <p:cNvPr id="3" name="Picture 2">
            <a:extLst>
              <a:ext uri="{FF2B5EF4-FFF2-40B4-BE49-F238E27FC236}">
                <a16:creationId xmlns:a16="http://schemas.microsoft.com/office/drawing/2014/main" id="{5A3F3D2D-FB3D-AC7B-628E-30266B614405}"/>
              </a:ext>
            </a:extLst>
          </p:cNvPr>
          <p:cNvPicPr>
            <a:picLocks noChangeAspect="1"/>
          </p:cNvPicPr>
          <p:nvPr/>
        </p:nvPicPr>
        <p:blipFill>
          <a:blip r:embed="rId3"/>
          <a:stretch>
            <a:fillRect/>
          </a:stretch>
        </p:blipFill>
        <p:spPr>
          <a:xfrm>
            <a:off x="4555268" y="1318931"/>
            <a:ext cx="7517228" cy="4733926"/>
          </a:xfrm>
          <a:prstGeom prst="rect">
            <a:avLst/>
          </a:prstGeom>
        </p:spPr>
      </p:pic>
    </p:spTree>
    <p:extLst>
      <p:ext uri="{BB962C8B-B14F-4D97-AF65-F5344CB8AC3E}">
        <p14:creationId xmlns:p14="http://schemas.microsoft.com/office/powerpoint/2010/main" val="31490336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57" y="0"/>
            <a:ext cx="8196843" cy="674557"/>
          </a:xfrm>
        </p:spPr>
        <p:txBody>
          <a:bodyPr>
            <a:normAutofit fontScale="90000"/>
          </a:bodyPr>
          <a:lstStyle/>
          <a:p>
            <a:r>
              <a:rPr lang="en-US" b="1" dirty="0">
                <a:solidFill>
                  <a:srgbClr val="00B0F0"/>
                </a:solidFill>
                <a:latin typeface="Calibri" panose="020F0502020204030204" pitchFamily="34" charset="0"/>
                <a:cs typeface="Calibri" panose="020F0502020204030204" pitchFamily="34" charset="0"/>
              </a:rPr>
              <a:t>PIRIFORMIS MUSCLE</a:t>
            </a:r>
            <a:br>
              <a:rPr lang="en-US" b="1" dirty="0"/>
            </a:br>
            <a:endParaRPr lang="en-US" dirty="0"/>
          </a:p>
        </p:txBody>
      </p:sp>
      <p:sp>
        <p:nvSpPr>
          <p:cNvPr id="3" name="Content Placeholder 2"/>
          <p:cNvSpPr>
            <a:spLocks noGrp="1"/>
          </p:cNvSpPr>
          <p:nvPr>
            <p:ph idx="1"/>
          </p:nvPr>
        </p:nvSpPr>
        <p:spPr>
          <a:xfrm>
            <a:off x="32757" y="824459"/>
            <a:ext cx="9241245" cy="5216903"/>
          </a:xfrm>
        </p:spPr>
        <p:txBody>
          <a:bodyPr>
            <a:normAutofit/>
          </a:bodyPr>
          <a:lstStyle/>
          <a:p>
            <a:pPr>
              <a:lnSpc>
                <a:spcPct val="150000"/>
              </a:lnSpc>
              <a:buClr>
                <a:srgbClr val="00B0F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Arises from the front of the lateral mass of the sacrum and leaves the pelvis to enter the gluteal region by passing laterally through the </a:t>
            </a:r>
            <a:r>
              <a:rPr lang="en-US" sz="2400" b="1" dirty="0">
                <a:latin typeface="Calibri" panose="020F0502020204030204" pitchFamily="34" charset="0"/>
                <a:cs typeface="Calibri" panose="020F0502020204030204" pitchFamily="34" charset="0"/>
              </a:rPr>
              <a:t>greater sciatic foramen.</a:t>
            </a:r>
          </a:p>
          <a:p>
            <a:pPr>
              <a:lnSpc>
                <a:spcPct val="150000"/>
              </a:lnSpc>
              <a:buClr>
                <a:srgbClr val="00B0F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 </a:t>
            </a:r>
            <a:r>
              <a:rPr lang="en-US" sz="2400" dirty="0">
                <a:solidFill>
                  <a:srgbClr val="00B050"/>
                </a:solidFill>
                <a:latin typeface="Calibri" panose="020F0502020204030204" pitchFamily="34" charset="0"/>
                <a:cs typeface="Calibri" panose="020F0502020204030204" pitchFamily="34" charset="0"/>
              </a:rPr>
              <a:t>Inserted into the upper border of the greater trochanter of the femur.</a:t>
            </a:r>
          </a:p>
          <a:p>
            <a:pPr>
              <a:lnSpc>
                <a:spcPct val="150000"/>
              </a:lnSpc>
              <a:buClr>
                <a:srgbClr val="00B0F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 </a:t>
            </a:r>
            <a:r>
              <a:rPr lang="en-US" sz="2400" b="1" dirty="0">
                <a:latin typeface="Calibri" panose="020F0502020204030204" pitchFamily="34" charset="0"/>
                <a:cs typeface="Calibri" panose="020F0502020204030204" pitchFamily="34" charset="0"/>
              </a:rPr>
              <a:t>Action: </a:t>
            </a:r>
            <a:r>
              <a:rPr lang="en-US" sz="2400" dirty="0">
                <a:latin typeface="Calibri" panose="020F0502020204030204" pitchFamily="34" charset="0"/>
                <a:cs typeface="Calibri" panose="020F0502020204030204" pitchFamily="34" charset="0"/>
              </a:rPr>
              <a:t>it is a lateral rotator of the femur at the hip joint.</a:t>
            </a:r>
          </a:p>
          <a:p>
            <a:pPr>
              <a:lnSpc>
                <a:spcPct val="150000"/>
              </a:lnSpc>
              <a:buClr>
                <a:srgbClr val="00B0F0"/>
              </a:buClr>
              <a:buFont typeface="Wingdings" panose="05000000000000000000" pitchFamily="2" charset="2"/>
              <a:buChar char="v"/>
            </a:pPr>
            <a:r>
              <a:rPr lang="en-US" sz="2400" b="1" dirty="0">
                <a:latin typeface="Calibri" panose="020F0502020204030204" pitchFamily="34" charset="0"/>
                <a:cs typeface="Calibri" panose="020F0502020204030204" pitchFamily="34" charset="0"/>
              </a:rPr>
              <a:t>Nerve supply: </a:t>
            </a:r>
            <a:r>
              <a:rPr lang="en-US" sz="2400" dirty="0">
                <a:latin typeface="Calibri" panose="020F0502020204030204" pitchFamily="34" charset="0"/>
                <a:cs typeface="Calibri" panose="020F0502020204030204" pitchFamily="34" charset="0"/>
              </a:rPr>
              <a:t> from the sacral plexus.</a:t>
            </a:r>
          </a:p>
        </p:txBody>
      </p:sp>
    </p:spTree>
    <p:extLst>
      <p:ext uri="{BB962C8B-B14F-4D97-AF65-F5344CB8AC3E}">
        <p14:creationId xmlns:p14="http://schemas.microsoft.com/office/powerpoint/2010/main" val="3567879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154649" cy="659567"/>
          </a:xfrm>
        </p:spPr>
        <p:txBody>
          <a:bodyPr>
            <a:normAutofit fontScale="90000"/>
          </a:bodyPr>
          <a:lstStyle/>
          <a:p>
            <a:r>
              <a:rPr lang="en-US" b="1" dirty="0">
                <a:solidFill>
                  <a:srgbClr val="0070C0"/>
                </a:solidFill>
                <a:latin typeface="Calibri" panose="020F0502020204030204" pitchFamily="34" charset="0"/>
                <a:cs typeface="Calibri" panose="020F0502020204030204" pitchFamily="34" charset="0"/>
              </a:rPr>
              <a:t>LATERAL PELVIC WALL</a:t>
            </a:r>
            <a:br>
              <a:rPr lang="en-US" dirty="0"/>
            </a:br>
            <a:endParaRPr lang="en-US" dirty="0"/>
          </a:p>
        </p:txBody>
      </p:sp>
      <p:sp>
        <p:nvSpPr>
          <p:cNvPr id="3" name="Content Placeholder 2"/>
          <p:cNvSpPr>
            <a:spLocks noGrp="1"/>
          </p:cNvSpPr>
          <p:nvPr>
            <p:ph idx="1"/>
          </p:nvPr>
        </p:nvSpPr>
        <p:spPr>
          <a:xfrm>
            <a:off x="-1" y="1004341"/>
            <a:ext cx="9593705" cy="5037022"/>
          </a:xfrm>
        </p:spPr>
        <p:txBody>
          <a:bodyPr>
            <a:normAutofit/>
          </a:bodyPr>
          <a:lstStyle/>
          <a:p>
            <a:pPr marL="0" indent="0">
              <a:buNone/>
            </a:pPr>
            <a:r>
              <a:rPr lang="en-US" sz="2400" dirty="0">
                <a:latin typeface="Calibri" panose="020F0502020204030204" pitchFamily="34" charset="0"/>
                <a:cs typeface="Calibri" panose="020F0502020204030204" pitchFamily="34" charset="0"/>
              </a:rPr>
              <a:t>FORMED BY </a:t>
            </a:r>
          </a:p>
          <a:p>
            <a:pPr lvl="1">
              <a:lnSpc>
                <a:spcPct val="150000"/>
              </a:lnSpc>
              <a:buClr>
                <a:srgbClr val="00B0F0"/>
              </a:buClr>
              <a:buFont typeface="Wingdings" panose="05000000000000000000" pitchFamily="2" charset="2"/>
              <a:buChar char="ü"/>
            </a:pPr>
            <a:r>
              <a:rPr lang="en-US" sz="2400" dirty="0">
                <a:latin typeface="Calibri" panose="020F0502020204030204" pitchFamily="34" charset="0"/>
                <a:cs typeface="Calibri" panose="020F0502020204030204" pitchFamily="34" charset="0"/>
              </a:rPr>
              <a:t>Part of the hip bone</a:t>
            </a:r>
          </a:p>
          <a:p>
            <a:pPr lvl="1">
              <a:lnSpc>
                <a:spcPct val="150000"/>
              </a:lnSpc>
              <a:buClr>
                <a:srgbClr val="00B0F0"/>
              </a:buClr>
              <a:buFont typeface="Wingdings" panose="05000000000000000000" pitchFamily="2" charset="2"/>
              <a:buChar char="ü"/>
            </a:pPr>
            <a:r>
              <a:rPr lang="en-US" sz="2400" dirty="0">
                <a:latin typeface="Calibri" panose="020F0502020204030204" pitchFamily="34" charset="0"/>
                <a:cs typeface="Calibri" panose="020F0502020204030204" pitchFamily="34" charset="0"/>
              </a:rPr>
              <a:t>Pelvic inlet </a:t>
            </a:r>
          </a:p>
          <a:p>
            <a:pPr lvl="1">
              <a:lnSpc>
                <a:spcPct val="150000"/>
              </a:lnSpc>
              <a:buClr>
                <a:srgbClr val="00B0F0"/>
              </a:buClr>
              <a:buFont typeface="Wingdings" panose="05000000000000000000" pitchFamily="2" charset="2"/>
              <a:buChar char="ü"/>
            </a:pPr>
            <a:r>
              <a:rPr lang="en-US" sz="2400" dirty="0">
                <a:latin typeface="Calibri" panose="020F0502020204030204" pitchFamily="34" charset="0"/>
                <a:cs typeface="Calibri" panose="020F0502020204030204" pitchFamily="34" charset="0"/>
              </a:rPr>
              <a:t>Obturator membrane</a:t>
            </a:r>
          </a:p>
          <a:p>
            <a:pPr lvl="1">
              <a:lnSpc>
                <a:spcPct val="150000"/>
              </a:lnSpc>
              <a:buClr>
                <a:srgbClr val="00B0F0"/>
              </a:buClr>
              <a:buFont typeface="Wingdings" panose="05000000000000000000" pitchFamily="2" charset="2"/>
              <a:buChar char="ü"/>
            </a:pPr>
            <a:r>
              <a:rPr lang="en-US" sz="2400" dirty="0">
                <a:latin typeface="Calibri" panose="020F0502020204030204" pitchFamily="34" charset="0"/>
                <a:cs typeface="Calibri" panose="020F0502020204030204" pitchFamily="34" charset="0"/>
              </a:rPr>
              <a:t>Sacrotuberous and sacrospinous ligaments</a:t>
            </a:r>
          </a:p>
          <a:p>
            <a:pPr lvl="1">
              <a:lnSpc>
                <a:spcPct val="150000"/>
              </a:lnSpc>
              <a:buClr>
                <a:srgbClr val="00B0F0"/>
              </a:buClr>
              <a:buFont typeface="Wingdings" panose="05000000000000000000" pitchFamily="2" charset="2"/>
              <a:buChar char="ü"/>
            </a:pPr>
            <a:r>
              <a:rPr lang="en-US" sz="2400" dirty="0">
                <a:latin typeface="Calibri" panose="020F0502020204030204" pitchFamily="34" charset="0"/>
                <a:cs typeface="Calibri" panose="020F0502020204030204" pitchFamily="34" charset="0"/>
              </a:rPr>
              <a:t>Obturator internus muscle and its covering fascia</a:t>
            </a:r>
          </a:p>
        </p:txBody>
      </p:sp>
    </p:spTree>
    <p:extLst>
      <p:ext uri="{BB962C8B-B14F-4D97-AF65-F5344CB8AC3E}">
        <p14:creationId xmlns:p14="http://schemas.microsoft.com/office/powerpoint/2010/main" val="20057191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8724275" cy="614597"/>
          </a:xfrm>
        </p:spPr>
        <p:txBody>
          <a:bodyPr>
            <a:normAutofit fontScale="90000"/>
          </a:bodyPr>
          <a:lstStyle/>
          <a:p>
            <a:r>
              <a:rPr lang="en-US" b="1" dirty="0">
                <a:solidFill>
                  <a:srgbClr val="00B0F0"/>
                </a:solidFill>
                <a:latin typeface="Calibri" panose="020F0502020204030204" pitchFamily="34" charset="0"/>
                <a:cs typeface="Calibri" panose="020F0502020204030204" pitchFamily="34" charset="0"/>
              </a:rPr>
              <a:t>THE HIP BONE</a:t>
            </a:r>
            <a:br>
              <a:rPr lang="en-US" b="1" dirty="0"/>
            </a:br>
            <a:endParaRPr lang="en-US" dirty="0"/>
          </a:p>
        </p:txBody>
      </p:sp>
      <p:sp>
        <p:nvSpPr>
          <p:cNvPr id="3" name="Content Placeholder 2"/>
          <p:cNvSpPr>
            <a:spLocks noGrp="1"/>
          </p:cNvSpPr>
          <p:nvPr>
            <p:ph idx="1"/>
          </p:nvPr>
        </p:nvSpPr>
        <p:spPr>
          <a:xfrm>
            <a:off x="-1" y="719528"/>
            <a:ext cx="9533745" cy="5351487"/>
          </a:xfrm>
        </p:spPr>
        <p:txBody>
          <a:bodyPr/>
          <a:lstStyle/>
          <a:p>
            <a:pPr>
              <a:lnSpc>
                <a:spcPct val="150000"/>
              </a:lnSpc>
              <a:buClr>
                <a:srgbClr val="00B0F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The left and right </a:t>
            </a:r>
            <a:r>
              <a:rPr lang="en-US" sz="2400" b="1" dirty="0">
                <a:latin typeface="Calibri" panose="020F0502020204030204" pitchFamily="34" charset="0"/>
                <a:cs typeface="Calibri" panose="020F0502020204030204" pitchFamily="34" charset="0"/>
              </a:rPr>
              <a:t>hip bones</a:t>
            </a:r>
            <a:r>
              <a:rPr lang="en-US" sz="2400" dirty="0">
                <a:latin typeface="Calibri" panose="020F0502020204030204" pitchFamily="34" charset="0"/>
                <a:cs typeface="Calibri" panose="020F0502020204030204" pitchFamily="34" charset="0"/>
              </a:rPr>
              <a:t> (pelvic bones) are two irregularly shaped bones that form part of the pelvic girdle – the bony structure that attaches the axial skeleton to the lower limbs.</a:t>
            </a:r>
          </a:p>
          <a:p>
            <a:pPr>
              <a:lnSpc>
                <a:spcPct val="150000"/>
              </a:lnSpc>
              <a:buClr>
                <a:srgbClr val="00B0F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The hip bones have three main articulations:</a:t>
            </a:r>
          </a:p>
          <a:p>
            <a:pPr lvl="1">
              <a:lnSpc>
                <a:spcPct val="150000"/>
              </a:lnSpc>
              <a:buClr>
                <a:srgbClr val="00B0F0"/>
              </a:buClr>
              <a:buFont typeface="Wingdings" panose="05000000000000000000" pitchFamily="2" charset="2"/>
              <a:buChar char="v"/>
            </a:pPr>
            <a:r>
              <a:rPr lang="en-US" sz="2000" b="1" dirty="0">
                <a:solidFill>
                  <a:srgbClr val="00B050"/>
                </a:solidFill>
                <a:latin typeface="Calibri" panose="020F0502020204030204" pitchFamily="34" charset="0"/>
                <a:cs typeface="Calibri" panose="020F0502020204030204" pitchFamily="34" charset="0"/>
              </a:rPr>
              <a:t>Sacroiliac joint: </a:t>
            </a:r>
            <a:r>
              <a:rPr lang="en-US" sz="2000" dirty="0">
                <a:latin typeface="Calibri" panose="020F0502020204030204" pitchFamily="34" charset="0"/>
                <a:cs typeface="Calibri" panose="020F0502020204030204" pitchFamily="34" charset="0"/>
              </a:rPr>
              <a:t> articulation with the sacrum.</a:t>
            </a:r>
          </a:p>
          <a:p>
            <a:pPr lvl="1">
              <a:lnSpc>
                <a:spcPct val="150000"/>
              </a:lnSpc>
              <a:buClr>
                <a:srgbClr val="00B0F0"/>
              </a:buClr>
              <a:buFont typeface="Wingdings" panose="05000000000000000000" pitchFamily="2" charset="2"/>
              <a:buChar char="v"/>
            </a:pPr>
            <a:r>
              <a:rPr lang="en-US" sz="2000" b="1" dirty="0">
                <a:solidFill>
                  <a:srgbClr val="00B050"/>
                </a:solidFill>
                <a:latin typeface="Calibri" panose="020F0502020204030204" pitchFamily="34" charset="0"/>
                <a:cs typeface="Calibri" panose="020F0502020204030204" pitchFamily="34" charset="0"/>
              </a:rPr>
              <a:t>Pubic symphysis: </a:t>
            </a:r>
            <a:r>
              <a:rPr lang="en-US" sz="2000" dirty="0">
                <a:latin typeface="Calibri" panose="020F0502020204030204" pitchFamily="34" charset="0"/>
                <a:cs typeface="Calibri" panose="020F0502020204030204" pitchFamily="34" charset="0"/>
              </a:rPr>
              <a:t>articulation between the left and right hip bones.</a:t>
            </a:r>
          </a:p>
          <a:p>
            <a:pPr lvl="1">
              <a:lnSpc>
                <a:spcPct val="150000"/>
              </a:lnSpc>
              <a:buClr>
                <a:srgbClr val="00B0F0"/>
              </a:buClr>
              <a:buFont typeface="Wingdings" panose="05000000000000000000" pitchFamily="2" charset="2"/>
              <a:buChar char="v"/>
            </a:pPr>
            <a:r>
              <a:rPr lang="en-US" sz="2000" b="1" dirty="0">
                <a:solidFill>
                  <a:srgbClr val="00B050"/>
                </a:solidFill>
                <a:latin typeface="Calibri" panose="020F0502020204030204" pitchFamily="34" charset="0"/>
                <a:cs typeface="Calibri" panose="020F0502020204030204" pitchFamily="34" charset="0"/>
              </a:rPr>
              <a:t>Hip joint:</a:t>
            </a:r>
            <a:r>
              <a:rPr lang="en-US" sz="2000" b="1" dirty="0">
                <a:latin typeface="Calibri" panose="020F0502020204030204" pitchFamily="34" charset="0"/>
                <a:cs typeface="Calibri" panose="020F0502020204030204" pitchFamily="34" charset="0"/>
              </a:rPr>
              <a:t> </a:t>
            </a:r>
            <a:r>
              <a:rPr lang="en-US" sz="2000" dirty="0">
                <a:latin typeface="Calibri" panose="020F0502020204030204" pitchFamily="34" charset="0"/>
                <a:cs typeface="Calibri" panose="020F0502020204030204" pitchFamily="34" charset="0"/>
              </a:rPr>
              <a:t>articulation with the head of femur.</a:t>
            </a:r>
          </a:p>
          <a:p>
            <a:endParaRPr lang="en-US" dirty="0"/>
          </a:p>
        </p:txBody>
      </p:sp>
    </p:spTree>
    <p:extLst>
      <p:ext uri="{BB962C8B-B14F-4D97-AF65-F5344CB8AC3E}">
        <p14:creationId xmlns:p14="http://schemas.microsoft.com/office/powerpoint/2010/main" val="28688911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stretch>
            <a:fillRect/>
          </a:stretch>
        </p:blipFill>
        <p:spPr>
          <a:xfrm>
            <a:off x="1662467" y="1517819"/>
            <a:ext cx="8311835" cy="3974762"/>
          </a:xfrm>
          <a:prstGeom prst="rect">
            <a:avLst/>
          </a:prstGeom>
        </p:spPr>
      </p:pic>
    </p:spTree>
    <p:extLst>
      <p:ext uri="{BB962C8B-B14F-4D97-AF65-F5344CB8AC3E}">
        <p14:creationId xmlns:p14="http://schemas.microsoft.com/office/powerpoint/2010/main" val="23142537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7" y="0"/>
            <a:ext cx="8001971" cy="629587"/>
          </a:xfrm>
        </p:spPr>
        <p:txBody>
          <a:bodyPr>
            <a:normAutofit fontScale="90000"/>
          </a:bodyPr>
          <a:lstStyle/>
          <a:p>
            <a:r>
              <a:rPr lang="en-US" b="1" dirty="0">
                <a:solidFill>
                  <a:srgbClr val="00B0F0"/>
                </a:solidFill>
                <a:latin typeface="Calibri" panose="020F0502020204030204" pitchFamily="34" charset="0"/>
                <a:cs typeface="Calibri" panose="020F0502020204030204" pitchFamily="34" charset="0"/>
              </a:rPr>
              <a:t>THE HIP BONE</a:t>
            </a:r>
            <a:endParaRPr lang="en-US" dirty="0">
              <a:solidFill>
                <a:srgbClr val="00B0F0"/>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2777" y="824459"/>
            <a:ext cx="9426036" cy="5381469"/>
          </a:xfrm>
        </p:spPr>
        <p:txBody>
          <a:bodyPr>
            <a:normAutofit lnSpcReduction="10000"/>
          </a:bodyPr>
          <a:lstStyle/>
          <a:p>
            <a:pPr>
              <a:lnSpc>
                <a:spcPct val="150000"/>
              </a:lnSpc>
              <a:buClr>
                <a:srgbClr val="00B0F0"/>
              </a:buClr>
              <a:buFont typeface="Wingdings" panose="05000000000000000000" pitchFamily="2" charset="2"/>
              <a:buChar char="v"/>
            </a:pPr>
            <a:r>
              <a:rPr lang="en-US" sz="2000" dirty="0">
                <a:latin typeface="Calibri" panose="020F0502020204030204" pitchFamily="34" charset="0"/>
                <a:cs typeface="Calibri" panose="020F0502020204030204" pitchFamily="34" charset="0"/>
              </a:rPr>
              <a:t>The hip bone is comprised of the three parts, </a:t>
            </a:r>
            <a:r>
              <a:rPr lang="en-US" sz="2000" b="1" dirty="0">
                <a:latin typeface="Calibri" panose="020F0502020204030204" pitchFamily="34" charset="0"/>
                <a:cs typeface="Calibri" panose="020F0502020204030204" pitchFamily="34" charset="0"/>
              </a:rPr>
              <a:t>ilium, pubis and ischium. </a:t>
            </a:r>
            <a:r>
              <a:rPr lang="en-US" sz="2000" dirty="0">
                <a:latin typeface="Calibri" panose="020F0502020204030204" pitchFamily="34" charset="0"/>
                <a:cs typeface="Calibri" panose="020F0502020204030204" pitchFamily="34" charset="0"/>
              </a:rPr>
              <a:t>Prior to puberty, the</a:t>
            </a:r>
            <a:r>
              <a:rPr lang="en-US" sz="2000" b="1" dirty="0">
                <a:latin typeface="Calibri" panose="020F0502020204030204" pitchFamily="34" charset="0"/>
                <a:cs typeface="Calibri" panose="020F0502020204030204" pitchFamily="34" charset="0"/>
              </a:rPr>
              <a:t> </a:t>
            </a:r>
            <a:r>
              <a:rPr lang="en-US" sz="2000" b="1" dirty="0">
                <a:solidFill>
                  <a:srgbClr val="00B050"/>
                </a:solidFill>
                <a:latin typeface="Calibri" panose="020F0502020204030204" pitchFamily="34" charset="0"/>
                <a:cs typeface="Calibri" panose="020F0502020204030204" pitchFamily="34" charset="0"/>
              </a:rPr>
              <a:t>triradiate cartilage</a:t>
            </a:r>
            <a:r>
              <a:rPr lang="en-US" sz="2000" dirty="0">
                <a:latin typeface="Calibri" panose="020F0502020204030204" pitchFamily="34" charset="0"/>
                <a:cs typeface="Calibri" panose="020F0502020204030204" pitchFamily="34" charset="0"/>
              </a:rPr>
              <a:t> separates these parts – and </a:t>
            </a:r>
            <a:r>
              <a:rPr lang="en-US" sz="2000" b="1" dirty="0">
                <a:latin typeface="Calibri" panose="020F0502020204030204" pitchFamily="34" charset="0"/>
                <a:cs typeface="Calibri" panose="020F0502020204030204" pitchFamily="34" charset="0"/>
              </a:rPr>
              <a:t>fusion only begins at the age of 15-17.</a:t>
            </a:r>
          </a:p>
          <a:p>
            <a:pPr>
              <a:lnSpc>
                <a:spcPct val="150000"/>
              </a:lnSpc>
              <a:buClr>
                <a:srgbClr val="00B0F0"/>
              </a:buClr>
              <a:buFont typeface="Wingdings" panose="05000000000000000000" pitchFamily="2" charset="2"/>
              <a:buChar char="v"/>
            </a:pPr>
            <a:r>
              <a:rPr lang="en-US" sz="2000" dirty="0">
                <a:latin typeface="Calibri" panose="020F0502020204030204" pitchFamily="34" charset="0"/>
                <a:cs typeface="Calibri" panose="020F0502020204030204" pitchFamily="34" charset="0"/>
              </a:rPr>
              <a:t>Together, the ilium, pubis and ischium form a cup-shaped socket known as the </a:t>
            </a:r>
            <a:r>
              <a:rPr lang="en-US" sz="2000" b="1" dirty="0">
                <a:solidFill>
                  <a:srgbClr val="00B050"/>
                </a:solidFill>
                <a:latin typeface="Calibri" panose="020F0502020204030204" pitchFamily="34" charset="0"/>
                <a:cs typeface="Calibri" panose="020F0502020204030204" pitchFamily="34" charset="0"/>
              </a:rPr>
              <a:t>acetabulum</a:t>
            </a:r>
            <a:r>
              <a:rPr lang="en-US" sz="2000" dirty="0">
                <a:latin typeface="Calibri" panose="020F0502020204030204" pitchFamily="34" charset="0"/>
                <a:cs typeface="Calibri" panose="020F0502020204030204" pitchFamily="34" charset="0"/>
              </a:rPr>
              <a:t> (literal meaning in Latin is ‘vinegar cup‘). The head of the femur articulates with the acetabulum to form the </a:t>
            </a:r>
            <a:r>
              <a:rPr lang="en-US" sz="2000" b="1" dirty="0">
                <a:solidFill>
                  <a:srgbClr val="FF0000"/>
                </a:solidFill>
                <a:latin typeface="Calibri" panose="020F0502020204030204" pitchFamily="34" charset="0"/>
                <a:cs typeface="Calibri" panose="020F0502020204030204" pitchFamily="34" charset="0"/>
              </a:rPr>
              <a:t>hip joint.</a:t>
            </a:r>
          </a:p>
          <a:p>
            <a:pPr>
              <a:lnSpc>
                <a:spcPct val="150000"/>
              </a:lnSpc>
              <a:buClr>
                <a:srgbClr val="00B0F0"/>
              </a:buClr>
              <a:buFont typeface="Wingdings" panose="05000000000000000000" pitchFamily="2" charset="2"/>
              <a:buChar char="v"/>
            </a:pPr>
            <a:r>
              <a:rPr lang="en-US" sz="2000" dirty="0">
                <a:latin typeface="Calibri" panose="020F0502020204030204" pitchFamily="34" charset="0"/>
                <a:cs typeface="Calibri" panose="020F0502020204030204" pitchFamily="34" charset="0"/>
              </a:rPr>
              <a:t>a large bony indentation situated along the posterior border of hip bone the </a:t>
            </a:r>
            <a:r>
              <a:rPr lang="en-US" sz="2000" b="1" dirty="0">
                <a:solidFill>
                  <a:srgbClr val="0070C0"/>
                </a:solidFill>
                <a:latin typeface="Calibri" panose="020F0502020204030204" pitchFamily="34" charset="0"/>
                <a:cs typeface="Calibri" panose="020F0502020204030204" pitchFamily="34" charset="0"/>
              </a:rPr>
              <a:t>greater sciatic notch</a:t>
            </a:r>
            <a:r>
              <a:rPr lang="en-US" sz="2000" dirty="0">
                <a:solidFill>
                  <a:srgbClr val="0070C0"/>
                </a:solidFill>
                <a:latin typeface="Calibri" panose="020F0502020204030204" pitchFamily="34" charset="0"/>
                <a:cs typeface="Calibri" panose="020F0502020204030204" pitchFamily="34" charset="0"/>
              </a:rPr>
              <a:t>, </a:t>
            </a:r>
            <a:r>
              <a:rPr lang="en-US" sz="2000" dirty="0">
                <a:latin typeface="Calibri" panose="020F0502020204030204" pitchFamily="34" charset="0"/>
                <a:cs typeface="Calibri" panose="020F0502020204030204" pitchFamily="34" charset="0"/>
              </a:rPr>
              <a:t>which is separated from the </a:t>
            </a:r>
            <a:r>
              <a:rPr lang="en-US" sz="2000" b="1" dirty="0">
                <a:solidFill>
                  <a:srgbClr val="0070C0"/>
                </a:solidFill>
                <a:latin typeface="Calibri" panose="020F0502020204030204" pitchFamily="34" charset="0"/>
                <a:cs typeface="Calibri" panose="020F0502020204030204" pitchFamily="34" charset="0"/>
              </a:rPr>
              <a:t>lesser sciatic notch </a:t>
            </a:r>
            <a:r>
              <a:rPr lang="en-US" sz="2000" dirty="0">
                <a:latin typeface="Calibri" panose="020F0502020204030204" pitchFamily="34" charset="0"/>
                <a:cs typeface="Calibri" panose="020F0502020204030204" pitchFamily="34" charset="0"/>
              </a:rPr>
              <a:t>by the </a:t>
            </a:r>
            <a:r>
              <a:rPr lang="en-US" sz="2000" b="1" dirty="0">
                <a:solidFill>
                  <a:srgbClr val="0070C0"/>
                </a:solidFill>
                <a:latin typeface="Calibri" panose="020F0502020204030204" pitchFamily="34" charset="0"/>
                <a:cs typeface="Calibri" panose="020F0502020204030204" pitchFamily="34" charset="0"/>
              </a:rPr>
              <a:t>spine of the ischium</a:t>
            </a:r>
            <a:r>
              <a:rPr lang="en-US" sz="2000" dirty="0">
                <a:solidFill>
                  <a:srgbClr val="0070C0"/>
                </a:solidFill>
                <a:latin typeface="Calibri" panose="020F0502020204030204" pitchFamily="34" charset="0"/>
                <a:cs typeface="Calibri" panose="020F0502020204030204" pitchFamily="34" charset="0"/>
              </a:rPr>
              <a:t>.</a:t>
            </a:r>
          </a:p>
          <a:p>
            <a:pPr>
              <a:lnSpc>
                <a:spcPct val="150000"/>
              </a:lnSpc>
              <a:buClr>
                <a:srgbClr val="00B0F0"/>
              </a:buClr>
              <a:buFont typeface="Wingdings" panose="05000000000000000000" pitchFamily="2" charset="2"/>
              <a:buChar char="v"/>
            </a:pPr>
            <a:r>
              <a:rPr lang="en-US" sz="2000" dirty="0">
                <a:solidFill>
                  <a:schemeClr val="tx1"/>
                </a:solidFill>
                <a:latin typeface="Calibri" panose="020F0502020204030204" pitchFamily="34" charset="0"/>
                <a:cs typeface="Calibri" panose="020F0502020204030204" pitchFamily="34" charset="0"/>
              </a:rPr>
              <a:t>The sciatic notches are converted into the </a:t>
            </a:r>
            <a:r>
              <a:rPr lang="en-US" sz="2000" b="1" dirty="0">
                <a:solidFill>
                  <a:srgbClr val="C00000"/>
                </a:solidFill>
                <a:latin typeface="Calibri" panose="020F0502020204030204" pitchFamily="34" charset="0"/>
                <a:cs typeface="Calibri" panose="020F0502020204030204" pitchFamily="34" charset="0"/>
              </a:rPr>
              <a:t>greater and lesser sciatic foramina </a:t>
            </a:r>
            <a:r>
              <a:rPr lang="en-US" sz="2000" dirty="0">
                <a:solidFill>
                  <a:schemeClr val="tx1"/>
                </a:solidFill>
                <a:latin typeface="Calibri" panose="020F0502020204030204" pitchFamily="34" charset="0"/>
                <a:cs typeface="Calibri" panose="020F0502020204030204" pitchFamily="34" charset="0"/>
              </a:rPr>
              <a:t>by the presence of the </a:t>
            </a:r>
            <a:r>
              <a:rPr lang="en-US" sz="2000" b="1" dirty="0">
                <a:solidFill>
                  <a:srgbClr val="7030A0"/>
                </a:solidFill>
                <a:latin typeface="Calibri" panose="020F0502020204030204" pitchFamily="34" charset="0"/>
                <a:cs typeface="Calibri" panose="020F0502020204030204" pitchFamily="34" charset="0"/>
              </a:rPr>
              <a:t>sacrotuberous</a:t>
            </a:r>
            <a:r>
              <a:rPr lang="en-US" sz="2000" b="1" dirty="0">
                <a:solidFill>
                  <a:schemeClr val="tx1"/>
                </a:solidFill>
                <a:latin typeface="Calibri" panose="020F0502020204030204" pitchFamily="34" charset="0"/>
                <a:cs typeface="Calibri" panose="020F0502020204030204" pitchFamily="34" charset="0"/>
              </a:rPr>
              <a:t> </a:t>
            </a:r>
            <a:r>
              <a:rPr lang="en-US" sz="2000" dirty="0">
                <a:solidFill>
                  <a:schemeClr val="tx1"/>
                </a:solidFill>
                <a:latin typeface="Calibri" panose="020F0502020204030204" pitchFamily="34" charset="0"/>
                <a:cs typeface="Calibri" panose="020F0502020204030204" pitchFamily="34" charset="0"/>
              </a:rPr>
              <a:t>and </a:t>
            </a:r>
            <a:r>
              <a:rPr lang="en-US" sz="2000" b="1" dirty="0">
                <a:solidFill>
                  <a:srgbClr val="7030A0"/>
                </a:solidFill>
                <a:latin typeface="Calibri" panose="020F0502020204030204" pitchFamily="34" charset="0"/>
                <a:cs typeface="Calibri" panose="020F0502020204030204" pitchFamily="34" charset="0"/>
              </a:rPr>
              <a:t>sacrospinous ligaments</a:t>
            </a:r>
            <a:endParaRPr lang="en-US" sz="2000" dirty="0">
              <a:solidFill>
                <a:srgbClr val="7030A0"/>
              </a:solidFill>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21091464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D219C0-19D5-2D51-AA58-74A3DC44E5BE}"/>
              </a:ext>
            </a:extLst>
          </p:cNvPr>
          <p:cNvPicPr>
            <a:picLocks noChangeAspect="1"/>
          </p:cNvPicPr>
          <p:nvPr/>
        </p:nvPicPr>
        <p:blipFill>
          <a:blip r:embed="rId2"/>
          <a:stretch>
            <a:fillRect/>
          </a:stretch>
        </p:blipFill>
        <p:spPr>
          <a:xfrm>
            <a:off x="2105078" y="0"/>
            <a:ext cx="7981844" cy="6858000"/>
          </a:xfrm>
          <a:prstGeom prst="rect">
            <a:avLst/>
          </a:prstGeom>
        </p:spPr>
      </p:pic>
    </p:spTree>
    <p:extLst>
      <p:ext uri="{BB962C8B-B14F-4D97-AF65-F5344CB8AC3E}">
        <p14:creationId xmlns:p14="http://schemas.microsoft.com/office/powerpoint/2010/main" val="6506247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D2CEF0-4521-806D-F3C5-203844C49E8E}"/>
              </a:ext>
            </a:extLst>
          </p:cNvPr>
          <p:cNvPicPr>
            <a:picLocks noChangeAspect="1"/>
          </p:cNvPicPr>
          <p:nvPr/>
        </p:nvPicPr>
        <p:blipFill>
          <a:blip r:embed="rId2"/>
          <a:stretch>
            <a:fillRect/>
          </a:stretch>
        </p:blipFill>
        <p:spPr>
          <a:xfrm>
            <a:off x="1020296" y="484839"/>
            <a:ext cx="9826999" cy="5888322"/>
          </a:xfrm>
          <a:prstGeom prst="rect">
            <a:avLst/>
          </a:prstGeom>
        </p:spPr>
      </p:pic>
    </p:spTree>
    <p:extLst>
      <p:ext uri="{BB962C8B-B14F-4D97-AF65-F5344CB8AC3E}">
        <p14:creationId xmlns:p14="http://schemas.microsoft.com/office/powerpoint/2010/main" val="20468442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stretch>
            <a:fillRect/>
          </a:stretch>
        </p:blipFill>
        <p:spPr>
          <a:xfrm>
            <a:off x="2626673" y="665070"/>
            <a:ext cx="6938653" cy="5527860"/>
          </a:xfrm>
          <a:prstGeom prst="rect">
            <a:avLst/>
          </a:prstGeom>
        </p:spPr>
      </p:pic>
    </p:spTree>
    <p:extLst>
      <p:ext uri="{BB962C8B-B14F-4D97-AF65-F5344CB8AC3E}">
        <p14:creationId xmlns:p14="http://schemas.microsoft.com/office/powerpoint/2010/main" val="19516134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629587"/>
          </a:xfrm>
        </p:spPr>
        <p:txBody>
          <a:bodyPr>
            <a:normAutofit fontScale="90000"/>
          </a:bodyPr>
          <a:lstStyle/>
          <a:p>
            <a:r>
              <a:rPr lang="en-US" b="1" dirty="0">
                <a:solidFill>
                  <a:srgbClr val="00B0F0"/>
                </a:solidFill>
                <a:latin typeface="Calibri" panose="020F0502020204030204" pitchFamily="34" charset="0"/>
                <a:cs typeface="Calibri" panose="020F0502020204030204" pitchFamily="34" charset="0"/>
              </a:rPr>
              <a:t>THE HIP BONE</a:t>
            </a:r>
            <a:endParaRPr lang="en-US" dirty="0">
              <a:solidFill>
                <a:srgbClr val="00B0F0"/>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0" y="839449"/>
            <a:ext cx="10004612" cy="5704786"/>
          </a:xfrm>
        </p:spPr>
        <p:txBody>
          <a:bodyPr>
            <a:normAutofit/>
          </a:bodyPr>
          <a:lstStyle/>
          <a:p>
            <a:pPr marL="0" indent="0">
              <a:buNone/>
            </a:pPr>
            <a:r>
              <a:rPr lang="en-US" sz="2800" b="1" dirty="0">
                <a:solidFill>
                  <a:srgbClr val="7030A0"/>
                </a:solidFill>
                <a:latin typeface="Calibri" panose="020F0502020204030204" pitchFamily="34" charset="0"/>
                <a:cs typeface="Calibri" panose="020F0502020204030204" pitchFamily="34" charset="0"/>
              </a:rPr>
              <a:t> Ilium</a:t>
            </a:r>
          </a:p>
          <a:p>
            <a:pPr>
              <a:lnSpc>
                <a:spcPct val="150000"/>
              </a:lnSpc>
              <a:buClr>
                <a:srgbClr val="00B0F0"/>
              </a:buClr>
              <a:buFont typeface="Wingdings" panose="05000000000000000000" pitchFamily="2" charset="2"/>
              <a:buChar char="v"/>
            </a:pPr>
            <a:r>
              <a:rPr lang="en-US" sz="2400" b="1" dirty="0">
                <a:solidFill>
                  <a:srgbClr val="0070C0"/>
                </a:solidFill>
                <a:latin typeface="Calibri" panose="020F0502020204030204" pitchFamily="34" charset="0"/>
                <a:cs typeface="Calibri" panose="020F0502020204030204" pitchFamily="34" charset="0"/>
              </a:rPr>
              <a:t>Upper flattened part </a:t>
            </a:r>
            <a:r>
              <a:rPr lang="en-US" sz="2400" dirty="0">
                <a:latin typeface="Calibri" panose="020F0502020204030204" pitchFamily="34" charset="0"/>
                <a:cs typeface="Calibri" panose="020F0502020204030204" pitchFamily="34" charset="0"/>
              </a:rPr>
              <a:t>of the hip bone, possesses the </a:t>
            </a:r>
            <a:r>
              <a:rPr lang="en-US" sz="2400" b="1" dirty="0">
                <a:latin typeface="Calibri" panose="020F0502020204030204" pitchFamily="34" charset="0"/>
                <a:cs typeface="Calibri" panose="020F0502020204030204" pitchFamily="34" charset="0"/>
              </a:rPr>
              <a:t>iliac crest</a:t>
            </a:r>
            <a:r>
              <a:rPr lang="en-US" sz="2400" dirty="0">
                <a:latin typeface="Calibri" panose="020F0502020204030204" pitchFamily="34" charset="0"/>
                <a:cs typeface="Calibri" panose="020F0502020204030204" pitchFamily="34" charset="0"/>
              </a:rPr>
              <a:t>. </a:t>
            </a:r>
          </a:p>
          <a:p>
            <a:pPr>
              <a:lnSpc>
                <a:spcPct val="150000"/>
              </a:lnSpc>
              <a:buClr>
                <a:srgbClr val="00B0F0"/>
              </a:buClr>
              <a:buFont typeface="Wingdings" panose="05000000000000000000" pitchFamily="2" charset="2"/>
              <a:buChar char="v"/>
            </a:pPr>
            <a:r>
              <a:rPr lang="en-US" sz="2400" b="1" dirty="0">
                <a:latin typeface="Calibri" panose="020F0502020204030204" pitchFamily="34" charset="0"/>
                <a:cs typeface="Calibri" panose="020F0502020204030204" pitchFamily="34" charset="0"/>
              </a:rPr>
              <a:t>The iliac crest </a:t>
            </a:r>
            <a:r>
              <a:rPr lang="en-US" sz="2400" dirty="0">
                <a:latin typeface="Calibri" panose="020F0502020204030204" pitchFamily="34" charset="0"/>
                <a:cs typeface="Calibri" panose="020F0502020204030204" pitchFamily="34" charset="0"/>
              </a:rPr>
              <a:t>runs between the </a:t>
            </a:r>
            <a:r>
              <a:rPr lang="en-US" sz="2400" b="1" dirty="0">
                <a:solidFill>
                  <a:srgbClr val="7030A0"/>
                </a:solidFill>
                <a:latin typeface="Calibri" panose="020F0502020204030204" pitchFamily="34" charset="0"/>
                <a:cs typeface="Calibri" panose="020F0502020204030204" pitchFamily="34" charset="0"/>
              </a:rPr>
              <a:t>anterior and posterior superior iliac spines</a:t>
            </a:r>
            <a:r>
              <a:rPr lang="en-US" sz="2400" dirty="0">
                <a:latin typeface="Calibri" panose="020F0502020204030204" pitchFamily="34" charset="0"/>
                <a:cs typeface="Calibri" panose="020F0502020204030204" pitchFamily="34" charset="0"/>
              </a:rPr>
              <a:t>. Below these spines are the corresponding </a:t>
            </a:r>
            <a:r>
              <a:rPr lang="en-US" sz="2400" b="1" dirty="0">
                <a:latin typeface="Calibri" panose="020F0502020204030204" pitchFamily="34" charset="0"/>
                <a:cs typeface="Calibri" panose="020F0502020204030204" pitchFamily="34" charset="0"/>
              </a:rPr>
              <a:t>anterior and posterior inferior iliac spines. </a:t>
            </a:r>
          </a:p>
          <a:p>
            <a:pPr>
              <a:lnSpc>
                <a:spcPct val="150000"/>
              </a:lnSpc>
              <a:buClr>
                <a:srgbClr val="00B0F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On the inner surface of the ilium is the large </a:t>
            </a:r>
            <a:r>
              <a:rPr lang="en-US" sz="2400" b="1" dirty="0">
                <a:latin typeface="Calibri" panose="020F0502020204030204" pitchFamily="34" charset="0"/>
                <a:cs typeface="Calibri" panose="020F0502020204030204" pitchFamily="34" charset="0"/>
              </a:rPr>
              <a:t>auricular surface </a:t>
            </a:r>
            <a:r>
              <a:rPr lang="en-US" sz="2400" dirty="0">
                <a:latin typeface="Calibri" panose="020F0502020204030204" pitchFamily="34" charset="0"/>
                <a:cs typeface="Calibri" panose="020F0502020204030204" pitchFamily="34" charset="0"/>
              </a:rPr>
              <a:t>for articulation with the sacrum. </a:t>
            </a:r>
          </a:p>
          <a:p>
            <a:pPr>
              <a:lnSpc>
                <a:spcPct val="150000"/>
              </a:lnSpc>
              <a:buClr>
                <a:srgbClr val="00B0F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The </a:t>
            </a:r>
            <a:r>
              <a:rPr lang="en-US" sz="2400" b="1" dirty="0">
                <a:solidFill>
                  <a:srgbClr val="C00000"/>
                </a:solidFill>
                <a:latin typeface="Calibri" panose="020F0502020204030204" pitchFamily="34" charset="0"/>
                <a:cs typeface="Calibri" panose="020F0502020204030204" pitchFamily="34" charset="0"/>
              </a:rPr>
              <a:t>iliopectineal line </a:t>
            </a:r>
            <a:r>
              <a:rPr lang="en-US" sz="2400" dirty="0">
                <a:latin typeface="Calibri" panose="020F0502020204030204" pitchFamily="34" charset="0"/>
                <a:cs typeface="Calibri" panose="020F0502020204030204" pitchFamily="34" charset="0"/>
              </a:rPr>
              <a:t>runs downward and forward around the inner surface of the ilium and serves to divide the false from the true pelvis.</a:t>
            </a:r>
          </a:p>
        </p:txBody>
      </p:sp>
    </p:spTree>
    <p:extLst>
      <p:ext uri="{BB962C8B-B14F-4D97-AF65-F5344CB8AC3E}">
        <p14:creationId xmlns:p14="http://schemas.microsoft.com/office/powerpoint/2010/main" val="10713932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https://teachmeanatomy.info/wp-content/uploads/Bony-Landmarks-of-the-Ilium-Wing-ASIS-PSIS-Hip-Bon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617" y="1056246"/>
            <a:ext cx="10941436" cy="5184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13448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0" y="0"/>
            <a:ext cx="8259580" cy="659567"/>
          </a:xfrm>
        </p:spPr>
        <p:txBody>
          <a:bodyPr/>
          <a:lstStyle/>
          <a:p>
            <a:r>
              <a:rPr lang="en-US" b="1" dirty="0">
                <a:solidFill>
                  <a:srgbClr val="00B0F0"/>
                </a:solidFill>
                <a:latin typeface="Calibri" panose="020F0502020204030204" pitchFamily="34" charset="0"/>
                <a:cs typeface="Calibri" panose="020F0502020204030204" pitchFamily="34" charset="0"/>
              </a:rPr>
              <a:t>THE HIP BONE</a:t>
            </a:r>
            <a:endParaRPr lang="en-US" dirty="0">
              <a:solidFill>
                <a:srgbClr val="00B0F0"/>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0" y="764498"/>
            <a:ext cx="10901082" cy="5815595"/>
          </a:xfrm>
        </p:spPr>
        <p:txBody>
          <a:bodyPr>
            <a:normAutofit/>
          </a:bodyPr>
          <a:lstStyle/>
          <a:p>
            <a:pPr marL="0" indent="0">
              <a:buNone/>
            </a:pPr>
            <a:r>
              <a:rPr lang="en-US" sz="2000" b="1" dirty="0">
                <a:solidFill>
                  <a:srgbClr val="7030A0"/>
                </a:solidFill>
                <a:latin typeface="Calibri" panose="020F0502020204030204" pitchFamily="34" charset="0"/>
                <a:cs typeface="Calibri" panose="020F0502020204030204" pitchFamily="34" charset="0"/>
              </a:rPr>
              <a:t>ISCHIUM</a:t>
            </a:r>
            <a:endParaRPr lang="en-US" sz="2000" dirty="0">
              <a:solidFill>
                <a:srgbClr val="7030A0"/>
              </a:solidFill>
              <a:latin typeface="Calibri" panose="020F0502020204030204" pitchFamily="34" charset="0"/>
              <a:cs typeface="Calibri" panose="020F0502020204030204" pitchFamily="34" charset="0"/>
            </a:endParaRPr>
          </a:p>
          <a:p>
            <a:pPr>
              <a:buFont typeface="Wingdings" panose="05000000000000000000" pitchFamily="2" charset="2"/>
              <a:buChar char="v"/>
            </a:pPr>
            <a:r>
              <a:rPr lang="en-US" sz="2000" dirty="0">
                <a:latin typeface="Calibri" panose="020F0502020204030204" pitchFamily="34" charset="0"/>
                <a:cs typeface="Calibri" panose="020F0502020204030204" pitchFamily="34" charset="0"/>
              </a:rPr>
              <a:t>The </a:t>
            </a:r>
            <a:r>
              <a:rPr lang="en-US" sz="2000" b="1" dirty="0">
                <a:latin typeface="Calibri" panose="020F0502020204030204" pitchFamily="34" charset="0"/>
                <a:cs typeface="Calibri" panose="020F0502020204030204" pitchFamily="34" charset="0"/>
              </a:rPr>
              <a:t>ischium </a:t>
            </a:r>
            <a:r>
              <a:rPr lang="en-US" sz="2000" dirty="0">
                <a:latin typeface="Calibri" panose="020F0502020204030204" pitchFamily="34" charset="0"/>
                <a:cs typeface="Calibri" panose="020F0502020204030204" pitchFamily="34" charset="0"/>
              </a:rPr>
              <a:t>is the </a:t>
            </a:r>
            <a:r>
              <a:rPr lang="en-US" sz="2000" b="1" dirty="0">
                <a:latin typeface="Calibri" panose="020F0502020204030204" pitchFamily="34" charset="0"/>
                <a:cs typeface="Calibri" panose="020F0502020204030204" pitchFamily="34" charset="0"/>
              </a:rPr>
              <a:t>inferior and posterior part </a:t>
            </a:r>
            <a:r>
              <a:rPr lang="en-US" sz="2000" dirty="0">
                <a:latin typeface="Calibri" panose="020F0502020204030204" pitchFamily="34" charset="0"/>
                <a:cs typeface="Calibri" panose="020F0502020204030204" pitchFamily="34" charset="0"/>
              </a:rPr>
              <a:t>of the hip bone and possesses an </a:t>
            </a:r>
            <a:r>
              <a:rPr lang="en-US" sz="2000" b="1" dirty="0">
                <a:latin typeface="Calibri" panose="020F0502020204030204" pitchFamily="34" charset="0"/>
                <a:cs typeface="Calibri" panose="020F0502020204030204" pitchFamily="34" charset="0"/>
              </a:rPr>
              <a:t>ischial spine </a:t>
            </a:r>
            <a:r>
              <a:rPr lang="en-US" sz="2000" dirty="0">
                <a:latin typeface="Calibri" panose="020F0502020204030204" pitchFamily="34" charset="0"/>
                <a:cs typeface="Calibri" panose="020F0502020204030204" pitchFamily="34" charset="0"/>
              </a:rPr>
              <a:t>and an </a:t>
            </a:r>
            <a:r>
              <a:rPr lang="en-US" sz="2000" b="1" dirty="0">
                <a:latin typeface="Calibri" panose="020F0502020204030204" pitchFamily="34" charset="0"/>
                <a:cs typeface="Calibri" panose="020F0502020204030204" pitchFamily="34" charset="0"/>
              </a:rPr>
              <a:t>ischial tuberosity</a:t>
            </a:r>
            <a:endParaRPr lang="en-US" sz="2000" dirty="0">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stretch>
            <a:fillRect/>
          </a:stretch>
        </p:blipFill>
        <p:spPr>
          <a:xfrm>
            <a:off x="4662236" y="2157159"/>
            <a:ext cx="6506668" cy="4173681"/>
          </a:xfrm>
          <a:prstGeom prst="rect">
            <a:avLst/>
          </a:prstGeom>
        </p:spPr>
      </p:pic>
    </p:spTree>
    <p:extLst>
      <p:ext uri="{BB962C8B-B14F-4D97-AF65-F5344CB8AC3E}">
        <p14:creationId xmlns:p14="http://schemas.microsoft.com/office/powerpoint/2010/main" val="21994460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435" y="286871"/>
            <a:ext cx="8610233" cy="841066"/>
          </a:xfrm>
        </p:spPr>
        <p:txBody>
          <a:bodyPr>
            <a:normAutofit/>
          </a:bodyPr>
          <a:lstStyle/>
          <a:p>
            <a:r>
              <a:rPr lang="en-US" sz="3200" b="1" dirty="0">
                <a:solidFill>
                  <a:srgbClr val="00B0F0"/>
                </a:solidFill>
                <a:latin typeface="Calibri" panose="020F0502020204030204" pitchFamily="34" charset="0"/>
                <a:cs typeface="Calibri" panose="020F0502020204030204" pitchFamily="34" charset="0"/>
              </a:rPr>
              <a:t>THE HIP BONE</a:t>
            </a:r>
            <a:endParaRPr lang="en-US" sz="3200" dirty="0">
              <a:solidFill>
                <a:srgbClr val="00B0F0"/>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215153" y="1308847"/>
            <a:ext cx="9408531" cy="5271835"/>
          </a:xfrm>
        </p:spPr>
        <p:txBody>
          <a:bodyPr>
            <a:normAutofit/>
          </a:bodyPr>
          <a:lstStyle/>
          <a:p>
            <a:pPr marL="0" indent="0">
              <a:buNone/>
            </a:pPr>
            <a:r>
              <a:rPr lang="en-US" sz="2400" b="1" dirty="0">
                <a:solidFill>
                  <a:srgbClr val="7030A0"/>
                </a:solidFill>
                <a:latin typeface="Calibri" panose="020F0502020204030204" pitchFamily="34" charset="0"/>
                <a:cs typeface="Calibri" panose="020F0502020204030204" pitchFamily="34" charset="0"/>
              </a:rPr>
              <a:t>PUBIS</a:t>
            </a:r>
            <a:r>
              <a:rPr lang="en-US" sz="2400" dirty="0">
                <a:solidFill>
                  <a:srgbClr val="7030A0"/>
                </a:solidFill>
                <a:latin typeface="Calibri" panose="020F0502020204030204" pitchFamily="34" charset="0"/>
                <a:cs typeface="Calibri" panose="020F0502020204030204" pitchFamily="34" charset="0"/>
              </a:rPr>
              <a:t> </a:t>
            </a:r>
          </a:p>
          <a:p>
            <a:pPr>
              <a:lnSpc>
                <a:spcPct val="150000"/>
              </a:lnSpc>
              <a:buClr>
                <a:srgbClr val="00B0F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anterior part  has a </a:t>
            </a:r>
            <a:r>
              <a:rPr lang="en-US" sz="2400" b="1" dirty="0">
                <a:latin typeface="Calibri" panose="020F0502020204030204" pitchFamily="34" charset="0"/>
                <a:cs typeface="Calibri" panose="020F0502020204030204" pitchFamily="34" charset="0"/>
              </a:rPr>
              <a:t>body </a:t>
            </a:r>
            <a:r>
              <a:rPr lang="en-US" sz="2400" dirty="0">
                <a:latin typeface="Calibri" panose="020F0502020204030204" pitchFamily="34" charset="0"/>
                <a:cs typeface="Calibri" panose="020F0502020204030204" pitchFamily="34" charset="0"/>
              </a:rPr>
              <a:t>and </a:t>
            </a:r>
            <a:r>
              <a:rPr lang="en-US" sz="2400" b="1" dirty="0">
                <a:solidFill>
                  <a:srgbClr val="7030A0"/>
                </a:solidFill>
                <a:latin typeface="Calibri" panose="020F0502020204030204" pitchFamily="34" charset="0"/>
                <a:cs typeface="Calibri" panose="020F0502020204030204" pitchFamily="34" charset="0"/>
              </a:rPr>
              <a:t>superior and inferior pubic rami. </a:t>
            </a:r>
          </a:p>
          <a:p>
            <a:pPr>
              <a:lnSpc>
                <a:spcPct val="150000"/>
              </a:lnSpc>
              <a:buClr>
                <a:srgbClr val="00B0F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Body of the pubis bears the </a:t>
            </a:r>
            <a:r>
              <a:rPr lang="en-US" sz="2400" b="1" dirty="0">
                <a:solidFill>
                  <a:srgbClr val="00B050"/>
                </a:solidFill>
                <a:latin typeface="Calibri" panose="020F0502020204030204" pitchFamily="34" charset="0"/>
                <a:cs typeface="Calibri" panose="020F0502020204030204" pitchFamily="34" charset="0"/>
              </a:rPr>
              <a:t>pubic crest and pubic tubercle </a:t>
            </a:r>
            <a:r>
              <a:rPr lang="en-US" sz="2400" dirty="0">
                <a:latin typeface="Calibri" panose="020F0502020204030204" pitchFamily="34" charset="0"/>
                <a:cs typeface="Calibri" panose="020F0502020204030204" pitchFamily="34" charset="0"/>
              </a:rPr>
              <a:t>and articulates with the pubic bone of the opposite side at the </a:t>
            </a:r>
            <a:r>
              <a:rPr lang="en-US" sz="2400" b="1" dirty="0">
                <a:solidFill>
                  <a:srgbClr val="FF0000"/>
                </a:solidFill>
                <a:latin typeface="Calibri" panose="020F0502020204030204" pitchFamily="34" charset="0"/>
                <a:cs typeface="Calibri" panose="020F0502020204030204" pitchFamily="34" charset="0"/>
              </a:rPr>
              <a:t>symphysis pubis.</a:t>
            </a:r>
          </a:p>
          <a:p>
            <a:pPr>
              <a:lnSpc>
                <a:spcPct val="150000"/>
              </a:lnSpc>
              <a:buClr>
                <a:srgbClr val="00B0F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In the lower part of the hip bone is a large opening, the </a:t>
            </a:r>
            <a:r>
              <a:rPr lang="en-US" sz="2400" b="1" dirty="0">
                <a:solidFill>
                  <a:srgbClr val="C00000"/>
                </a:solidFill>
                <a:latin typeface="Calibri" panose="020F0502020204030204" pitchFamily="34" charset="0"/>
                <a:cs typeface="Calibri" panose="020F0502020204030204" pitchFamily="34" charset="0"/>
              </a:rPr>
              <a:t>obturator foramen</a:t>
            </a:r>
            <a:r>
              <a:rPr lang="en-US" sz="2400" dirty="0">
                <a:solidFill>
                  <a:srgbClr val="C00000"/>
                </a:solidFill>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which is bounded by the parts of the ischium and pubis. The obturator foramen is filled in by the </a:t>
            </a:r>
            <a:r>
              <a:rPr lang="en-US" sz="2400" b="1" dirty="0">
                <a:latin typeface="Calibri" panose="020F0502020204030204" pitchFamily="34" charset="0"/>
                <a:cs typeface="Calibri" panose="020F0502020204030204" pitchFamily="34" charset="0"/>
              </a:rPr>
              <a:t>obturator membrane</a:t>
            </a:r>
          </a:p>
        </p:txBody>
      </p:sp>
    </p:spTree>
    <p:extLst>
      <p:ext uri="{BB962C8B-B14F-4D97-AF65-F5344CB8AC3E}">
        <p14:creationId xmlns:p14="http://schemas.microsoft.com/office/powerpoint/2010/main" val="26231745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57" y="0"/>
            <a:ext cx="8391715" cy="629587"/>
          </a:xfrm>
        </p:spPr>
        <p:txBody>
          <a:bodyPr>
            <a:normAutofit fontScale="90000"/>
          </a:bodyPr>
          <a:lstStyle/>
          <a:p>
            <a:r>
              <a:rPr lang="en-US" b="1" dirty="0">
                <a:solidFill>
                  <a:srgbClr val="00B0F0"/>
                </a:solidFill>
                <a:latin typeface="Calibri" panose="020F0502020204030204" pitchFamily="34" charset="0"/>
                <a:cs typeface="Calibri" panose="020F0502020204030204" pitchFamily="34" charset="0"/>
              </a:rPr>
              <a:t>OBTURATOR MEMBRANE</a:t>
            </a:r>
            <a:br>
              <a:rPr lang="en-US" b="1" dirty="0"/>
            </a:br>
            <a:endParaRPr lang="en-US" dirty="0"/>
          </a:p>
        </p:txBody>
      </p:sp>
      <p:sp>
        <p:nvSpPr>
          <p:cNvPr id="3" name="Content Placeholder 2"/>
          <p:cNvSpPr>
            <a:spLocks noGrp="1"/>
          </p:cNvSpPr>
          <p:nvPr>
            <p:ph idx="1"/>
          </p:nvPr>
        </p:nvSpPr>
        <p:spPr>
          <a:xfrm>
            <a:off x="0" y="809469"/>
            <a:ext cx="9533744" cy="5501390"/>
          </a:xfrm>
        </p:spPr>
        <p:txBody>
          <a:bodyPr>
            <a:normAutofit/>
          </a:bodyPr>
          <a:lstStyle/>
          <a:p>
            <a:pPr>
              <a:lnSpc>
                <a:spcPct val="150000"/>
              </a:lnSpc>
              <a:buClr>
                <a:srgbClr val="00B0F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Fibrous sheet that almost completely closes the obturator foramen,</a:t>
            </a:r>
          </a:p>
          <a:p>
            <a:pPr>
              <a:lnSpc>
                <a:spcPct val="150000"/>
              </a:lnSpc>
              <a:buClr>
                <a:srgbClr val="00B0F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Leaving a small gap, the </a:t>
            </a:r>
            <a:r>
              <a:rPr lang="en-US" sz="2400" b="1" dirty="0">
                <a:latin typeface="Calibri" panose="020F0502020204030204" pitchFamily="34" charset="0"/>
                <a:cs typeface="Calibri" panose="020F0502020204030204" pitchFamily="34" charset="0"/>
              </a:rPr>
              <a:t>obturator canal</a:t>
            </a:r>
            <a:r>
              <a:rPr lang="en-US" sz="2400" dirty="0">
                <a:latin typeface="Calibri" panose="020F0502020204030204" pitchFamily="34" charset="0"/>
                <a:cs typeface="Calibri" panose="020F0502020204030204" pitchFamily="34" charset="0"/>
              </a:rPr>
              <a:t>, for the passage of the obturator nerve and vessels as they leave the pelvis to enter the thigh</a:t>
            </a:r>
          </a:p>
        </p:txBody>
      </p:sp>
    </p:spTree>
    <p:extLst>
      <p:ext uri="{BB962C8B-B14F-4D97-AF65-F5344CB8AC3E}">
        <p14:creationId xmlns:p14="http://schemas.microsoft.com/office/powerpoint/2010/main" val="25238945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814216" cy="674557"/>
          </a:xfrm>
        </p:spPr>
        <p:txBody>
          <a:bodyPr>
            <a:normAutofit fontScale="90000"/>
          </a:bodyPr>
          <a:lstStyle/>
          <a:p>
            <a:r>
              <a:rPr lang="en-US" b="1" dirty="0">
                <a:solidFill>
                  <a:srgbClr val="00B0F0"/>
                </a:solidFill>
                <a:latin typeface="Calibri" panose="020F0502020204030204" pitchFamily="34" charset="0"/>
                <a:cs typeface="Calibri" panose="020F0502020204030204" pitchFamily="34" charset="0"/>
              </a:rPr>
              <a:t>SACROTUBEROUS LIGAMENT</a:t>
            </a:r>
            <a:br>
              <a:rPr lang="en-US" b="1" dirty="0"/>
            </a:br>
            <a:endParaRPr lang="en-US" dirty="0"/>
          </a:p>
        </p:txBody>
      </p:sp>
      <p:sp>
        <p:nvSpPr>
          <p:cNvPr id="3" name="Content Placeholder 2"/>
          <p:cNvSpPr>
            <a:spLocks noGrp="1"/>
          </p:cNvSpPr>
          <p:nvPr>
            <p:ph idx="1"/>
          </p:nvPr>
        </p:nvSpPr>
        <p:spPr>
          <a:xfrm>
            <a:off x="-1" y="674557"/>
            <a:ext cx="9398833" cy="5501391"/>
          </a:xfrm>
        </p:spPr>
        <p:txBody>
          <a:bodyPr>
            <a:normAutofit/>
          </a:bodyPr>
          <a:lstStyle/>
          <a:p>
            <a:pPr>
              <a:lnSpc>
                <a:spcPct val="150000"/>
              </a:lnSpc>
              <a:buClr>
                <a:srgbClr val="00B0F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The sacrotuberous ligament is strong and extends from the lateral part of the sacrum and coccyx and the posterior inferior iliac spine to the </a:t>
            </a:r>
            <a:r>
              <a:rPr lang="en-US" sz="2400" b="1" dirty="0">
                <a:latin typeface="Calibri" panose="020F0502020204030204" pitchFamily="34" charset="0"/>
                <a:cs typeface="Calibri" panose="020F0502020204030204" pitchFamily="34" charset="0"/>
              </a:rPr>
              <a:t>ischial tuberosity.</a:t>
            </a:r>
          </a:p>
        </p:txBody>
      </p:sp>
    </p:spTree>
    <p:extLst>
      <p:ext uri="{BB962C8B-B14F-4D97-AF65-F5344CB8AC3E}">
        <p14:creationId xmlns:p14="http://schemas.microsoft.com/office/powerpoint/2010/main" val="17260570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06118" cy="986118"/>
          </a:xfrm>
        </p:spPr>
        <p:txBody>
          <a:bodyPr>
            <a:normAutofit/>
          </a:bodyPr>
          <a:lstStyle/>
          <a:p>
            <a:r>
              <a:rPr lang="en-US" b="1" dirty="0">
                <a:solidFill>
                  <a:srgbClr val="00B0F0"/>
                </a:solidFill>
                <a:latin typeface="Calibri" panose="020F0502020204030204" pitchFamily="34" charset="0"/>
                <a:cs typeface="Calibri" panose="020F0502020204030204" pitchFamily="34" charset="0"/>
              </a:rPr>
              <a:t>SACROSPINOUS LIGAMENT </a:t>
            </a:r>
          </a:p>
        </p:txBody>
      </p:sp>
      <p:sp>
        <p:nvSpPr>
          <p:cNvPr id="3" name="Content Placeholder 2"/>
          <p:cNvSpPr>
            <a:spLocks noGrp="1"/>
          </p:cNvSpPr>
          <p:nvPr>
            <p:ph idx="1"/>
          </p:nvPr>
        </p:nvSpPr>
        <p:spPr>
          <a:xfrm>
            <a:off x="215152" y="1219200"/>
            <a:ext cx="9318591" cy="5031698"/>
          </a:xfrm>
        </p:spPr>
        <p:txBody>
          <a:bodyPr>
            <a:normAutofit/>
          </a:bodyPr>
          <a:lstStyle/>
          <a:p>
            <a:pPr>
              <a:lnSpc>
                <a:spcPct val="150000"/>
              </a:lnSpc>
              <a:buClr>
                <a:srgbClr val="00B0F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Is strong and triangle shaped. It is attached by its base to the lateral part of the sacrum and coccyx and by its apex to the </a:t>
            </a:r>
            <a:r>
              <a:rPr lang="en-US" sz="2400" b="1" dirty="0">
                <a:latin typeface="Calibri" panose="020F0502020204030204" pitchFamily="34" charset="0"/>
                <a:cs typeface="Calibri" panose="020F0502020204030204" pitchFamily="34" charset="0"/>
              </a:rPr>
              <a:t>spine of the ischium</a:t>
            </a:r>
          </a:p>
        </p:txBody>
      </p:sp>
    </p:spTree>
    <p:extLst>
      <p:ext uri="{BB962C8B-B14F-4D97-AF65-F5344CB8AC3E}">
        <p14:creationId xmlns:p14="http://schemas.microsoft.com/office/powerpoint/2010/main" val="6795644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57" y="0"/>
            <a:ext cx="8571597" cy="554636"/>
          </a:xfrm>
        </p:spPr>
        <p:txBody>
          <a:bodyPr>
            <a:normAutofit fontScale="90000"/>
          </a:bodyPr>
          <a:lstStyle/>
          <a:p>
            <a:r>
              <a:rPr lang="en-US" b="1" dirty="0">
                <a:solidFill>
                  <a:srgbClr val="00B0F0"/>
                </a:solidFill>
                <a:latin typeface="Calibri" panose="020F0502020204030204" pitchFamily="34" charset="0"/>
                <a:cs typeface="Calibri" panose="020F0502020204030204" pitchFamily="34" charset="0"/>
              </a:rPr>
              <a:t>OBTURATOR INTERNUS MUSCLE</a:t>
            </a:r>
            <a:br>
              <a:rPr lang="en-US" b="1" dirty="0"/>
            </a:br>
            <a:endParaRPr lang="en-US" dirty="0"/>
          </a:p>
        </p:txBody>
      </p:sp>
      <p:sp>
        <p:nvSpPr>
          <p:cNvPr id="3" name="Content Placeholder 2"/>
          <p:cNvSpPr>
            <a:spLocks noGrp="1"/>
          </p:cNvSpPr>
          <p:nvPr>
            <p:ph idx="1"/>
          </p:nvPr>
        </p:nvSpPr>
        <p:spPr>
          <a:xfrm>
            <a:off x="161365" y="1021976"/>
            <a:ext cx="9552261" cy="5228921"/>
          </a:xfrm>
        </p:spPr>
        <p:txBody>
          <a:bodyPr>
            <a:normAutofit/>
          </a:bodyPr>
          <a:lstStyle/>
          <a:p>
            <a:pPr>
              <a:buClr>
                <a:srgbClr val="00B0F0"/>
              </a:buClr>
              <a:buFont typeface="Wingdings" panose="05000000000000000000" pitchFamily="2" charset="2"/>
              <a:buChar char="v"/>
            </a:pPr>
            <a:r>
              <a:rPr lang="en-US" sz="2800" dirty="0">
                <a:latin typeface="Calibri" panose="020F0502020204030204" pitchFamily="34" charset="0"/>
                <a:cs typeface="Calibri" panose="020F0502020204030204" pitchFamily="34" charset="0"/>
              </a:rPr>
              <a:t>Arises from the </a:t>
            </a:r>
            <a:r>
              <a:rPr lang="en-US" sz="2800" b="1" dirty="0">
                <a:latin typeface="Calibri" panose="020F0502020204030204" pitchFamily="34" charset="0"/>
                <a:cs typeface="Calibri" panose="020F0502020204030204" pitchFamily="34" charset="0"/>
              </a:rPr>
              <a:t>pelvic surface of the obturator membrane and the adjoining part of the hip bone</a:t>
            </a:r>
            <a:r>
              <a:rPr lang="en-US" sz="2800" dirty="0">
                <a:latin typeface="Calibri" panose="020F0502020204030204" pitchFamily="34" charset="0"/>
                <a:cs typeface="Calibri" panose="020F0502020204030204" pitchFamily="34" charset="0"/>
              </a:rPr>
              <a:t>. </a:t>
            </a:r>
          </a:p>
          <a:p>
            <a:pPr>
              <a:buClr>
                <a:srgbClr val="00B0F0"/>
              </a:buClr>
              <a:buFont typeface="Wingdings" panose="05000000000000000000" pitchFamily="2" charset="2"/>
              <a:buChar char="v"/>
            </a:pPr>
            <a:r>
              <a:rPr lang="en-US" sz="2800" dirty="0">
                <a:latin typeface="Calibri" panose="020F0502020204030204" pitchFamily="34" charset="0"/>
                <a:cs typeface="Calibri" panose="020F0502020204030204" pitchFamily="34" charset="0"/>
              </a:rPr>
              <a:t>The muscle fibers converge to a tendon, which leaves the pelvis through the lesser sciatic foramen and is </a:t>
            </a:r>
            <a:r>
              <a:rPr lang="en-US" sz="2800" b="1" dirty="0">
                <a:solidFill>
                  <a:srgbClr val="00B050"/>
                </a:solidFill>
                <a:latin typeface="Calibri" panose="020F0502020204030204" pitchFamily="34" charset="0"/>
                <a:cs typeface="Calibri" panose="020F0502020204030204" pitchFamily="34" charset="0"/>
              </a:rPr>
              <a:t>inserted into the greater trochanter of the femur.</a:t>
            </a:r>
          </a:p>
          <a:p>
            <a:pPr>
              <a:buClr>
                <a:srgbClr val="00B0F0"/>
              </a:buClr>
              <a:buFont typeface="Wingdings" panose="05000000000000000000" pitchFamily="2" charset="2"/>
              <a:buChar char="v"/>
            </a:pPr>
            <a:r>
              <a:rPr lang="en-US" sz="2800" dirty="0">
                <a:solidFill>
                  <a:srgbClr val="C00000"/>
                </a:solidFill>
                <a:latin typeface="Calibri" panose="020F0502020204030204" pitchFamily="34" charset="0"/>
                <a:cs typeface="Calibri" panose="020F0502020204030204" pitchFamily="34" charset="0"/>
              </a:rPr>
              <a:t> </a:t>
            </a:r>
            <a:r>
              <a:rPr lang="en-US" sz="2800" b="1" dirty="0">
                <a:solidFill>
                  <a:srgbClr val="C00000"/>
                </a:solidFill>
                <a:latin typeface="Calibri" panose="020F0502020204030204" pitchFamily="34" charset="0"/>
                <a:cs typeface="Calibri" panose="020F0502020204030204" pitchFamily="34" charset="0"/>
              </a:rPr>
              <a:t>Action: </a:t>
            </a:r>
          </a:p>
          <a:p>
            <a:pPr lvl="1">
              <a:buClr>
                <a:srgbClr val="00B0F0"/>
              </a:buClr>
              <a:buFont typeface="Wingdings" panose="05000000000000000000" pitchFamily="2" charset="2"/>
              <a:buChar char="Ø"/>
            </a:pPr>
            <a:r>
              <a:rPr lang="en-US" sz="2400" dirty="0">
                <a:latin typeface="Calibri" panose="020F0502020204030204" pitchFamily="34" charset="0"/>
                <a:cs typeface="Calibri" panose="020F0502020204030204" pitchFamily="34" charset="0"/>
              </a:rPr>
              <a:t>It laterally rotates the femur at the hip joint.</a:t>
            </a:r>
          </a:p>
          <a:p>
            <a:pPr>
              <a:buClr>
                <a:srgbClr val="00B0F0"/>
              </a:buClr>
              <a:buFont typeface="Wingdings" panose="05000000000000000000" pitchFamily="2" charset="2"/>
              <a:buChar char="v"/>
            </a:pPr>
            <a:r>
              <a:rPr lang="en-US" sz="2800" b="1" dirty="0">
                <a:solidFill>
                  <a:srgbClr val="C00000"/>
                </a:solidFill>
                <a:latin typeface="Calibri" panose="020F0502020204030204" pitchFamily="34" charset="0"/>
                <a:cs typeface="Calibri" panose="020F0502020204030204" pitchFamily="34" charset="0"/>
              </a:rPr>
              <a:t>Nerve supply: </a:t>
            </a:r>
          </a:p>
          <a:p>
            <a:pPr lvl="1">
              <a:buClr>
                <a:srgbClr val="00B0F0"/>
              </a:buClr>
              <a:buFont typeface="Wingdings" panose="05000000000000000000" pitchFamily="2" charset="2"/>
              <a:buChar char="Ø"/>
            </a:pPr>
            <a:r>
              <a:rPr lang="en-US" sz="2400" dirty="0">
                <a:latin typeface="Calibri" panose="020F0502020204030204" pitchFamily="34" charset="0"/>
                <a:cs typeface="Calibri" panose="020F0502020204030204" pitchFamily="34" charset="0"/>
              </a:rPr>
              <a:t>The nerve to the obturator internus, a branch from the sacral plexus</a:t>
            </a:r>
          </a:p>
        </p:txBody>
      </p:sp>
    </p:spTree>
    <p:extLst>
      <p:ext uri="{BB962C8B-B14F-4D97-AF65-F5344CB8AC3E}">
        <p14:creationId xmlns:p14="http://schemas.microsoft.com/office/powerpoint/2010/main" val="20633251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283149" cy="1033670"/>
          </a:xfrm>
        </p:spPr>
        <p:txBody>
          <a:bodyPr>
            <a:normAutofit/>
          </a:bodyPr>
          <a:lstStyle/>
          <a:p>
            <a:r>
              <a:rPr lang="en-US" sz="3200" b="1" dirty="0">
                <a:solidFill>
                  <a:srgbClr val="0070C0"/>
                </a:solidFill>
                <a:latin typeface="Calibri" panose="020F0502020204030204" pitchFamily="34" charset="0"/>
                <a:cs typeface="Calibri" panose="020F0502020204030204" pitchFamily="34" charset="0"/>
              </a:rPr>
              <a:t>INFERIOR PELVIC WALL OR PELVIC FLOOR</a:t>
            </a:r>
          </a:p>
        </p:txBody>
      </p:sp>
      <p:sp>
        <p:nvSpPr>
          <p:cNvPr id="3" name="Content Placeholder 2"/>
          <p:cNvSpPr>
            <a:spLocks noGrp="1"/>
          </p:cNvSpPr>
          <p:nvPr>
            <p:ph idx="1"/>
          </p:nvPr>
        </p:nvSpPr>
        <p:spPr>
          <a:xfrm>
            <a:off x="0" y="1033670"/>
            <a:ext cx="9668656" cy="5824330"/>
          </a:xfrm>
        </p:spPr>
        <p:txBody>
          <a:bodyPr>
            <a:normAutofit/>
          </a:bodyPr>
          <a:lstStyle/>
          <a:p>
            <a:pPr>
              <a:lnSpc>
                <a:spcPct val="150000"/>
              </a:lnSpc>
              <a:buClr>
                <a:srgbClr val="00B0F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The floor of the pelvis supports the pelvic viscera and is formed by the pelvic diaphragm.</a:t>
            </a:r>
          </a:p>
          <a:p>
            <a:pPr>
              <a:lnSpc>
                <a:spcPct val="150000"/>
              </a:lnSpc>
              <a:buClr>
                <a:srgbClr val="00B0F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It divide the pelvic cavity above and perineum below.</a:t>
            </a:r>
          </a:p>
          <a:p>
            <a:pPr>
              <a:lnSpc>
                <a:spcPct val="150000"/>
              </a:lnSpc>
              <a:buClr>
                <a:srgbClr val="00B0F0"/>
              </a:buClr>
              <a:buFont typeface="Wingdings" panose="05000000000000000000" pitchFamily="2" charset="2"/>
              <a:buChar char="v"/>
            </a:pPr>
            <a:r>
              <a:rPr lang="en-US" sz="2400" dirty="0">
                <a:solidFill>
                  <a:srgbClr val="0070C0"/>
                </a:solidFill>
                <a:latin typeface="Calibri" panose="020F0502020204030204" pitchFamily="34" charset="0"/>
                <a:cs typeface="Calibri" panose="020F0502020204030204" pitchFamily="34" charset="0"/>
              </a:rPr>
              <a:t>The pelvic diaphragm is formed by the levatores ani muscles and the small coccygeus muscles and their covering fasciae.</a:t>
            </a:r>
          </a:p>
          <a:p>
            <a:pPr>
              <a:lnSpc>
                <a:spcPct val="150000"/>
              </a:lnSpc>
              <a:buClr>
                <a:srgbClr val="00B0F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It is incomplete anteriorly to allow passage of the urethra in males and the urethra and the vagina in females.</a:t>
            </a:r>
          </a:p>
        </p:txBody>
      </p:sp>
    </p:spTree>
    <p:extLst>
      <p:ext uri="{BB962C8B-B14F-4D97-AF65-F5344CB8AC3E}">
        <p14:creationId xmlns:p14="http://schemas.microsoft.com/office/powerpoint/2010/main" val="1853589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stretch>
            <a:fillRect/>
          </a:stretch>
        </p:blipFill>
        <p:spPr>
          <a:xfrm>
            <a:off x="1337468" y="412405"/>
            <a:ext cx="8678863" cy="5635625"/>
          </a:xfrm>
          <a:prstGeom prst="rect">
            <a:avLst/>
          </a:prstGeom>
        </p:spPr>
      </p:pic>
    </p:spTree>
    <p:extLst>
      <p:ext uri="{BB962C8B-B14F-4D97-AF65-F5344CB8AC3E}">
        <p14:creationId xmlns:p14="http://schemas.microsoft.com/office/powerpoint/2010/main" val="35154461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stretch>
            <a:fillRect/>
          </a:stretch>
        </p:blipFill>
        <p:spPr>
          <a:xfrm>
            <a:off x="1172817" y="221688"/>
            <a:ext cx="8845825" cy="6299022"/>
          </a:xfrm>
          <a:prstGeom prst="rect">
            <a:avLst/>
          </a:prstGeom>
        </p:spPr>
      </p:pic>
    </p:spTree>
    <p:extLst>
      <p:ext uri="{BB962C8B-B14F-4D97-AF65-F5344CB8AC3E}">
        <p14:creationId xmlns:p14="http://schemas.microsoft.com/office/powerpoint/2010/main" val="18816091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46" y="0"/>
            <a:ext cx="8658931" cy="755374"/>
          </a:xfrm>
        </p:spPr>
        <p:txBody>
          <a:bodyPr>
            <a:normAutofit/>
          </a:bodyPr>
          <a:lstStyle/>
          <a:p>
            <a:r>
              <a:rPr lang="en-US" b="1" dirty="0">
                <a:solidFill>
                  <a:srgbClr val="00B0F0"/>
                </a:solidFill>
                <a:latin typeface="Calibri" panose="020F0502020204030204" pitchFamily="34" charset="0"/>
                <a:cs typeface="Calibri" panose="020F0502020204030204" pitchFamily="34" charset="0"/>
              </a:rPr>
              <a:t>LEVATOR ANI MUSCLE</a:t>
            </a:r>
            <a:endParaRPr lang="en-US" dirty="0">
              <a:solidFill>
                <a:srgbClr val="00B0F0"/>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1" y="1013791"/>
            <a:ext cx="9728616" cy="5716793"/>
          </a:xfrm>
        </p:spPr>
        <p:txBody>
          <a:bodyPr/>
          <a:lstStyle/>
          <a:p>
            <a:pPr>
              <a:lnSpc>
                <a:spcPct val="150000"/>
              </a:lnSpc>
              <a:buClr>
                <a:srgbClr val="00B0F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The levator ani is a broad sheet of muscle. It is composed of </a:t>
            </a:r>
            <a:r>
              <a:rPr lang="en-US" sz="2400" b="1" dirty="0">
                <a:latin typeface="Calibri" panose="020F0502020204030204" pitchFamily="34" charset="0"/>
                <a:cs typeface="Calibri" panose="020F0502020204030204" pitchFamily="34" charset="0"/>
              </a:rPr>
              <a:t>three</a:t>
            </a:r>
            <a:r>
              <a:rPr lang="en-US" sz="2400" dirty="0">
                <a:latin typeface="Calibri" panose="020F0502020204030204" pitchFamily="34" charset="0"/>
                <a:cs typeface="Calibri" panose="020F0502020204030204" pitchFamily="34" charset="0"/>
              </a:rPr>
              <a:t> separate paired muscles; </a:t>
            </a:r>
            <a:r>
              <a:rPr lang="en-US" sz="2400" b="1" dirty="0">
                <a:latin typeface="Calibri" panose="020F0502020204030204" pitchFamily="34" charset="0"/>
                <a:cs typeface="Calibri" panose="020F0502020204030204" pitchFamily="34" charset="0"/>
              </a:rPr>
              <a:t>pubococcygeus, puborectalis and iliococcygeus.</a:t>
            </a:r>
          </a:p>
          <a:p>
            <a:pPr>
              <a:lnSpc>
                <a:spcPct val="150000"/>
              </a:lnSpc>
              <a:buClr>
                <a:srgbClr val="00B0F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These muscles have attachments to the pelvis as follows:</a:t>
            </a:r>
          </a:p>
          <a:p>
            <a:pPr lvl="1">
              <a:lnSpc>
                <a:spcPct val="150000"/>
              </a:lnSpc>
              <a:buClr>
                <a:srgbClr val="00B0F0"/>
              </a:buClr>
              <a:buFont typeface="Wingdings" panose="05000000000000000000" pitchFamily="2" charset="2"/>
              <a:buChar char="ü"/>
            </a:pPr>
            <a:r>
              <a:rPr lang="en-US" sz="2200" b="1" dirty="0">
                <a:solidFill>
                  <a:srgbClr val="C00000"/>
                </a:solidFill>
                <a:latin typeface="Calibri" panose="020F0502020204030204" pitchFamily="34" charset="0"/>
                <a:cs typeface="Calibri" panose="020F0502020204030204" pitchFamily="34" charset="0"/>
              </a:rPr>
              <a:t>Anterior: </a:t>
            </a:r>
            <a:r>
              <a:rPr lang="en-US" sz="2200" dirty="0">
                <a:latin typeface="Calibri" panose="020F0502020204030204" pitchFamily="34" charset="0"/>
                <a:cs typeface="Calibri" panose="020F0502020204030204" pitchFamily="34" charset="0"/>
              </a:rPr>
              <a:t>pubic bodies of the pelvic bones.</a:t>
            </a:r>
          </a:p>
          <a:p>
            <a:pPr lvl="1">
              <a:lnSpc>
                <a:spcPct val="150000"/>
              </a:lnSpc>
              <a:buClr>
                <a:srgbClr val="00B0F0"/>
              </a:buClr>
              <a:buFont typeface="Wingdings" panose="05000000000000000000" pitchFamily="2" charset="2"/>
              <a:buChar char="ü"/>
            </a:pPr>
            <a:r>
              <a:rPr lang="en-US" sz="2200" b="1" dirty="0">
                <a:solidFill>
                  <a:srgbClr val="C00000"/>
                </a:solidFill>
                <a:latin typeface="Calibri" panose="020F0502020204030204" pitchFamily="34" charset="0"/>
                <a:cs typeface="Calibri" panose="020F0502020204030204" pitchFamily="34" charset="0"/>
              </a:rPr>
              <a:t>Laterally:  </a:t>
            </a:r>
            <a:r>
              <a:rPr lang="en-US" sz="2200" dirty="0">
                <a:latin typeface="Calibri" panose="020F0502020204030204" pitchFamily="34" charset="0"/>
                <a:cs typeface="Calibri" panose="020F0502020204030204" pitchFamily="34" charset="0"/>
              </a:rPr>
              <a:t>thickened fascia of the obturator internus muscle, known as the tendinous arch.</a:t>
            </a:r>
          </a:p>
          <a:p>
            <a:pPr lvl="1">
              <a:lnSpc>
                <a:spcPct val="150000"/>
              </a:lnSpc>
              <a:buClr>
                <a:srgbClr val="00B0F0"/>
              </a:buClr>
              <a:buFont typeface="Wingdings" panose="05000000000000000000" pitchFamily="2" charset="2"/>
              <a:buChar char="ü"/>
            </a:pPr>
            <a:r>
              <a:rPr lang="en-US" sz="2200" b="1" dirty="0">
                <a:solidFill>
                  <a:srgbClr val="C00000"/>
                </a:solidFill>
                <a:latin typeface="Calibri" panose="020F0502020204030204" pitchFamily="34" charset="0"/>
                <a:cs typeface="Calibri" panose="020F0502020204030204" pitchFamily="34" charset="0"/>
              </a:rPr>
              <a:t>Posteriorly:  </a:t>
            </a:r>
            <a:r>
              <a:rPr lang="en-US" sz="2200" dirty="0">
                <a:latin typeface="Calibri" panose="020F0502020204030204" pitchFamily="34" charset="0"/>
                <a:cs typeface="Calibri" panose="020F0502020204030204" pitchFamily="34" charset="0"/>
              </a:rPr>
              <a:t>ischial spines of the pevlic bones</a:t>
            </a:r>
          </a:p>
          <a:p>
            <a:endParaRPr lang="en-US" dirty="0"/>
          </a:p>
        </p:txBody>
      </p:sp>
    </p:spTree>
    <p:extLst>
      <p:ext uri="{BB962C8B-B14F-4D97-AF65-F5344CB8AC3E}">
        <p14:creationId xmlns:p14="http://schemas.microsoft.com/office/powerpoint/2010/main" val="18672221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777" y="0"/>
            <a:ext cx="8763536" cy="667062"/>
          </a:xfrm>
        </p:spPr>
        <p:txBody>
          <a:bodyPr>
            <a:normAutofit/>
          </a:bodyPr>
          <a:lstStyle/>
          <a:p>
            <a:r>
              <a:rPr lang="en-US" b="1" dirty="0">
                <a:solidFill>
                  <a:srgbClr val="00B0F0"/>
                </a:solidFill>
                <a:latin typeface="Calibri" panose="020F0502020204030204" pitchFamily="34" charset="0"/>
                <a:cs typeface="Calibri" panose="020F0502020204030204" pitchFamily="34" charset="0"/>
              </a:rPr>
              <a:t>LEVATOR ANI MUSCLE</a:t>
            </a:r>
            <a:endParaRPr lang="en-US" dirty="0">
              <a:solidFill>
                <a:srgbClr val="00B0F0"/>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1" y="1013791"/>
            <a:ext cx="11787808" cy="5486400"/>
          </a:xfrm>
        </p:spPr>
        <p:txBody>
          <a:bodyPr>
            <a:normAutofit/>
          </a:bodyPr>
          <a:lstStyle/>
          <a:p>
            <a:pPr marL="0" indent="0">
              <a:buNone/>
            </a:pPr>
            <a:r>
              <a:rPr lang="en-US" sz="2000" b="1" dirty="0">
                <a:solidFill>
                  <a:srgbClr val="0070C0"/>
                </a:solidFill>
                <a:latin typeface="Calibri" panose="020F0502020204030204" pitchFamily="34" charset="0"/>
                <a:cs typeface="Calibri" panose="020F0502020204030204" pitchFamily="34" charset="0"/>
              </a:rPr>
              <a:t>Action: </a:t>
            </a:r>
          </a:p>
          <a:p>
            <a:pPr>
              <a:lnSpc>
                <a:spcPct val="150000"/>
              </a:lnSpc>
              <a:buClr>
                <a:srgbClr val="00B0F0"/>
              </a:buClr>
              <a:buFont typeface="Wingdings" panose="05000000000000000000" pitchFamily="2" charset="2"/>
              <a:buChar char="Ø"/>
            </a:pPr>
            <a:r>
              <a:rPr lang="en-US" sz="2000" dirty="0">
                <a:latin typeface="Calibri" panose="020F0502020204030204" pitchFamily="34" charset="0"/>
                <a:cs typeface="Calibri" panose="020F0502020204030204" pitchFamily="34" charset="0"/>
              </a:rPr>
              <a:t>The levatores ani muscles of the two sides form an efficient muscular sling that supports and maintains the pelvic viscera in position. </a:t>
            </a:r>
          </a:p>
          <a:p>
            <a:pPr>
              <a:lnSpc>
                <a:spcPct val="150000"/>
              </a:lnSpc>
              <a:buClr>
                <a:srgbClr val="00B0F0"/>
              </a:buClr>
              <a:buFont typeface="Wingdings" panose="05000000000000000000" pitchFamily="2" charset="2"/>
              <a:buChar char="Ø"/>
            </a:pPr>
            <a:r>
              <a:rPr lang="en-US" sz="2000" dirty="0">
                <a:latin typeface="Calibri" panose="020F0502020204030204" pitchFamily="34" charset="0"/>
                <a:cs typeface="Calibri" panose="020F0502020204030204" pitchFamily="34" charset="0"/>
              </a:rPr>
              <a:t>They resist the rise in intrapelvic pressure during the straining and expulsive efforts of the abdominal muscles (as occurs in coughing).</a:t>
            </a:r>
          </a:p>
          <a:p>
            <a:pPr>
              <a:lnSpc>
                <a:spcPct val="150000"/>
              </a:lnSpc>
              <a:buClr>
                <a:srgbClr val="00B0F0"/>
              </a:buClr>
              <a:buFont typeface="Wingdings" panose="05000000000000000000" pitchFamily="2" charset="2"/>
              <a:buChar char="Ø"/>
            </a:pPr>
            <a:r>
              <a:rPr lang="en-US" sz="2000" dirty="0">
                <a:latin typeface="Calibri" panose="020F0502020204030204" pitchFamily="34" charset="0"/>
                <a:cs typeface="Calibri" panose="020F0502020204030204" pitchFamily="34" charset="0"/>
              </a:rPr>
              <a:t>They also have an important sphincter action on the anorectal junction, and in the female they serve also as a sphincter of the vagina.</a:t>
            </a:r>
          </a:p>
          <a:p>
            <a:pPr marL="0" indent="0">
              <a:lnSpc>
                <a:spcPct val="150000"/>
              </a:lnSpc>
              <a:buClr>
                <a:srgbClr val="00B0F0"/>
              </a:buClr>
              <a:buNone/>
            </a:pPr>
            <a:r>
              <a:rPr lang="en-US" sz="2000" b="1" dirty="0">
                <a:solidFill>
                  <a:srgbClr val="0070C0"/>
                </a:solidFill>
                <a:latin typeface="Calibri" panose="020F0502020204030204" pitchFamily="34" charset="0"/>
                <a:cs typeface="Calibri" panose="020F0502020204030204" pitchFamily="34" charset="0"/>
              </a:rPr>
              <a:t>Nerve supply: </a:t>
            </a:r>
          </a:p>
          <a:p>
            <a:pPr>
              <a:lnSpc>
                <a:spcPct val="150000"/>
              </a:lnSpc>
              <a:buClr>
                <a:srgbClr val="00B0F0"/>
              </a:buClr>
              <a:buFont typeface="Wingdings" panose="05000000000000000000" pitchFamily="2" charset="2"/>
              <a:buChar char="Ø"/>
            </a:pPr>
            <a:r>
              <a:rPr lang="en-US" sz="2000" dirty="0">
                <a:latin typeface="Calibri" panose="020F0502020204030204" pitchFamily="34" charset="0"/>
                <a:cs typeface="Calibri" panose="020F0502020204030204" pitchFamily="34" charset="0"/>
              </a:rPr>
              <a:t>The perineal branch of the </a:t>
            </a:r>
            <a:r>
              <a:rPr lang="en-US" sz="2000" b="1" dirty="0">
                <a:solidFill>
                  <a:srgbClr val="00B050"/>
                </a:solidFill>
                <a:latin typeface="Calibri" panose="020F0502020204030204" pitchFamily="34" charset="0"/>
                <a:cs typeface="Calibri" panose="020F0502020204030204" pitchFamily="34" charset="0"/>
              </a:rPr>
              <a:t>fourth sacral nerve </a:t>
            </a:r>
            <a:r>
              <a:rPr lang="en-US" sz="2000" dirty="0">
                <a:latin typeface="Calibri" panose="020F0502020204030204" pitchFamily="34" charset="0"/>
                <a:cs typeface="Calibri" panose="020F0502020204030204" pitchFamily="34" charset="0"/>
              </a:rPr>
              <a:t>and from the perineal branch of the </a:t>
            </a:r>
            <a:r>
              <a:rPr lang="en-US" sz="2000" b="1" dirty="0">
                <a:solidFill>
                  <a:srgbClr val="00B050"/>
                </a:solidFill>
                <a:latin typeface="Calibri" panose="020F0502020204030204" pitchFamily="34" charset="0"/>
                <a:cs typeface="Calibri" panose="020F0502020204030204" pitchFamily="34" charset="0"/>
              </a:rPr>
              <a:t>pudendal nerve</a:t>
            </a:r>
          </a:p>
        </p:txBody>
      </p:sp>
    </p:spTree>
    <p:extLst>
      <p:ext uri="{BB962C8B-B14F-4D97-AF65-F5344CB8AC3E}">
        <p14:creationId xmlns:p14="http://schemas.microsoft.com/office/powerpoint/2010/main" val="13026900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303027" cy="854765"/>
          </a:xfrm>
        </p:spPr>
        <p:txBody>
          <a:bodyPr>
            <a:normAutofit fontScale="90000"/>
          </a:bodyPr>
          <a:lstStyle/>
          <a:p>
            <a:r>
              <a:rPr lang="en-US" b="1" dirty="0">
                <a:solidFill>
                  <a:srgbClr val="00B0F0"/>
                </a:solidFill>
                <a:latin typeface="Calibri" panose="020F0502020204030204" pitchFamily="34" charset="0"/>
                <a:cs typeface="Calibri" panose="020F0502020204030204" pitchFamily="34" charset="0"/>
              </a:rPr>
              <a:t>COCCYGEUS MUSCLE</a:t>
            </a:r>
            <a:br>
              <a:rPr lang="en-US" b="1" dirty="0"/>
            </a:br>
            <a:endParaRPr lang="en-US" dirty="0"/>
          </a:p>
        </p:txBody>
      </p:sp>
      <p:sp>
        <p:nvSpPr>
          <p:cNvPr id="3" name="Content Placeholder 2"/>
          <p:cNvSpPr>
            <a:spLocks noGrp="1"/>
          </p:cNvSpPr>
          <p:nvPr>
            <p:ph idx="1"/>
          </p:nvPr>
        </p:nvSpPr>
        <p:spPr>
          <a:xfrm>
            <a:off x="226480" y="1272207"/>
            <a:ext cx="9303027" cy="5043539"/>
          </a:xfrm>
        </p:spPr>
        <p:txBody>
          <a:bodyPr>
            <a:normAutofit lnSpcReduction="10000"/>
          </a:bodyPr>
          <a:lstStyle/>
          <a:p>
            <a:pPr>
              <a:lnSpc>
                <a:spcPct val="150000"/>
              </a:lnSpc>
              <a:buClr>
                <a:srgbClr val="00B0F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This small triangular muscle </a:t>
            </a:r>
            <a:r>
              <a:rPr lang="en-US" sz="2400" b="1" dirty="0">
                <a:latin typeface="Calibri" panose="020F0502020204030204" pitchFamily="34" charset="0"/>
                <a:cs typeface="Calibri" panose="020F0502020204030204" pitchFamily="34" charset="0"/>
              </a:rPr>
              <a:t>arises from the spine of the ischium </a:t>
            </a:r>
            <a:r>
              <a:rPr lang="en-US" sz="2400" dirty="0">
                <a:latin typeface="Calibri" panose="020F0502020204030204" pitchFamily="34" charset="0"/>
                <a:cs typeface="Calibri" panose="020F0502020204030204" pitchFamily="34" charset="0"/>
              </a:rPr>
              <a:t>and is </a:t>
            </a:r>
            <a:r>
              <a:rPr lang="en-US" sz="2400" b="1" dirty="0">
                <a:solidFill>
                  <a:srgbClr val="7030A0"/>
                </a:solidFill>
                <a:latin typeface="Calibri" panose="020F0502020204030204" pitchFamily="34" charset="0"/>
                <a:cs typeface="Calibri" panose="020F0502020204030204" pitchFamily="34" charset="0"/>
              </a:rPr>
              <a:t>inserted into the lower end of the sacrum and into the coccyx</a:t>
            </a:r>
          </a:p>
          <a:p>
            <a:pPr marL="0" indent="0">
              <a:lnSpc>
                <a:spcPct val="150000"/>
              </a:lnSpc>
              <a:buNone/>
            </a:pPr>
            <a:endParaRPr lang="en-US" sz="2400" dirty="0">
              <a:latin typeface="Calibri" panose="020F0502020204030204" pitchFamily="34" charset="0"/>
              <a:cs typeface="Calibri" panose="020F0502020204030204" pitchFamily="34" charset="0"/>
            </a:endParaRPr>
          </a:p>
          <a:p>
            <a:pPr marL="0" indent="0">
              <a:lnSpc>
                <a:spcPct val="150000"/>
              </a:lnSpc>
              <a:buNone/>
            </a:pPr>
            <a:r>
              <a:rPr lang="en-US" sz="2400" b="1" dirty="0">
                <a:solidFill>
                  <a:srgbClr val="C00000"/>
                </a:solidFill>
                <a:latin typeface="Calibri" panose="020F0502020204030204" pitchFamily="34" charset="0"/>
                <a:cs typeface="Calibri" panose="020F0502020204030204" pitchFamily="34" charset="0"/>
              </a:rPr>
              <a:t>Action: </a:t>
            </a:r>
          </a:p>
          <a:p>
            <a:pPr>
              <a:lnSpc>
                <a:spcPct val="150000"/>
              </a:lnSpc>
              <a:buClr>
                <a:srgbClr val="00B0F0"/>
              </a:buClr>
              <a:buFont typeface="Wingdings" panose="05000000000000000000" pitchFamily="2" charset="2"/>
              <a:buChar char="Ø"/>
            </a:pPr>
            <a:r>
              <a:rPr lang="en-US" sz="2400" dirty="0">
                <a:latin typeface="Calibri" panose="020F0502020204030204" pitchFamily="34" charset="0"/>
                <a:cs typeface="Calibri" panose="020F0502020204030204" pitchFamily="34" charset="0"/>
              </a:rPr>
              <a:t>The two muscles assist the levatores ani in supporting the pelvic viscera.</a:t>
            </a:r>
          </a:p>
          <a:p>
            <a:pPr marL="0" indent="0">
              <a:lnSpc>
                <a:spcPct val="150000"/>
              </a:lnSpc>
              <a:buNone/>
            </a:pPr>
            <a:r>
              <a:rPr lang="en-US" sz="2400" b="1" dirty="0">
                <a:solidFill>
                  <a:srgbClr val="C00000"/>
                </a:solidFill>
                <a:latin typeface="Calibri" panose="020F0502020204030204" pitchFamily="34" charset="0"/>
                <a:cs typeface="Calibri" panose="020F0502020204030204" pitchFamily="34" charset="0"/>
              </a:rPr>
              <a:t>Nerve supply:</a:t>
            </a:r>
          </a:p>
          <a:p>
            <a:pPr>
              <a:lnSpc>
                <a:spcPct val="150000"/>
              </a:lnSpc>
              <a:buClr>
                <a:srgbClr val="00B0F0"/>
              </a:buClr>
              <a:buFont typeface="Wingdings" panose="05000000000000000000" pitchFamily="2" charset="2"/>
              <a:buChar char="Ø"/>
            </a:pPr>
            <a:r>
              <a:rPr lang="en-US" sz="2400" b="1"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A branch of the </a:t>
            </a:r>
            <a:r>
              <a:rPr lang="en-US" sz="2400" b="1" dirty="0">
                <a:latin typeface="Calibri" panose="020F0502020204030204" pitchFamily="34" charset="0"/>
                <a:cs typeface="Calibri" panose="020F0502020204030204" pitchFamily="34" charset="0"/>
              </a:rPr>
              <a:t>4th and 5th sacral nerves</a:t>
            </a:r>
          </a:p>
        </p:txBody>
      </p:sp>
    </p:spTree>
    <p:extLst>
      <p:ext uri="{BB962C8B-B14F-4D97-AF65-F5344CB8AC3E}">
        <p14:creationId xmlns:p14="http://schemas.microsoft.com/office/powerpoint/2010/main" val="13885420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40EBCE-9647-B48F-3DE1-18D60D035D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1392" y="1450470"/>
            <a:ext cx="7311015" cy="4109459"/>
          </a:xfrm>
          <a:prstGeom prst="rect">
            <a:avLst/>
          </a:prstGeom>
        </p:spPr>
      </p:pic>
    </p:spTree>
    <p:extLst>
      <p:ext uri="{BB962C8B-B14F-4D97-AF65-F5344CB8AC3E}">
        <p14:creationId xmlns:p14="http://schemas.microsoft.com/office/powerpoint/2010/main" val="357287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1284</TotalTime>
  <Words>2041</Words>
  <Application>Microsoft Office PowerPoint</Application>
  <PresentationFormat>Widescreen</PresentationFormat>
  <Paragraphs>167</Paragraphs>
  <Slides>49</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49</vt:i4>
      </vt:variant>
    </vt:vector>
  </HeadingPairs>
  <TitlesOfParts>
    <vt:vector size="55" baseType="lpstr">
      <vt:lpstr>Arial</vt:lpstr>
      <vt:lpstr>Calibri</vt:lpstr>
      <vt:lpstr>Trebuchet MS</vt:lpstr>
      <vt:lpstr>Wingdings</vt:lpstr>
      <vt:lpstr>Wingdings 3</vt:lpstr>
      <vt:lpstr>Facet</vt:lpstr>
      <vt:lpstr>PELVIC WALL</vt:lpstr>
      <vt:lpstr>THE PELVIS</vt:lpstr>
      <vt:lpstr>PowerPoint Presentation</vt:lpstr>
      <vt:lpstr>THE PELVIS</vt:lpstr>
      <vt:lpstr>PowerPoint Presentation</vt:lpstr>
      <vt:lpstr>THE PELVIS</vt:lpstr>
      <vt:lpstr>PowerPoint Presentation</vt:lpstr>
      <vt:lpstr>THE PELVIS</vt:lpstr>
      <vt:lpstr>PowerPoint Presentation</vt:lpstr>
      <vt:lpstr>THE PELVIS</vt:lpstr>
      <vt:lpstr>THE PELVIS</vt:lpstr>
      <vt:lpstr>PowerPoint Presentation</vt:lpstr>
      <vt:lpstr>PowerPoint Presentation</vt:lpstr>
      <vt:lpstr>PowerPoint Presentation</vt:lpstr>
      <vt:lpstr>STRUCTURE OF THE PELVIC WALLS </vt:lpstr>
      <vt:lpstr>ANTERIOR PELVIC WALL </vt:lpstr>
      <vt:lpstr>POSTERIOR PELVIC WALL </vt:lpstr>
      <vt:lpstr>SACRUM</vt:lpstr>
      <vt:lpstr>PowerPoint Presentation</vt:lpstr>
      <vt:lpstr>PowerPoint Presentation</vt:lpstr>
      <vt:lpstr>SACRUM</vt:lpstr>
      <vt:lpstr>PowerPoint Presentation</vt:lpstr>
      <vt:lpstr>SACRUM</vt:lpstr>
      <vt:lpstr>PowerPoint Presentation</vt:lpstr>
      <vt:lpstr>COCCYX </vt:lpstr>
      <vt:lpstr>PowerPoint Presentation</vt:lpstr>
      <vt:lpstr>PIRIFORMIS MUSCLE </vt:lpstr>
      <vt:lpstr>LATERAL PELVIC WALL </vt:lpstr>
      <vt:lpstr>THE HIP BONE </vt:lpstr>
      <vt:lpstr>PowerPoint Presentation</vt:lpstr>
      <vt:lpstr>THE HIP BONE</vt:lpstr>
      <vt:lpstr>PowerPoint Presentation</vt:lpstr>
      <vt:lpstr>PowerPoint Presentation</vt:lpstr>
      <vt:lpstr>PowerPoint Presentation</vt:lpstr>
      <vt:lpstr>THE HIP BONE</vt:lpstr>
      <vt:lpstr>PowerPoint Presentation</vt:lpstr>
      <vt:lpstr>THE HIP BONE</vt:lpstr>
      <vt:lpstr>THE HIP BONE</vt:lpstr>
      <vt:lpstr>OBTURATOR MEMBRANE </vt:lpstr>
      <vt:lpstr>SACROTUBEROUS LIGAMENT </vt:lpstr>
      <vt:lpstr>SACROSPINOUS LIGAMENT </vt:lpstr>
      <vt:lpstr>OBTURATOR INTERNUS MUSCLE </vt:lpstr>
      <vt:lpstr>INFERIOR PELVIC WALL OR PELVIC FLOOR</vt:lpstr>
      <vt:lpstr>PowerPoint Presentation</vt:lpstr>
      <vt:lpstr>PowerPoint Presentation</vt:lpstr>
      <vt:lpstr>LEVATOR ANI MUSCLE</vt:lpstr>
      <vt:lpstr>LEVATOR ANI MUSCLE</vt:lpstr>
      <vt:lpstr>COCCYGEUS MUSCLE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Pelvic Wall</dc:title>
  <dc:creator>Windows User</dc:creator>
  <cp:lastModifiedBy>Aizaz Khan</cp:lastModifiedBy>
  <cp:revision>41</cp:revision>
  <dcterms:created xsi:type="dcterms:W3CDTF">2019-12-22T13:29:23Z</dcterms:created>
  <dcterms:modified xsi:type="dcterms:W3CDTF">2023-05-29T07:49:09Z</dcterms:modified>
</cp:coreProperties>
</file>