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5"/>
  </p:notesMasterIdLst>
  <p:sldIdLst>
    <p:sldId id="256" r:id="rId2"/>
    <p:sldId id="257" r:id="rId3"/>
    <p:sldId id="258" r:id="rId4"/>
    <p:sldId id="270" r:id="rId5"/>
    <p:sldId id="315" r:id="rId6"/>
    <p:sldId id="271" r:id="rId7"/>
    <p:sldId id="317" r:id="rId8"/>
    <p:sldId id="259" r:id="rId9"/>
    <p:sldId id="318" r:id="rId10"/>
    <p:sldId id="260" r:id="rId11"/>
    <p:sldId id="319" r:id="rId12"/>
    <p:sldId id="272" r:id="rId13"/>
    <p:sldId id="261" r:id="rId14"/>
    <p:sldId id="262" r:id="rId15"/>
    <p:sldId id="264" r:id="rId16"/>
    <p:sldId id="284" r:id="rId17"/>
    <p:sldId id="266" r:id="rId18"/>
    <p:sldId id="283" r:id="rId19"/>
    <p:sldId id="267" r:id="rId20"/>
    <p:sldId id="268" r:id="rId21"/>
    <p:sldId id="269" r:id="rId22"/>
    <p:sldId id="273" r:id="rId23"/>
    <p:sldId id="275" r:id="rId24"/>
    <p:sldId id="274" r:id="rId25"/>
    <p:sldId id="289" r:id="rId26"/>
    <p:sldId id="286" r:id="rId27"/>
    <p:sldId id="277" r:id="rId28"/>
    <p:sldId id="279" r:id="rId29"/>
    <p:sldId id="288" r:id="rId30"/>
    <p:sldId id="280" r:id="rId31"/>
    <p:sldId id="281" r:id="rId32"/>
    <p:sldId id="282" r:id="rId33"/>
    <p:sldId id="320"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6SwDw58+6snjFVotsb054Q==" hashData="UsqTIcDzRSxULQxQppZbBgH6NEg5ymzJoQX+5UEr13cS+7GrnaTmR2K3LG4RGhyMpzjonrhLnRid7tggGZQEuw=="/>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3724" autoAdjust="0"/>
  </p:normalViewPr>
  <p:slideViewPr>
    <p:cSldViewPr snapToGrid="0" showGuides="1">
      <p:cViewPr varScale="1">
        <p:scale>
          <a:sx n="44" d="100"/>
          <a:sy n="44" d="100"/>
        </p:scale>
        <p:origin x="1254" y="5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izaz Khan" userId="33fcbba63301ba1b" providerId="LiveId" clId="{04027F3E-33D0-4FAC-9F48-8640B068CB85}"/>
    <pc:docChg chg="delSld modSld">
      <pc:chgData name="Aizaz Khan" userId="33fcbba63301ba1b" providerId="LiveId" clId="{04027F3E-33D0-4FAC-9F48-8640B068CB85}" dt="2023-05-22T17:56:51.693" v="9" actId="20577"/>
      <pc:docMkLst>
        <pc:docMk/>
      </pc:docMkLst>
      <pc:sldChg chg="modNotesTx">
        <pc:chgData name="Aizaz Khan" userId="33fcbba63301ba1b" providerId="LiveId" clId="{04027F3E-33D0-4FAC-9F48-8640B068CB85}" dt="2023-05-22T17:55:44.394" v="0" actId="20577"/>
        <pc:sldMkLst>
          <pc:docMk/>
          <pc:sldMk cId="1528518710" sldId="258"/>
        </pc:sldMkLst>
      </pc:sldChg>
      <pc:sldChg chg="modNotesTx">
        <pc:chgData name="Aizaz Khan" userId="33fcbba63301ba1b" providerId="LiveId" clId="{04027F3E-33D0-4FAC-9F48-8640B068CB85}" dt="2023-05-22T17:55:52.729" v="1" actId="20577"/>
        <pc:sldMkLst>
          <pc:docMk/>
          <pc:sldMk cId="2588158983" sldId="259"/>
        </pc:sldMkLst>
      </pc:sldChg>
      <pc:sldChg chg="modNotesTx">
        <pc:chgData name="Aizaz Khan" userId="33fcbba63301ba1b" providerId="LiveId" clId="{04027F3E-33D0-4FAC-9F48-8640B068CB85}" dt="2023-05-22T17:55:58.478" v="2" actId="20577"/>
        <pc:sldMkLst>
          <pc:docMk/>
          <pc:sldMk cId="484253637" sldId="260"/>
        </pc:sldMkLst>
      </pc:sldChg>
      <pc:sldChg chg="modNotesTx">
        <pc:chgData name="Aizaz Khan" userId="33fcbba63301ba1b" providerId="LiveId" clId="{04027F3E-33D0-4FAC-9F48-8640B068CB85}" dt="2023-05-22T17:56:14.791" v="4" actId="20577"/>
        <pc:sldMkLst>
          <pc:docMk/>
          <pc:sldMk cId="142068396" sldId="264"/>
        </pc:sldMkLst>
      </pc:sldChg>
      <pc:sldChg chg="modNotesTx">
        <pc:chgData name="Aizaz Khan" userId="33fcbba63301ba1b" providerId="LiveId" clId="{04027F3E-33D0-4FAC-9F48-8640B068CB85}" dt="2023-05-22T17:56:30.602" v="6" actId="20577"/>
        <pc:sldMkLst>
          <pc:docMk/>
          <pc:sldMk cId="1328130454" sldId="269"/>
        </pc:sldMkLst>
      </pc:sldChg>
      <pc:sldChg chg="modNotesTx">
        <pc:chgData name="Aizaz Khan" userId="33fcbba63301ba1b" providerId="LiveId" clId="{04027F3E-33D0-4FAC-9F48-8640B068CB85}" dt="2023-05-22T17:56:05.727" v="3" actId="20577"/>
        <pc:sldMkLst>
          <pc:docMk/>
          <pc:sldMk cId="290940416" sldId="272"/>
        </pc:sldMkLst>
      </pc:sldChg>
      <pc:sldChg chg="modNotesTx">
        <pc:chgData name="Aizaz Khan" userId="33fcbba63301ba1b" providerId="LiveId" clId="{04027F3E-33D0-4FAC-9F48-8640B068CB85}" dt="2023-05-22T17:56:39.279" v="7" actId="20577"/>
        <pc:sldMkLst>
          <pc:docMk/>
          <pc:sldMk cId="3406774576" sldId="279"/>
        </pc:sldMkLst>
      </pc:sldChg>
      <pc:sldChg chg="modNotesTx">
        <pc:chgData name="Aizaz Khan" userId="33fcbba63301ba1b" providerId="LiveId" clId="{04027F3E-33D0-4FAC-9F48-8640B068CB85}" dt="2023-05-22T17:56:46.335" v="8" actId="20577"/>
        <pc:sldMkLst>
          <pc:docMk/>
          <pc:sldMk cId="2349761182" sldId="280"/>
        </pc:sldMkLst>
      </pc:sldChg>
      <pc:sldChg chg="modNotesTx">
        <pc:chgData name="Aizaz Khan" userId="33fcbba63301ba1b" providerId="LiveId" clId="{04027F3E-33D0-4FAC-9F48-8640B068CB85}" dt="2023-05-22T17:56:51.693" v="9" actId="20577"/>
        <pc:sldMkLst>
          <pc:docMk/>
          <pc:sldMk cId="2558036488" sldId="281"/>
        </pc:sldMkLst>
      </pc:sldChg>
      <pc:sldChg chg="del">
        <pc:chgData name="Aizaz Khan" userId="33fcbba63301ba1b" providerId="LiveId" clId="{04027F3E-33D0-4FAC-9F48-8640B068CB85}" dt="2023-05-22T17:56:22.704" v="5" actId="2696"/>
        <pc:sldMkLst>
          <pc:docMk/>
          <pc:sldMk cId="4207392619" sldId="28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79D58F-8205-4BA0-9B8C-99E193BC4132}" type="datetimeFigureOut">
              <a:rPr lang="en-US" smtClean="0"/>
              <a:t>5/22/2023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5B4D56-7301-482B-9A71-DDC99BBEC2DE}" type="slidenum">
              <a:rPr lang="en-US" smtClean="0"/>
              <a:t>‹#›</a:t>
            </a:fld>
            <a:endParaRPr lang="en-US"/>
          </a:p>
        </p:txBody>
      </p:sp>
    </p:spTree>
    <p:extLst>
      <p:ext uri="{BB962C8B-B14F-4D97-AF65-F5344CB8AC3E}">
        <p14:creationId xmlns:p14="http://schemas.microsoft.com/office/powerpoint/2010/main" val="1196246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K" dirty="0"/>
          </a:p>
        </p:txBody>
      </p:sp>
      <p:sp>
        <p:nvSpPr>
          <p:cNvPr id="4" name="Slide Number Placeholder 3"/>
          <p:cNvSpPr>
            <a:spLocks noGrp="1"/>
          </p:cNvSpPr>
          <p:nvPr>
            <p:ph type="sldNum" sz="quarter" idx="5"/>
          </p:nvPr>
        </p:nvSpPr>
        <p:spPr/>
        <p:txBody>
          <a:bodyPr/>
          <a:lstStyle/>
          <a:p>
            <a:fld id="{845B4D56-7301-482B-9A71-DDC99BBEC2DE}" type="slidenum">
              <a:rPr lang="en-US" smtClean="0"/>
              <a:t>3</a:t>
            </a:fld>
            <a:endParaRPr lang="en-US"/>
          </a:p>
        </p:txBody>
      </p:sp>
    </p:spTree>
    <p:extLst>
      <p:ext uri="{BB962C8B-B14F-4D97-AF65-F5344CB8AC3E}">
        <p14:creationId xmlns:p14="http://schemas.microsoft.com/office/powerpoint/2010/main" val="21250019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5B4D56-7301-482B-9A71-DDC99BBEC2DE}" type="slidenum">
              <a:rPr lang="en-US" smtClean="0"/>
              <a:t>8</a:t>
            </a:fld>
            <a:endParaRPr lang="en-US"/>
          </a:p>
        </p:txBody>
      </p:sp>
    </p:spTree>
    <p:extLst>
      <p:ext uri="{BB962C8B-B14F-4D97-AF65-F5344CB8AC3E}">
        <p14:creationId xmlns:p14="http://schemas.microsoft.com/office/powerpoint/2010/main" val="3526796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K" dirty="0"/>
          </a:p>
        </p:txBody>
      </p:sp>
      <p:sp>
        <p:nvSpPr>
          <p:cNvPr id="4" name="Slide Number Placeholder 3"/>
          <p:cNvSpPr>
            <a:spLocks noGrp="1"/>
          </p:cNvSpPr>
          <p:nvPr>
            <p:ph type="sldNum" sz="quarter" idx="5"/>
          </p:nvPr>
        </p:nvSpPr>
        <p:spPr/>
        <p:txBody>
          <a:bodyPr/>
          <a:lstStyle/>
          <a:p>
            <a:fld id="{845B4D56-7301-482B-9A71-DDC99BBEC2DE}" type="slidenum">
              <a:rPr lang="en-US" smtClean="0"/>
              <a:t>10</a:t>
            </a:fld>
            <a:endParaRPr lang="en-US"/>
          </a:p>
        </p:txBody>
      </p:sp>
    </p:spTree>
    <p:extLst>
      <p:ext uri="{BB962C8B-B14F-4D97-AF65-F5344CB8AC3E}">
        <p14:creationId xmlns:p14="http://schemas.microsoft.com/office/powerpoint/2010/main" val="38480297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5B4D56-7301-482B-9A71-DDC99BBEC2DE}" type="slidenum">
              <a:rPr lang="en-US" smtClean="0"/>
              <a:t>12</a:t>
            </a:fld>
            <a:endParaRPr lang="en-US"/>
          </a:p>
        </p:txBody>
      </p:sp>
    </p:spTree>
    <p:extLst>
      <p:ext uri="{BB962C8B-B14F-4D97-AF65-F5344CB8AC3E}">
        <p14:creationId xmlns:p14="http://schemas.microsoft.com/office/powerpoint/2010/main" val="14371178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K" dirty="0"/>
          </a:p>
        </p:txBody>
      </p:sp>
      <p:sp>
        <p:nvSpPr>
          <p:cNvPr id="4" name="Slide Number Placeholder 3"/>
          <p:cNvSpPr>
            <a:spLocks noGrp="1"/>
          </p:cNvSpPr>
          <p:nvPr>
            <p:ph type="sldNum" sz="quarter" idx="5"/>
          </p:nvPr>
        </p:nvSpPr>
        <p:spPr/>
        <p:txBody>
          <a:bodyPr/>
          <a:lstStyle/>
          <a:p>
            <a:fld id="{845B4D56-7301-482B-9A71-DDC99BBEC2DE}" type="slidenum">
              <a:rPr lang="en-US" smtClean="0"/>
              <a:t>15</a:t>
            </a:fld>
            <a:endParaRPr lang="en-US"/>
          </a:p>
        </p:txBody>
      </p:sp>
    </p:spTree>
    <p:extLst>
      <p:ext uri="{BB962C8B-B14F-4D97-AF65-F5344CB8AC3E}">
        <p14:creationId xmlns:p14="http://schemas.microsoft.com/office/powerpoint/2010/main" val="32759327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K" dirty="0"/>
          </a:p>
        </p:txBody>
      </p:sp>
      <p:sp>
        <p:nvSpPr>
          <p:cNvPr id="4" name="Slide Number Placeholder 3"/>
          <p:cNvSpPr>
            <a:spLocks noGrp="1"/>
          </p:cNvSpPr>
          <p:nvPr>
            <p:ph type="sldNum" sz="quarter" idx="5"/>
          </p:nvPr>
        </p:nvSpPr>
        <p:spPr/>
        <p:txBody>
          <a:bodyPr/>
          <a:lstStyle/>
          <a:p>
            <a:fld id="{845B4D56-7301-482B-9A71-DDC99BBEC2DE}" type="slidenum">
              <a:rPr lang="en-US" smtClean="0"/>
              <a:t>21</a:t>
            </a:fld>
            <a:endParaRPr lang="en-US"/>
          </a:p>
        </p:txBody>
      </p:sp>
    </p:spTree>
    <p:extLst>
      <p:ext uri="{BB962C8B-B14F-4D97-AF65-F5344CB8AC3E}">
        <p14:creationId xmlns:p14="http://schemas.microsoft.com/office/powerpoint/2010/main" val="4975725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5B4D56-7301-482B-9A71-DDC99BBEC2DE}" type="slidenum">
              <a:rPr lang="en-US" smtClean="0"/>
              <a:t>28</a:t>
            </a:fld>
            <a:endParaRPr lang="en-US"/>
          </a:p>
        </p:txBody>
      </p:sp>
    </p:spTree>
    <p:extLst>
      <p:ext uri="{BB962C8B-B14F-4D97-AF65-F5344CB8AC3E}">
        <p14:creationId xmlns:p14="http://schemas.microsoft.com/office/powerpoint/2010/main" val="6119137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K" dirty="0"/>
          </a:p>
        </p:txBody>
      </p:sp>
      <p:sp>
        <p:nvSpPr>
          <p:cNvPr id="4" name="Slide Number Placeholder 3"/>
          <p:cNvSpPr>
            <a:spLocks noGrp="1"/>
          </p:cNvSpPr>
          <p:nvPr>
            <p:ph type="sldNum" sz="quarter" idx="5"/>
          </p:nvPr>
        </p:nvSpPr>
        <p:spPr/>
        <p:txBody>
          <a:bodyPr/>
          <a:lstStyle/>
          <a:p>
            <a:fld id="{845B4D56-7301-482B-9A71-DDC99BBEC2DE}" type="slidenum">
              <a:rPr lang="en-US" smtClean="0"/>
              <a:t>30</a:t>
            </a:fld>
            <a:endParaRPr lang="en-US"/>
          </a:p>
        </p:txBody>
      </p:sp>
    </p:spTree>
    <p:extLst>
      <p:ext uri="{BB962C8B-B14F-4D97-AF65-F5344CB8AC3E}">
        <p14:creationId xmlns:p14="http://schemas.microsoft.com/office/powerpoint/2010/main" val="4096596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K" dirty="0"/>
          </a:p>
        </p:txBody>
      </p:sp>
      <p:sp>
        <p:nvSpPr>
          <p:cNvPr id="4" name="Slide Number Placeholder 3"/>
          <p:cNvSpPr>
            <a:spLocks noGrp="1"/>
          </p:cNvSpPr>
          <p:nvPr>
            <p:ph type="sldNum" sz="quarter" idx="5"/>
          </p:nvPr>
        </p:nvSpPr>
        <p:spPr/>
        <p:txBody>
          <a:bodyPr/>
          <a:lstStyle/>
          <a:p>
            <a:fld id="{845B4D56-7301-482B-9A71-DDC99BBEC2DE}" type="slidenum">
              <a:rPr lang="en-US" smtClean="0"/>
              <a:t>31</a:t>
            </a:fld>
            <a:endParaRPr lang="en-US"/>
          </a:p>
        </p:txBody>
      </p:sp>
    </p:spTree>
    <p:extLst>
      <p:ext uri="{BB962C8B-B14F-4D97-AF65-F5344CB8AC3E}">
        <p14:creationId xmlns:p14="http://schemas.microsoft.com/office/powerpoint/2010/main" val="19241853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5F7359C-C62A-4A21-AD9D-78A5FFAD9D23}" type="datetimeFigureOut">
              <a:rPr lang="en-US" smtClean="0"/>
              <a:t>5/22/2023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7FD21-25E4-4D29-AFEE-812D030E92C2}" type="slidenum">
              <a:rPr lang="en-US" smtClean="0"/>
              <a:t>‹#›</a:t>
            </a:fld>
            <a:endParaRPr lang="en-US"/>
          </a:p>
        </p:txBody>
      </p:sp>
    </p:spTree>
    <p:extLst>
      <p:ext uri="{BB962C8B-B14F-4D97-AF65-F5344CB8AC3E}">
        <p14:creationId xmlns:p14="http://schemas.microsoft.com/office/powerpoint/2010/main" val="25621559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F7359C-C62A-4A21-AD9D-78A5FFAD9D23}" type="datetimeFigureOut">
              <a:rPr lang="en-US" smtClean="0"/>
              <a:t>5/22/2023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7FD21-25E4-4D29-AFEE-812D030E92C2}" type="slidenum">
              <a:rPr lang="en-US" smtClean="0"/>
              <a:t>‹#›</a:t>
            </a:fld>
            <a:endParaRPr lang="en-US"/>
          </a:p>
        </p:txBody>
      </p:sp>
    </p:spTree>
    <p:extLst>
      <p:ext uri="{BB962C8B-B14F-4D97-AF65-F5344CB8AC3E}">
        <p14:creationId xmlns:p14="http://schemas.microsoft.com/office/powerpoint/2010/main" val="16420538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5F7359C-C62A-4A21-AD9D-78A5FFAD9D23}" type="datetimeFigureOut">
              <a:rPr lang="en-US" smtClean="0"/>
              <a:t>5/22/2023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7FD21-25E4-4D29-AFEE-812D030E92C2}" type="slidenum">
              <a:rPr lang="en-US" smtClean="0"/>
              <a:t>‹#›</a:t>
            </a:fld>
            <a:endParaRPr lang="en-US"/>
          </a:p>
        </p:txBody>
      </p:sp>
    </p:spTree>
    <p:extLst>
      <p:ext uri="{BB962C8B-B14F-4D97-AF65-F5344CB8AC3E}">
        <p14:creationId xmlns:p14="http://schemas.microsoft.com/office/powerpoint/2010/main" val="10206956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5F7359C-C62A-4A21-AD9D-78A5FFAD9D23}" type="datetimeFigureOut">
              <a:rPr lang="en-US" smtClean="0"/>
              <a:t>5/22/2023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E7FD21-25E4-4D29-AFEE-812D030E92C2}" type="slidenum">
              <a:rPr lang="en-US" smtClean="0"/>
              <a:t>‹#›</a:t>
            </a:fld>
            <a:endParaRPr lang="en-US"/>
          </a:p>
        </p:txBody>
      </p:sp>
    </p:spTree>
    <p:extLst>
      <p:ext uri="{BB962C8B-B14F-4D97-AF65-F5344CB8AC3E}">
        <p14:creationId xmlns:p14="http://schemas.microsoft.com/office/powerpoint/2010/main" val="22621263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5F7359C-C62A-4A21-AD9D-78A5FFAD9D23}" type="datetimeFigureOut">
              <a:rPr lang="en-US" smtClean="0"/>
              <a:t>5/22/2023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9E7FD21-25E4-4D29-AFEE-812D030E92C2}" type="slidenum">
              <a:rPr lang="en-US" smtClean="0"/>
              <a:t>‹#›</a:t>
            </a:fld>
            <a:endParaRPr lang="en-US"/>
          </a:p>
        </p:txBody>
      </p:sp>
    </p:spTree>
    <p:extLst>
      <p:ext uri="{BB962C8B-B14F-4D97-AF65-F5344CB8AC3E}">
        <p14:creationId xmlns:p14="http://schemas.microsoft.com/office/powerpoint/2010/main" val="39671992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5F7359C-C62A-4A21-AD9D-78A5FFAD9D23}" type="datetimeFigureOut">
              <a:rPr lang="en-US" smtClean="0"/>
              <a:t>5/22/2023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9E7FD21-25E4-4D29-AFEE-812D030E92C2}" type="slidenum">
              <a:rPr lang="en-US" smtClean="0"/>
              <a:t>‹#›</a:t>
            </a:fld>
            <a:endParaRPr lang="en-US"/>
          </a:p>
        </p:txBody>
      </p:sp>
    </p:spTree>
    <p:extLst>
      <p:ext uri="{BB962C8B-B14F-4D97-AF65-F5344CB8AC3E}">
        <p14:creationId xmlns:p14="http://schemas.microsoft.com/office/powerpoint/2010/main" val="21712301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F7359C-C62A-4A21-AD9D-78A5FFAD9D23}" type="datetimeFigureOut">
              <a:rPr lang="en-US" smtClean="0"/>
              <a:t>5/22/2023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9E7FD21-25E4-4D29-AFEE-812D030E92C2}" type="slidenum">
              <a:rPr lang="en-US" smtClean="0"/>
              <a:t>‹#›</a:t>
            </a:fld>
            <a:endParaRPr lang="en-US"/>
          </a:p>
        </p:txBody>
      </p:sp>
    </p:spTree>
    <p:extLst>
      <p:ext uri="{BB962C8B-B14F-4D97-AF65-F5344CB8AC3E}">
        <p14:creationId xmlns:p14="http://schemas.microsoft.com/office/powerpoint/2010/main" val="17287902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5F7359C-C62A-4A21-AD9D-78A5FFAD9D23}" type="datetimeFigureOut">
              <a:rPr lang="en-US" smtClean="0"/>
              <a:t>5/22/2023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E7FD21-25E4-4D29-AFEE-812D030E92C2}" type="slidenum">
              <a:rPr lang="en-US" smtClean="0"/>
              <a:t>‹#›</a:t>
            </a:fld>
            <a:endParaRPr lang="en-US"/>
          </a:p>
        </p:txBody>
      </p:sp>
    </p:spTree>
    <p:extLst>
      <p:ext uri="{BB962C8B-B14F-4D97-AF65-F5344CB8AC3E}">
        <p14:creationId xmlns:p14="http://schemas.microsoft.com/office/powerpoint/2010/main" val="12085967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F7359C-C62A-4A21-AD9D-78A5FFAD9D23}" type="datetimeFigureOut">
              <a:rPr lang="en-US" smtClean="0"/>
              <a:t>5/22/2023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E7FD21-25E4-4D29-AFEE-812D030E92C2}" type="slidenum">
              <a:rPr lang="en-US" smtClean="0"/>
              <a:t>‹#›</a:t>
            </a:fld>
            <a:endParaRPr lang="en-US"/>
          </a:p>
        </p:txBody>
      </p:sp>
    </p:spTree>
    <p:extLst>
      <p:ext uri="{BB962C8B-B14F-4D97-AF65-F5344CB8AC3E}">
        <p14:creationId xmlns:p14="http://schemas.microsoft.com/office/powerpoint/2010/main" val="3434934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5F7359C-C62A-4A21-AD9D-78A5FFAD9D23}" type="datetimeFigureOut">
              <a:rPr lang="en-US" smtClean="0"/>
              <a:t>5/22/2023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7FD21-25E4-4D29-AFEE-812D030E92C2}" type="slidenum">
              <a:rPr lang="en-US" smtClean="0"/>
              <a:t>‹#›</a:t>
            </a:fld>
            <a:endParaRPr lang="en-US"/>
          </a:p>
        </p:txBody>
      </p:sp>
    </p:spTree>
    <p:extLst>
      <p:ext uri="{BB962C8B-B14F-4D97-AF65-F5344CB8AC3E}">
        <p14:creationId xmlns:p14="http://schemas.microsoft.com/office/powerpoint/2010/main" val="34327104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5F7359C-C62A-4A21-AD9D-78A5FFAD9D23}" type="datetimeFigureOut">
              <a:rPr lang="en-US" smtClean="0"/>
              <a:t>5/22/2023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7FD21-25E4-4D29-AFEE-812D030E92C2}"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3429516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5F7359C-C62A-4A21-AD9D-78A5FFAD9D23}" type="datetimeFigureOut">
              <a:rPr lang="en-US" smtClean="0"/>
              <a:t>5/22/2023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7FD21-25E4-4D29-AFEE-812D030E92C2}" type="slidenum">
              <a:rPr lang="en-US" smtClean="0"/>
              <a:t>‹#›</a:t>
            </a:fld>
            <a:endParaRPr lang="en-US"/>
          </a:p>
        </p:txBody>
      </p:sp>
    </p:spTree>
    <p:extLst>
      <p:ext uri="{BB962C8B-B14F-4D97-AF65-F5344CB8AC3E}">
        <p14:creationId xmlns:p14="http://schemas.microsoft.com/office/powerpoint/2010/main" val="27268702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5F7359C-C62A-4A21-AD9D-78A5FFAD9D23}" type="datetimeFigureOut">
              <a:rPr lang="en-US" smtClean="0"/>
              <a:t>5/22/2023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7FD21-25E4-4D29-AFEE-812D030E92C2}"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2646321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5F7359C-C62A-4A21-AD9D-78A5FFAD9D23}" type="datetimeFigureOut">
              <a:rPr lang="en-US" smtClean="0"/>
              <a:t>5/22/2023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7FD21-25E4-4D29-AFEE-812D030E92C2}" type="slidenum">
              <a:rPr lang="en-US" smtClean="0"/>
              <a:t>‹#›</a:t>
            </a:fld>
            <a:endParaRPr lang="en-US"/>
          </a:p>
        </p:txBody>
      </p:sp>
    </p:spTree>
    <p:extLst>
      <p:ext uri="{BB962C8B-B14F-4D97-AF65-F5344CB8AC3E}">
        <p14:creationId xmlns:p14="http://schemas.microsoft.com/office/powerpoint/2010/main" val="42392775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F7359C-C62A-4A21-AD9D-78A5FFAD9D23}" type="datetimeFigureOut">
              <a:rPr lang="en-US" smtClean="0"/>
              <a:t>5/22/2023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7FD21-25E4-4D29-AFEE-812D030E92C2}" type="slidenum">
              <a:rPr lang="en-US" smtClean="0"/>
              <a:t>‹#›</a:t>
            </a:fld>
            <a:endParaRPr lang="en-US"/>
          </a:p>
        </p:txBody>
      </p:sp>
    </p:spTree>
    <p:extLst>
      <p:ext uri="{BB962C8B-B14F-4D97-AF65-F5344CB8AC3E}">
        <p14:creationId xmlns:p14="http://schemas.microsoft.com/office/powerpoint/2010/main" val="11812669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F7359C-C62A-4A21-AD9D-78A5FFAD9D23}" type="datetimeFigureOut">
              <a:rPr lang="en-US" smtClean="0"/>
              <a:t>5/22/2023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7FD21-25E4-4D29-AFEE-812D030E92C2}" type="slidenum">
              <a:rPr lang="en-US" smtClean="0"/>
              <a:t>‹#›</a:t>
            </a:fld>
            <a:endParaRPr lang="en-US"/>
          </a:p>
        </p:txBody>
      </p:sp>
    </p:spTree>
    <p:extLst>
      <p:ext uri="{BB962C8B-B14F-4D97-AF65-F5344CB8AC3E}">
        <p14:creationId xmlns:p14="http://schemas.microsoft.com/office/powerpoint/2010/main" val="4529092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5F7359C-C62A-4A21-AD9D-78A5FFAD9D23}" type="datetimeFigureOut">
              <a:rPr lang="en-US" smtClean="0"/>
              <a:t>5/22/2023</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A9E7FD21-25E4-4D29-AFEE-812D030E92C2}" type="slidenum">
              <a:rPr lang="en-US" smtClean="0"/>
              <a:t>‹#›</a:t>
            </a:fld>
            <a:endParaRPr lang="en-US"/>
          </a:p>
        </p:txBody>
      </p:sp>
    </p:spTree>
    <p:extLst>
      <p:ext uri="{BB962C8B-B14F-4D97-AF65-F5344CB8AC3E}">
        <p14:creationId xmlns:p14="http://schemas.microsoft.com/office/powerpoint/2010/main" val="38231687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36011"/>
            <a:ext cx="9144000" cy="2387600"/>
          </a:xfrm>
        </p:spPr>
        <p:txBody>
          <a:bodyPr/>
          <a:lstStyle/>
          <a:p>
            <a:pPr algn="ctr"/>
            <a:r>
              <a:rPr lang="en-US" b="1" dirty="0">
                <a:solidFill>
                  <a:srgbClr val="7030A0"/>
                </a:solidFill>
                <a:latin typeface="Calibri" panose="020F0502020204030204" pitchFamily="34" charset="0"/>
                <a:cs typeface="Calibri" panose="020F0502020204030204" pitchFamily="34" charset="0"/>
              </a:rPr>
              <a:t>Small intestine</a:t>
            </a:r>
          </a:p>
        </p:txBody>
      </p:sp>
      <p:sp>
        <p:nvSpPr>
          <p:cNvPr id="3" name="Subtitle 2"/>
          <p:cNvSpPr>
            <a:spLocks noGrp="1"/>
          </p:cNvSpPr>
          <p:nvPr>
            <p:ph type="subTitle" idx="1"/>
          </p:nvPr>
        </p:nvSpPr>
        <p:spPr>
          <a:xfrm>
            <a:off x="2107568" y="3523611"/>
            <a:ext cx="7744355" cy="1284363"/>
          </a:xfrm>
        </p:spPr>
        <p:txBody>
          <a:bodyPr>
            <a:normAutofit/>
          </a:bodyPr>
          <a:lstStyle/>
          <a:p>
            <a:pPr algn="ctr"/>
            <a:r>
              <a:rPr lang="en-US" sz="2000" b="1" u="sng" dirty="0">
                <a:solidFill>
                  <a:srgbClr val="0070C0"/>
                </a:solidFill>
                <a:latin typeface="Calibri" panose="020F0502020204030204" pitchFamily="34" charset="0"/>
                <a:cs typeface="Calibri" panose="020F0502020204030204" pitchFamily="34" charset="0"/>
              </a:rPr>
              <a:t>AIZAZ</a:t>
            </a:r>
          </a:p>
          <a:p>
            <a:pPr algn="ctr"/>
            <a:r>
              <a:rPr lang="en-US" sz="2000" b="1" u="sng" dirty="0">
                <a:solidFill>
                  <a:srgbClr val="0070C0"/>
                </a:solidFill>
                <a:latin typeface="Calibri" panose="020F0502020204030204" pitchFamily="34" charset="0"/>
                <a:cs typeface="Calibri" panose="020F0502020204030204" pitchFamily="34" charset="0"/>
              </a:rPr>
              <a:t>Demonstrator Surgical </a:t>
            </a:r>
          </a:p>
          <a:p>
            <a:pPr algn="ctr"/>
            <a:r>
              <a:rPr lang="en-US" sz="2000" b="1" u="sng" dirty="0">
                <a:solidFill>
                  <a:srgbClr val="0070C0"/>
                </a:solidFill>
                <a:latin typeface="Calibri" panose="020F0502020204030204" pitchFamily="34" charset="0"/>
                <a:cs typeface="Calibri" panose="020F0502020204030204" pitchFamily="34" charset="0"/>
              </a:rPr>
              <a:t>KMU-IPMS Peshawar</a:t>
            </a:r>
          </a:p>
        </p:txBody>
      </p:sp>
    </p:spTree>
    <p:extLst>
      <p:ext uri="{BB962C8B-B14F-4D97-AF65-F5344CB8AC3E}">
        <p14:creationId xmlns:p14="http://schemas.microsoft.com/office/powerpoint/2010/main" val="649788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274002" cy="604911"/>
          </a:xfrm>
        </p:spPr>
        <p:txBody>
          <a:bodyPr>
            <a:noAutofit/>
          </a:bodyPr>
          <a:lstStyle/>
          <a:p>
            <a:r>
              <a:rPr lang="en-US" b="1" dirty="0">
                <a:solidFill>
                  <a:srgbClr val="7030A0"/>
                </a:solidFill>
              </a:rPr>
              <a:t>Small intestine</a:t>
            </a:r>
          </a:p>
        </p:txBody>
      </p:sp>
      <p:sp>
        <p:nvSpPr>
          <p:cNvPr id="3" name="Content Placeholder 2"/>
          <p:cNvSpPr>
            <a:spLocks noGrp="1"/>
          </p:cNvSpPr>
          <p:nvPr>
            <p:ph idx="1"/>
          </p:nvPr>
        </p:nvSpPr>
        <p:spPr>
          <a:xfrm>
            <a:off x="0" y="717452"/>
            <a:ext cx="9689690" cy="6140547"/>
          </a:xfrm>
        </p:spPr>
        <p:txBody>
          <a:bodyPr/>
          <a:lstStyle/>
          <a:p>
            <a:pPr>
              <a:lnSpc>
                <a:spcPct val="150000"/>
              </a:lnSpc>
              <a:buClr>
                <a:srgbClr val="00B0F0"/>
              </a:buClr>
              <a:buFont typeface="Wingdings" panose="05000000000000000000" pitchFamily="2" charset="2"/>
              <a:buChar char="v"/>
            </a:pPr>
            <a:r>
              <a:rPr lang="en-US" sz="2000" dirty="0"/>
              <a:t>Longest part of the alimentary canal and extends from the pylorus of the stomach to the </a:t>
            </a:r>
            <a:r>
              <a:rPr lang="en-US" sz="2000" dirty="0">
                <a:solidFill>
                  <a:srgbClr val="7030A0"/>
                </a:solidFill>
              </a:rPr>
              <a:t>ileocecal junction.</a:t>
            </a:r>
          </a:p>
          <a:p>
            <a:pPr>
              <a:lnSpc>
                <a:spcPct val="150000"/>
              </a:lnSpc>
              <a:buClr>
                <a:srgbClr val="00B0F0"/>
              </a:buClr>
              <a:buFont typeface="Wingdings" panose="05000000000000000000" pitchFamily="2" charset="2"/>
              <a:buChar char="v"/>
            </a:pPr>
            <a:r>
              <a:rPr lang="en-US" sz="2000" dirty="0"/>
              <a:t>Divided into three parts: </a:t>
            </a:r>
          </a:p>
          <a:p>
            <a:pPr lvl="1">
              <a:lnSpc>
                <a:spcPct val="150000"/>
              </a:lnSpc>
              <a:buClr>
                <a:srgbClr val="0070C0"/>
              </a:buClr>
              <a:buFont typeface="Wingdings" panose="05000000000000000000" pitchFamily="2" charset="2"/>
              <a:buChar char="ü"/>
            </a:pPr>
            <a:r>
              <a:rPr lang="en-US" sz="1800" dirty="0"/>
              <a:t>Duodenum, </a:t>
            </a:r>
          </a:p>
          <a:p>
            <a:pPr lvl="1">
              <a:lnSpc>
                <a:spcPct val="150000"/>
              </a:lnSpc>
              <a:buClr>
                <a:srgbClr val="0070C0"/>
              </a:buClr>
              <a:buFont typeface="Wingdings" panose="05000000000000000000" pitchFamily="2" charset="2"/>
              <a:buChar char="ü"/>
            </a:pPr>
            <a:r>
              <a:rPr lang="en-US" sz="1800" dirty="0"/>
              <a:t>Jejunum, </a:t>
            </a:r>
          </a:p>
          <a:p>
            <a:pPr lvl="1">
              <a:lnSpc>
                <a:spcPct val="150000"/>
              </a:lnSpc>
              <a:buClr>
                <a:srgbClr val="0070C0"/>
              </a:buClr>
              <a:buFont typeface="Wingdings" panose="05000000000000000000" pitchFamily="2" charset="2"/>
              <a:buChar char="ü"/>
            </a:pPr>
            <a:r>
              <a:rPr lang="en-US" sz="1800" dirty="0"/>
              <a:t>The ileum.</a:t>
            </a:r>
          </a:p>
        </p:txBody>
      </p:sp>
      <p:pic>
        <p:nvPicPr>
          <p:cNvPr id="5" name="Picture 4">
            <a:extLst>
              <a:ext uri="{FF2B5EF4-FFF2-40B4-BE49-F238E27FC236}">
                <a16:creationId xmlns:a16="http://schemas.microsoft.com/office/drawing/2014/main" id="{26E7C4C2-90C3-7EB2-AF83-E359B16579DB}"/>
              </a:ext>
            </a:extLst>
          </p:cNvPr>
          <p:cNvPicPr>
            <a:picLocks noChangeAspect="1"/>
          </p:cNvPicPr>
          <p:nvPr/>
        </p:nvPicPr>
        <p:blipFill>
          <a:blip r:embed="rId2"/>
          <a:stretch>
            <a:fillRect/>
          </a:stretch>
        </p:blipFill>
        <p:spPr>
          <a:xfrm>
            <a:off x="4637001" y="1681316"/>
            <a:ext cx="4645742" cy="4645742"/>
          </a:xfrm>
          <a:prstGeom prst="rect">
            <a:avLst/>
          </a:prstGeom>
        </p:spPr>
      </p:pic>
    </p:spTree>
    <p:extLst>
      <p:ext uri="{BB962C8B-B14F-4D97-AF65-F5344CB8AC3E}">
        <p14:creationId xmlns:p14="http://schemas.microsoft.com/office/powerpoint/2010/main" val="754618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85" y="0"/>
            <a:ext cx="9451404" cy="548640"/>
          </a:xfrm>
        </p:spPr>
        <p:txBody>
          <a:bodyPr>
            <a:normAutofit fontScale="90000"/>
          </a:bodyPr>
          <a:lstStyle/>
          <a:p>
            <a:r>
              <a:rPr lang="en-US" b="1" dirty="0">
                <a:solidFill>
                  <a:srgbClr val="7030A0"/>
                </a:solidFill>
              </a:rPr>
              <a:t>Duodenum</a:t>
            </a:r>
            <a:br>
              <a:rPr lang="en-US" b="1" dirty="0"/>
            </a:br>
            <a:endParaRPr lang="en-US" dirty="0"/>
          </a:p>
        </p:txBody>
      </p:sp>
      <p:sp>
        <p:nvSpPr>
          <p:cNvPr id="3" name="Content Placeholder 2"/>
          <p:cNvSpPr>
            <a:spLocks noGrp="1"/>
          </p:cNvSpPr>
          <p:nvPr>
            <p:ph idx="1"/>
          </p:nvPr>
        </p:nvSpPr>
        <p:spPr>
          <a:xfrm>
            <a:off x="2085" y="548640"/>
            <a:ext cx="10267330" cy="6309359"/>
          </a:xfrm>
        </p:spPr>
        <p:txBody>
          <a:bodyPr>
            <a:normAutofit/>
          </a:bodyPr>
          <a:lstStyle/>
          <a:p>
            <a:pPr>
              <a:lnSpc>
                <a:spcPct val="110000"/>
              </a:lnSpc>
              <a:buClr>
                <a:srgbClr val="00B0F0"/>
              </a:buClr>
              <a:buFont typeface="Wingdings" panose="05000000000000000000" pitchFamily="2" charset="2"/>
              <a:buChar char="v"/>
            </a:pPr>
            <a:r>
              <a:rPr lang="en-US" sz="2000" b="1" dirty="0">
                <a:solidFill>
                  <a:srgbClr val="00B0F0"/>
                </a:solidFill>
              </a:rPr>
              <a:t>C-shaped</a:t>
            </a:r>
            <a:r>
              <a:rPr lang="en-US" sz="2000" dirty="0"/>
              <a:t> tube, about </a:t>
            </a:r>
            <a:r>
              <a:rPr lang="en-US" sz="2000" b="1" dirty="0">
                <a:solidFill>
                  <a:srgbClr val="00B0F0"/>
                </a:solidFill>
              </a:rPr>
              <a:t>10 in. (25 cm)</a:t>
            </a:r>
          </a:p>
          <a:p>
            <a:pPr>
              <a:lnSpc>
                <a:spcPct val="110000"/>
              </a:lnSpc>
              <a:buClr>
                <a:srgbClr val="00B0F0"/>
              </a:buClr>
              <a:buFont typeface="Wingdings" panose="05000000000000000000" pitchFamily="2" charset="2"/>
              <a:buChar char="v"/>
            </a:pPr>
            <a:r>
              <a:rPr lang="en-US" sz="2000" dirty="0"/>
              <a:t>Joins the stomach to the jejunum.</a:t>
            </a:r>
          </a:p>
          <a:p>
            <a:pPr>
              <a:lnSpc>
                <a:spcPct val="110000"/>
              </a:lnSpc>
              <a:buClr>
                <a:srgbClr val="00B0F0"/>
              </a:buClr>
              <a:buFont typeface="Wingdings" panose="05000000000000000000" pitchFamily="2" charset="2"/>
              <a:buChar char="v"/>
            </a:pPr>
            <a:r>
              <a:rPr lang="en-US" sz="2000" dirty="0"/>
              <a:t>Receives the openings of the bile and pancreatic ducts</a:t>
            </a:r>
          </a:p>
          <a:p>
            <a:pPr>
              <a:lnSpc>
                <a:spcPct val="110000"/>
              </a:lnSpc>
              <a:buClr>
                <a:srgbClr val="00B0F0"/>
              </a:buClr>
              <a:buFont typeface="Wingdings" panose="05000000000000000000" pitchFamily="2" charset="2"/>
              <a:buChar char="v"/>
            </a:pPr>
            <a:r>
              <a:rPr lang="en-US" sz="2000" dirty="0"/>
              <a:t>Curves around the head of the pancreas</a:t>
            </a:r>
          </a:p>
          <a:p>
            <a:pPr>
              <a:lnSpc>
                <a:spcPct val="110000"/>
              </a:lnSpc>
              <a:buClr>
                <a:srgbClr val="00B0F0"/>
              </a:buClr>
              <a:buFont typeface="Wingdings" panose="05000000000000000000" pitchFamily="2" charset="2"/>
              <a:buChar char="v"/>
            </a:pPr>
            <a:r>
              <a:rPr lang="en-US" sz="2000" dirty="0"/>
              <a:t>The 1</a:t>
            </a:r>
            <a:r>
              <a:rPr lang="en-US" sz="2000" baseline="30000" dirty="0"/>
              <a:t>st</a:t>
            </a:r>
            <a:r>
              <a:rPr lang="en-US" sz="2000" dirty="0"/>
              <a:t> inch resemble the stomach.</a:t>
            </a:r>
          </a:p>
          <a:p>
            <a:pPr lvl="1">
              <a:lnSpc>
                <a:spcPct val="110000"/>
              </a:lnSpc>
              <a:buClr>
                <a:srgbClr val="00B0F0"/>
              </a:buClr>
              <a:buFont typeface="Wingdings" panose="05000000000000000000" pitchFamily="2" charset="2"/>
              <a:buChar char="ü"/>
            </a:pPr>
            <a:r>
              <a:rPr lang="en-US" sz="1800" dirty="0">
                <a:solidFill>
                  <a:srgbClr val="0070C0"/>
                </a:solidFill>
              </a:rPr>
              <a:t>Covered on its anterior and posterior surfaces with peritoneum and </a:t>
            </a:r>
          </a:p>
          <a:p>
            <a:pPr lvl="1">
              <a:lnSpc>
                <a:spcPct val="110000"/>
              </a:lnSpc>
              <a:buClr>
                <a:srgbClr val="00B0F0"/>
              </a:buClr>
              <a:buFont typeface="Wingdings" panose="05000000000000000000" pitchFamily="2" charset="2"/>
              <a:buChar char="ü"/>
            </a:pPr>
            <a:r>
              <a:rPr lang="en-US" sz="1800" dirty="0">
                <a:solidFill>
                  <a:srgbClr val="0070C0"/>
                </a:solidFill>
              </a:rPr>
              <a:t>Has the lesser omentum attached to upper border and the </a:t>
            </a:r>
          </a:p>
          <a:p>
            <a:pPr lvl="1">
              <a:lnSpc>
                <a:spcPct val="110000"/>
              </a:lnSpc>
              <a:buClr>
                <a:srgbClr val="00B0F0"/>
              </a:buClr>
              <a:buFont typeface="Wingdings" panose="05000000000000000000" pitchFamily="2" charset="2"/>
              <a:buChar char="ü"/>
            </a:pPr>
            <a:r>
              <a:rPr lang="en-US" sz="1800" dirty="0">
                <a:solidFill>
                  <a:srgbClr val="0070C0"/>
                </a:solidFill>
              </a:rPr>
              <a:t>Greater omentum attached to its lower border; </a:t>
            </a:r>
          </a:p>
          <a:p>
            <a:pPr lvl="1">
              <a:lnSpc>
                <a:spcPct val="110000"/>
              </a:lnSpc>
              <a:buClr>
                <a:srgbClr val="00B0F0"/>
              </a:buClr>
              <a:buFont typeface="Wingdings" panose="05000000000000000000" pitchFamily="2" charset="2"/>
              <a:buChar char="ü"/>
            </a:pPr>
            <a:r>
              <a:rPr lang="en-US" sz="1800" dirty="0">
                <a:solidFill>
                  <a:srgbClr val="0070C0"/>
                </a:solidFill>
              </a:rPr>
              <a:t>Lesser sac lies behind this short segment</a:t>
            </a:r>
          </a:p>
          <a:p>
            <a:pPr>
              <a:lnSpc>
                <a:spcPct val="110000"/>
              </a:lnSpc>
              <a:buClr>
                <a:srgbClr val="00B0F0"/>
              </a:buClr>
              <a:buFont typeface="Wingdings" panose="05000000000000000000" pitchFamily="2" charset="2"/>
              <a:buChar char="v"/>
            </a:pPr>
            <a:r>
              <a:rPr lang="en-US" sz="2000" dirty="0"/>
              <a:t>The remainder of the duodenum is retroperitoneal, being only partially covered by peritoneum</a:t>
            </a:r>
          </a:p>
        </p:txBody>
      </p:sp>
    </p:spTree>
    <p:extLst>
      <p:ext uri="{BB962C8B-B14F-4D97-AF65-F5344CB8AC3E}">
        <p14:creationId xmlns:p14="http://schemas.microsoft.com/office/powerpoint/2010/main" val="15285187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a:stretch>
            <a:fillRect/>
          </a:stretch>
        </p:blipFill>
        <p:spPr>
          <a:xfrm>
            <a:off x="3278038" y="644496"/>
            <a:ext cx="6729413" cy="5051425"/>
          </a:xfrm>
          <a:prstGeom prst="rect">
            <a:avLst/>
          </a:prstGeom>
        </p:spPr>
      </p:pic>
    </p:spTree>
    <p:extLst>
      <p:ext uri="{BB962C8B-B14F-4D97-AF65-F5344CB8AC3E}">
        <p14:creationId xmlns:p14="http://schemas.microsoft.com/office/powerpoint/2010/main" val="41656453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085943" y="777904"/>
            <a:ext cx="7057791" cy="5302192"/>
          </a:xfrm>
          <a:prstGeom prst="rect">
            <a:avLst/>
          </a:prstGeom>
        </p:spPr>
      </p:pic>
    </p:spTree>
    <p:extLst>
      <p:ext uri="{BB962C8B-B14F-4D97-AF65-F5344CB8AC3E}">
        <p14:creationId xmlns:p14="http://schemas.microsoft.com/office/powerpoint/2010/main" val="4309074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rotWithShape="1">
          <a:blip r:embed="rId2"/>
          <a:srcRect r="116" b="15250"/>
          <a:stretch/>
        </p:blipFill>
        <p:spPr>
          <a:xfrm>
            <a:off x="816818" y="1106151"/>
            <a:ext cx="9828178" cy="4212725"/>
          </a:xfrm>
          <a:prstGeom prst="rect">
            <a:avLst/>
          </a:prstGeom>
        </p:spPr>
      </p:pic>
    </p:spTree>
    <p:extLst>
      <p:ext uri="{BB962C8B-B14F-4D97-AF65-F5344CB8AC3E}">
        <p14:creationId xmlns:p14="http://schemas.microsoft.com/office/powerpoint/2010/main" val="23891744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71D6D3B-17B7-99B6-51E7-13C52B9D4FCC}"/>
              </a:ext>
            </a:extLst>
          </p:cNvPr>
          <p:cNvPicPr>
            <a:picLocks noChangeAspect="1"/>
          </p:cNvPicPr>
          <p:nvPr/>
        </p:nvPicPr>
        <p:blipFill>
          <a:blip r:embed="rId2"/>
          <a:stretch>
            <a:fillRect/>
          </a:stretch>
        </p:blipFill>
        <p:spPr>
          <a:xfrm>
            <a:off x="2400300" y="909637"/>
            <a:ext cx="7391400" cy="5038725"/>
          </a:xfrm>
          <a:prstGeom prst="rect">
            <a:avLst/>
          </a:prstGeom>
        </p:spPr>
      </p:pic>
    </p:spTree>
    <p:extLst>
      <p:ext uri="{BB962C8B-B14F-4D97-AF65-F5344CB8AC3E}">
        <p14:creationId xmlns:p14="http://schemas.microsoft.com/office/powerpoint/2010/main" val="4752230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84" y="0"/>
            <a:ext cx="9271917" cy="647114"/>
          </a:xfrm>
        </p:spPr>
        <p:txBody>
          <a:bodyPr>
            <a:normAutofit fontScale="90000"/>
          </a:bodyPr>
          <a:lstStyle/>
          <a:p>
            <a:r>
              <a:rPr lang="en-US" b="1" dirty="0">
                <a:solidFill>
                  <a:srgbClr val="7030A0"/>
                </a:solidFill>
              </a:rPr>
              <a:t>PARTS OF DUEDENUM</a:t>
            </a:r>
            <a:br>
              <a:rPr lang="en-US" b="1" u="sng" dirty="0">
                <a:solidFill>
                  <a:srgbClr val="7030A0"/>
                </a:solidFill>
              </a:rPr>
            </a:br>
            <a:endParaRPr lang="en-US" dirty="0"/>
          </a:p>
        </p:txBody>
      </p:sp>
      <p:sp>
        <p:nvSpPr>
          <p:cNvPr id="3" name="Content Placeholder 2"/>
          <p:cNvSpPr>
            <a:spLocks noGrp="1"/>
          </p:cNvSpPr>
          <p:nvPr>
            <p:ph idx="1"/>
          </p:nvPr>
        </p:nvSpPr>
        <p:spPr>
          <a:xfrm>
            <a:off x="0" y="664367"/>
            <a:ext cx="9851366" cy="6006903"/>
          </a:xfrm>
        </p:spPr>
        <p:txBody>
          <a:bodyPr>
            <a:normAutofit/>
          </a:bodyPr>
          <a:lstStyle/>
          <a:p>
            <a:pPr marL="0" indent="0">
              <a:lnSpc>
                <a:spcPct val="110000"/>
              </a:lnSpc>
              <a:buNone/>
            </a:pPr>
            <a:r>
              <a:rPr lang="en-US" sz="2400" b="1" u="sng" dirty="0">
                <a:solidFill>
                  <a:srgbClr val="0070C0"/>
                </a:solidFill>
              </a:rPr>
              <a:t>First Part of the Duodenum : </a:t>
            </a:r>
          </a:p>
          <a:p>
            <a:pPr>
              <a:lnSpc>
                <a:spcPct val="110000"/>
              </a:lnSpc>
              <a:buFont typeface="Wingdings" panose="05000000000000000000" pitchFamily="2" charset="2"/>
              <a:buChar char="v"/>
            </a:pPr>
            <a:r>
              <a:rPr lang="en-US" sz="2000" dirty="0"/>
              <a:t>The first part of the duodenum begins at the pylorus and runs upward and backward on the </a:t>
            </a:r>
            <a:r>
              <a:rPr lang="en-US" sz="2000" b="1" dirty="0">
                <a:solidFill>
                  <a:srgbClr val="C00000"/>
                </a:solidFill>
              </a:rPr>
              <a:t>transpyloric plane </a:t>
            </a:r>
            <a:r>
              <a:rPr lang="en-US" sz="2000" dirty="0"/>
              <a:t>at the level of the 1st lumbar vertebra</a:t>
            </a:r>
            <a:r>
              <a:rPr lang="en-US" sz="3600" dirty="0"/>
              <a:t>. </a:t>
            </a:r>
          </a:p>
          <a:p>
            <a:pPr>
              <a:lnSpc>
                <a:spcPct val="150000"/>
              </a:lnSpc>
              <a:buFont typeface="Wingdings" panose="05000000000000000000" pitchFamily="2" charset="2"/>
              <a:buChar char="v"/>
            </a:pPr>
            <a:r>
              <a:rPr lang="en-US" sz="2000" dirty="0">
                <a:solidFill>
                  <a:schemeClr val="tx1"/>
                </a:solidFill>
              </a:rPr>
              <a:t>Anatomical relation</a:t>
            </a:r>
          </a:p>
          <a:p>
            <a:pPr marL="457200" lvl="1" indent="0">
              <a:lnSpc>
                <a:spcPct val="150000"/>
              </a:lnSpc>
              <a:buNone/>
            </a:pPr>
            <a:r>
              <a:rPr lang="en-US" sz="1800" b="1" dirty="0">
                <a:solidFill>
                  <a:srgbClr val="0070C0"/>
                </a:solidFill>
              </a:rPr>
              <a:t>Anteriorly:   </a:t>
            </a:r>
            <a:r>
              <a:rPr lang="en-US" sz="1800" dirty="0"/>
              <a:t>The quadrate lobe of the liver and the gallbladder.</a:t>
            </a:r>
          </a:p>
          <a:p>
            <a:pPr marL="457200" lvl="1" indent="0">
              <a:lnSpc>
                <a:spcPct val="150000"/>
              </a:lnSpc>
              <a:buNone/>
            </a:pPr>
            <a:r>
              <a:rPr lang="en-US" sz="1800" b="1" dirty="0">
                <a:solidFill>
                  <a:srgbClr val="0070C0"/>
                </a:solidFill>
              </a:rPr>
              <a:t>Posteriorly:  </a:t>
            </a:r>
            <a:r>
              <a:rPr lang="en-US" sz="1800" dirty="0"/>
              <a:t>The lesser sac, gastroduodenal</a:t>
            </a:r>
          </a:p>
          <a:p>
            <a:pPr marL="457200" lvl="1" indent="0">
              <a:lnSpc>
                <a:spcPct val="150000"/>
              </a:lnSpc>
              <a:buNone/>
            </a:pPr>
            <a:r>
              <a:rPr lang="en-US" sz="1800" dirty="0"/>
              <a:t>                           artery, bile duct, portal vein, and the inferior vena cava</a:t>
            </a:r>
          </a:p>
          <a:p>
            <a:pPr marL="457200" lvl="1" indent="0">
              <a:lnSpc>
                <a:spcPct val="150000"/>
              </a:lnSpc>
              <a:buNone/>
            </a:pPr>
            <a:r>
              <a:rPr lang="en-US" sz="1800" b="1" dirty="0">
                <a:solidFill>
                  <a:srgbClr val="0070C0"/>
                </a:solidFill>
              </a:rPr>
              <a:t>Superiorly:  </a:t>
            </a:r>
            <a:r>
              <a:rPr lang="en-US" sz="1800" dirty="0"/>
              <a:t>The entrance into the lesser sac (the epiploic foramen) </a:t>
            </a:r>
          </a:p>
          <a:p>
            <a:pPr marL="457200" lvl="1" indent="0">
              <a:lnSpc>
                <a:spcPct val="150000"/>
              </a:lnSpc>
              <a:buNone/>
            </a:pPr>
            <a:r>
              <a:rPr lang="en-US" sz="1800" b="1" dirty="0">
                <a:solidFill>
                  <a:srgbClr val="0070C0"/>
                </a:solidFill>
              </a:rPr>
              <a:t>Inferiorly:    </a:t>
            </a:r>
            <a:r>
              <a:rPr lang="en-US" sz="1800" dirty="0"/>
              <a:t>The head of the pancreas</a:t>
            </a:r>
            <a:endParaRPr lang="en-US" sz="1800" b="1" dirty="0"/>
          </a:p>
        </p:txBody>
      </p:sp>
    </p:spTree>
    <p:extLst>
      <p:ext uri="{BB962C8B-B14F-4D97-AF65-F5344CB8AC3E}">
        <p14:creationId xmlns:p14="http://schemas.microsoft.com/office/powerpoint/2010/main" val="25881589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7E1156E-505E-0F69-2424-46E0E22867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5434" y="885644"/>
            <a:ext cx="6933841" cy="5459717"/>
          </a:xfrm>
          <a:prstGeom prst="rect">
            <a:avLst/>
          </a:prstGeom>
        </p:spPr>
      </p:pic>
    </p:spTree>
    <p:extLst>
      <p:ext uri="{BB962C8B-B14F-4D97-AF65-F5344CB8AC3E}">
        <p14:creationId xmlns:p14="http://schemas.microsoft.com/office/powerpoint/2010/main" val="3753416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084" y="0"/>
            <a:ext cx="9127847" cy="661182"/>
          </a:xfrm>
        </p:spPr>
        <p:txBody>
          <a:bodyPr>
            <a:normAutofit/>
          </a:bodyPr>
          <a:lstStyle/>
          <a:p>
            <a:r>
              <a:rPr lang="en-US" sz="3200" b="1" dirty="0">
                <a:solidFill>
                  <a:srgbClr val="7030A0"/>
                </a:solidFill>
              </a:rPr>
              <a:t>PARTS OF DUEDENUM</a:t>
            </a:r>
            <a:endParaRPr lang="en-US" sz="3200" dirty="0"/>
          </a:p>
        </p:txBody>
      </p:sp>
      <p:sp>
        <p:nvSpPr>
          <p:cNvPr id="3" name="Content Placeholder 2"/>
          <p:cNvSpPr>
            <a:spLocks noGrp="1"/>
          </p:cNvSpPr>
          <p:nvPr>
            <p:ph idx="1"/>
          </p:nvPr>
        </p:nvSpPr>
        <p:spPr>
          <a:xfrm>
            <a:off x="2084" y="661183"/>
            <a:ext cx="9803098" cy="5795888"/>
          </a:xfrm>
        </p:spPr>
        <p:txBody>
          <a:bodyPr>
            <a:normAutofit/>
          </a:bodyPr>
          <a:lstStyle/>
          <a:p>
            <a:pPr marL="0" indent="0">
              <a:lnSpc>
                <a:spcPct val="150000"/>
              </a:lnSpc>
              <a:buNone/>
            </a:pPr>
            <a:r>
              <a:rPr lang="en-US" sz="2400" b="1" u="sng" dirty="0">
                <a:solidFill>
                  <a:srgbClr val="0070C0"/>
                </a:solidFill>
              </a:rPr>
              <a:t>SECOND PART OF THE DUODENUM :</a:t>
            </a:r>
          </a:p>
          <a:p>
            <a:pPr>
              <a:lnSpc>
                <a:spcPct val="150000"/>
              </a:lnSpc>
              <a:buClr>
                <a:srgbClr val="00B0F0"/>
              </a:buClr>
              <a:buFont typeface="Wingdings" panose="05000000000000000000" pitchFamily="2" charset="2"/>
              <a:buChar char="v"/>
            </a:pPr>
            <a:r>
              <a:rPr lang="en-US" sz="2000" dirty="0"/>
              <a:t>The second part of the duodenum runs vertically downward in front of the hilum of the right kidney on the right side of the 2nd and 3rd lumbar vertebrae. </a:t>
            </a:r>
          </a:p>
          <a:p>
            <a:pPr marL="0" indent="0">
              <a:lnSpc>
                <a:spcPct val="100000"/>
              </a:lnSpc>
              <a:buNone/>
            </a:pPr>
            <a:endParaRPr lang="en-US" dirty="0"/>
          </a:p>
          <a:p>
            <a:pPr lvl="1">
              <a:lnSpc>
                <a:spcPct val="150000"/>
              </a:lnSpc>
              <a:buFont typeface="Wingdings" panose="05000000000000000000" pitchFamily="2" charset="2"/>
              <a:buChar char="ü"/>
            </a:pPr>
            <a:r>
              <a:rPr lang="en-US" sz="1800" dirty="0"/>
              <a:t>About halfway down its medial border, </a:t>
            </a:r>
            <a:r>
              <a:rPr lang="en-US" sz="1800" b="1" dirty="0">
                <a:solidFill>
                  <a:srgbClr val="C00000"/>
                </a:solidFill>
              </a:rPr>
              <a:t>the bile duct and the main pancreatic duct pierce the duodenal wall</a:t>
            </a:r>
            <a:r>
              <a:rPr lang="en-US" sz="1800" dirty="0"/>
              <a:t>. They unite to form the </a:t>
            </a:r>
            <a:r>
              <a:rPr lang="en-US" sz="1800" b="1" i="1" dirty="0">
                <a:solidFill>
                  <a:srgbClr val="7030A0"/>
                </a:solidFill>
              </a:rPr>
              <a:t>ampulla</a:t>
            </a:r>
          </a:p>
          <a:p>
            <a:pPr lvl="1">
              <a:lnSpc>
                <a:spcPct val="150000"/>
              </a:lnSpc>
              <a:buFont typeface="Wingdings" panose="05000000000000000000" pitchFamily="2" charset="2"/>
              <a:buChar char="ü"/>
            </a:pPr>
            <a:r>
              <a:rPr lang="en-US" sz="1800" dirty="0"/>
              <a:t>that opens on the summit of the </a:t>
            </a:r>
            <a:r>
              <a:rPr lang="en-US" sz="1800" b="1" i="1" dirty="0">
                <a:solidFill>
                  <a:srgbClr val="00B0F0"/>
                </a:solidFill>
              </a:rPr>
              <a:t>major duodenal papilla</a:t>
            </a:r>
            <a:r>
              <a:rPr lang="en-US" sz="1800" b="1" dirty="0"/>
              <a:t>. </a:t>
            </a:r>
          </a:p>
          <a:p>
            <a:pPr lvl="1">
              <a:lnSpc>
                <a:spcPct val="150000"/>
              </a:lnSpc>
              <a:buFont typeface="Wingdings" panose="05000000000000000000" pitchFamily="2" charset="2"/>
              <a:buChar char="ü"/>
            </a:pPr>
            <a:r>
              <a:rPr lang="en-US" sz="1800" dirty="0"/>
              <a:t>The accessory pancreatic duct, if present, opens into the duodenum a little higher up on the </a:t>
            </a:r>
            <a:r>
              <a:rPr lang="en-US" sz="1800" b="1" i="1" dirty="0">
                <a:solidFill>
                  <a:srgbClr val="00B0F0"/>
                </a:solidFill>
              </a:rPr>
              <a:t>minor duodenal papilla</a:t>
            </a:r>
          </a:p>
        </p:txBody>
      </p:sp>
    </p:spTree>
    <p:extLst>
      <p:ext uri="{BB962C8B-B14F-4D97-AF65-F5344CB8AC3E}">
        <p14:creationId xmlns:p14="http://schemas.microsoft.com/office/powerpoint/2010/main" val="4842536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EBA3754-DACC-FB78-C62E-7693D084FCD9}"/>
              </a:ext>
            </a:extLst>
          </p:cNvPr>
          <p:cNvPicPr>
            <a:picLocks noChangeAspect="1"/>
          </p:cNvPicPr>
          <p:nvPr/>
        </p:nvPicPr>
        <p:blipFill>
          <a:blip r:embed="rId2"/>
          <a:stretch>
            <a:fillRect/>
          </a:stretch>
        </p:blipFill>
        <p:spPr>
          <a:xfrm>
            <a:off x="185668" y="1742176"/>
            <a:ext cx="4650875" cy="3891232"/>
          </a:xfrm>
          <a:prstGeom prst="rect">
            <a:avLst/>
          </a:prstGeom>
        </p:spPr>
      </p:pic>
      <p:pic>
        <p:nvPicPr>
          <p:cNvPr id="6" name="Picture 5">
            <a:extLst>
              <a:ext uri="{FF2B5EF4-FFF2-40B4-BE49-F238E27FC236}">
                <a16:creationId xmlns:a16="http://schemas.microsoft.com/office/drawing/2014/main" id="{B81A70F7-66F4-3359-030C-DCFC2B89D718}"/>
              </a:ext>
            </a:extLst>
          </p:cNvPr>
          <p:cNvPicPr>
            <a:picLocks noChangeAspect="1"/>
          </p:cNvPicPr>
          <p:nvPr/>
        </p:nvPicPr>
        <p:blipFill>
          <a:blip r:embed="rId3"/>
          <a:stretch>
            <a:fillRect/>
          </a:stretch>
        </p:blipFill>
        <p:spPr>
          <a:xfrm>
            <a:off x="5443088" y="495300"/>
            <a:ext cx="6343650" cy="5867400"/>
          </a:xfrm>
          <a:prstGeom prst="rect">
            <a:avLst/>
          </a:prstGeom>
        </p:spPr>
      </p:pic>
    </p:spTree>
    <p:extLst>
      <p:ext uri="{BB962C8B-B14F-4D97-AF65-F5344CB8AC3E}">
        <p14:creationId xmlns:p14="http://schemas.microsoft.com/office/powerpoint/2010/main" val="42653988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3"/>
          <a:stretch>
            <a:fillRect/>
          </a:stretch>
        </p:blipFill>
        <p:spPr>
          <a:xfrm>
            <a:off x="863600" y="478043"/>
            <a:ext cx="5232400" cy="5532437"/>
          </a:xfrm>
          <a:prstGeom prst="rect">
            <a:avLst/>
          </a:prstGeom>
        </p:spPr>
      </p:pic>
      <p:pic>
        <p:nvPicPr>
          <p:cNvPr id="5" name="Picture 4"/>
          <p:cNvPicPr>
            <a:picLocks noChangeAspect="1"/>
          </p:cNvPicPr>
          <p:nvPr/>
        </p:nvPicPr>
        <p:blipFill>
          <a:blip r:embed="rId4"/>
          <a:stretch>
            <a:fillRect/>
          </a:stretch>
        </p:blipFill>
        <p:spPr>
          <a:xfrm>
            <a:off x="7276182" y="1488639"/>
            <a:ext cx="4249081" cy="4261031"/>
          </a:xfrm>
          <a:prstGeom prst="rect">
            <a:avLst/>
          </a:prstGeom>
        </p:spPr>
      </p:pic>
    </p:spTree>
    <p:extLst>
      <p:ext uri="{BB962C8B-B14F-4D97-AF65-F5344CB8AC3E}">
        <p14:creationId xmlns:p14="http://schemas.microsoft.com/office/powerpoint/2010/main" val="2909404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523828" cy="661182"/>
          </a:xfrm>
        </p:spPr>
        <p:txBody>
          <a:bodyPr>
            <a:normAutofit/>
          </a:bodyPr>
          <a:lstStyle/>
          <a:p>
            <a:r>
              <a:rPr lang="en-US" sz="3200" b="1" dirty="0">
                <a:solidFill>
                  <a:srgbClr val="7030A0"/>
                </a:solidFill>
              </a:rPr>
              <a:t>PARTS OF DUEDENUM</a:t>
            </a:r>
            <a:endParaRPr lang="en-US" sz="3200" dirty="0"/>
          </a:p>
        </p:txBody>
      </p:sp>
      <p:sp>
        <p:nvSpPr>
          <p:cNvPr id="3" name="Content Placeholder 2"/>
          <p:cNvSpPr>
            <a:spLocks noGrp="1"/>
          </p:cNvSpPr>
          <p:nvPr>
            <p:ph idx="1"/>
          </p:nvPr>
        </p:nvSpPr>
        <p:spPr>
          <a:xfrm>
            <a:off x="0" y="661182"/>
            <a:ext cx="10002129" cy="6006904"/>
          </a:xfrm>
        </p:spPr>
        <p:txBody>
          <a:bodyPr>
            <a:normAutofit/>
          </a:bodyPr>
          <a:lstStyle/>
          <a:p>
            <a:pPr marL="0" indent="0">
              <a:buNone/>
            </a:pPr>
            <a:endParaRPr lang="en-US" b="1" dirty="0">
              <a:solidFill>
                <a:srgbClr val="7030A0"/>
              </a:solidFill>
            </a:endParaRPr>
          </a:p>
          <a:p>
            <a:pPr>
              <a:buFont typeface="Wingdings" panose="05000000000000000000" pitchFamily="2" charset="2"/>
              <a:buChar char="v"/>
            </a:pPr>
            <a:r>
              <a:rPr lang="en-US" sz="2000" dirty="0">
                <a:solidFill>
                  <a:schemeClr val="tx1"/>
                </a:solidFill>
              </a:rPr>
              <a:t>Anatomical relation of descending duodenum</a:t>
            </a:r>
          </a:p>
          <a:p>
            <a:pPr marL="0" indent="0">
              <a:lnSpc>
                <a:spcPct val="150000"/>
              </a:lnSpc>
              <a:buNone/>
            </a:pPr>
            <a:endParaRPr lang="en-US" sz="2000" dirty="0"/>
          </a:p>
          <a:p>
            <a:pPr lvl="1">
              <a:lnSpc>
                <a:spcPct val="150000"/>
              </a:lnSpc>
              <a:buFont typeface="Wingdings" panose="05000000000000000000" pitchFamily="2" charset="2"/>
              <a:buChar char="ü"/>
            </a:pPr>
            <a:r>
              <a:rPr lang="en-US" sz="1800" b="1" dirty="0">
                <a:solidFill>
                  <a:srgbClr val="0070C0"/>
                </a:solidFill>
              </a:rPr>
              <a:t>Anteriorly:</a:t>
            </a:r>
            <a:r>
              <a:rPr lang="en-US" sz="1800" dirty="0">
                <a:solidFill>
                  <a:srgbClr val="0070C0"/>
                </a:solidFill>
              </a:rPr>
              <a:t> </a:t>
            </a:r>
            <a:r>
              <a:rPr lang="en-US" sz="1800" dirty="0"/>
              <a:t>fundus of the gallbladder and right lobe of the liver, transverse colon, and the coils of the small intestine.</a:t>
            </a:r>
          </a:p>
          <a:p>
            <a:pPr lvl="1">
              <a:lnSpc>
                <a:spcPct val="150000"/>
              </a:lnSpc>
              <a:buFont typeface="Wingdings" panose="05000000000000000000" pitchFamily="2" charset="2"/>
              <a:buChar char="ü"/>
            </a:pPr>
            <a:r>
              <a:rPr lang="en-US" sz="1800" b="1" dirty="0">
                <a:solidFill>
                  <a:srgbClr val="0070C0"/>
                </a:solidFill>
              </a:rPr>
              <a:t>Posteriorly: </a:t>
            </a:r>
            <a:r>
              <a:rPr lang="en-US" sz="1800" dirty="0"/>
              <a:t>hilum of the right kidney and the right Ureter.</a:t>
            </a:r>
          </a:p>
          <a:p>
            <a:pPr lvl="1">
              <a:lnSpc>
                <a:spcPct val="150000"/>
              </a:lnSpc>
              <a:buFont typeface="Wingdings" panose="05000000000000000000" pitchFamily="2" charset="2"/>
              <a:buChar char="ü"/>
            </a:pPr>
            <a:r>
              <a:rPr lang="en-US" sz="1800" b="1" dirty="0">
                <a:solidFill>
                  <a:srgbClr val="0070C0"/>
                </a:solidFill>
              </a:rPr>
              <a:t>Laterally: </a:t>
            </a:r>
            <a:r>
              <a:rPr lang="en-US" sz="1800" dirty="0"/>
              <a:t>ascending colon, right colic flexure, and right lobe of the liver.</a:t>
            </a:r>
          </a:p>
          <a:p>
            <a:pPr lvl="1">
              <a:lnSpc>
                <a:spcPct val="150000"/>
              </a:lnSpc>
              <a:buFont typeface="Wingdings" panose="05000000000000000000" pitchFamily="2" charset="2"/>
              <a:buChar char="ü"/>
            </a:pPr>
            <a:r>
              <a:rPr lang="en-US" sz="1800" b="1" dirty="0">
                <a:solidFill>
                  <a:srgbClr val="0070C0"/>
                </a:solidFill>
              </a:rPr>
              <a:t>Medially: </a:t>
            </a:r>
            <a:r>
              <a:rPr lang="en-US" sz="1800" dirty="0"/>
              <a:t>head of the pancreas, bile duct, and main pancreatic duct</a:t>
            </a:r>
          </a:p>
        </p:txBody>
      </p:sp>
    </p:spTree>
    <p:extLst>
      <p:ext uri="{BB962C8B-B14F-4D97-AF65-F5344CB8AC3E}">
        <p14:creationId xmlns:p14="http://schemas.microsoft.com/office/powerpoint/2010/main" val="4811423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8834511" cy="604911"/>
          </a:xfrm>
        </p:spPr>
        <p:txBody>
          <a:bodyPr>
            <a:normAutofit/>
          </a:bodyPr>
          <a:lstStyle/>
          <a:p>
            <a:r>
              <a:rPr lang="en-US" sz="3200" b="1" dirty="0">
                <a:solidFill>
                  <a:srgbClr val="7030A0"/>
                </a:solidFill>
              </a:rPr>
              <a:t>PARTS OF DUEDENUM</a:t>
            </a:r>
            <a:endParaRPr lang="en-US" sz="3200" dirty="0"/>
          </a:p>
        </p:txBody>
      </p:sp>
      <p:sp>
        <p:nvSpPr>
          <p:cNvPr id="3" name="Content Placeholder 2"/>
          <p:cNvSpPr>
            <a:spLocks noGrp="1"/>
          </p:cNvSpPr>
          <p:nvPr>
            <p:ph idx="1"/>
          </p:nvPr>
        </p:nvSpPr>
        <p:spPr>
          <a:xfrm>
            <a:off x="0" y="604911"/>
            <a:ext cx="9959926" cy="6253089"/>
          </a:xfrm>
        </p:spPr>
        <p:txBody>
          <a:bodyPr>
            <a:normAutofit/>
          </a:bodyPr>
          <a:lstStyle/>
          <a:p>
            <a:pPr marL="0" indent="0">
              <a:buNone/>
            </a:pPr>
            <a:r>
              <a:rPr lang="en-US" sz="2400" b="1" u="sng" dirty="0">
                <a:solidFill>
                  <a:srgbClr val="0070C0"/>
                </a:solidFill>
              </a:rPr>
              <a:t>THIRD PART OF THE DUODENUM :</a:t>
            </a:r>
            <a:r>
              <a:rPr lang="en-US" sz="2400" dirty="0">
                <a:solidFill>
                  <a:srgbClr val="0070C0"/>
                </a:solidFill>
              </a:rPr>
              <a:t> </a:t>
            </a:r>
          </a:p>
          <a:p>
            <a:pPr>
              <a:lnSpc>
                <a:spcPct val="150000"/>
              </a:lnSpc>
              <a:buFont typeface="Wingdings" panose="05000000000000000000" pitchFamily="2" charset="2"/>
              <a:buChar char="v"/>
            </a:pPr>
            <a:r>
              <a:rPr lang="en-US" sz="2000" dirty="0">
                <a:solidFill>
                  <a:schemeClr val="tx1"/>
                </a:solidFill>
              </a:rPr>
              <a:t>Runs horizontally to the left on the subcostal plane, passing in front of the vertebral column and following the lower margin of the head of the pancreas.</a:t>
            </a:r>
          </a:p>
          <a:p>
            <a:pPr>
              <a:lnSpc>
                <a:spcPct val="150000"/>
              </a:lnSpc>
              <a:buFont typeface="Wingdings" panose="05000000000000000000" pitchFamily="2" charset="2"/>
              <a:buChar char="v"/>
            </a:pPr>
            <a:r>
              <a:rPr lang="en-US" sz="2000" dirty="0">
                <a:solidFill>
                  <a:schemeClr val="tx1"/>
                </a:solidFill>
              </a:rPr>
              <a:t>Anatomical relation</a:t>
            </a:r>
          </a:p>
          <a:p>
            <a:pPr>
              <a:buFont typeface="Wingdings" panose="05000000000000000000" pitchFamily="2" charset="2"/>
              <a:buChar char="v"/>
            </a:pPr>
            <a:endParaRPr lang="en-US" dirty="0"/>
          </a:p>
          <a:p>
            <a:pPr lvl="1">
              <a:lnSpc>
                <a:spcPct val="150000"/>
              </a:lnSpc>
              <a:buFont typeface="Wingdings" panose="05000000000000000000" pitchFamily="2" charset="2"/>
              <a:buChar char="ü"/>
            </a:pPr>
            <a:r>
              <a:rPr lang="en-US" sz="1800" b="1" dirty="0">
                <a:solidFill>
                  <a:srgbClr val="0070C0"/>
                </a:solidFill>
              </a:rPr>
              <a:t>Anteriorly: </a:t>
            </a:r>
            <a:r>
              <a:rPr lang="en-US" sz="1800" dirty="0"/>
              <a:t>The root of the mesentery of the small intestine, the superior mesenteric vessels, and coils of jejunum</a:t>
            </a:r>
          </a:p>
          <a:p>
            <a:pPr lvl="1">
              <a:lnSpc>
                <a:spcPct val="150000"/>
              </a:lnSpc>
              <a:buFont typeface="Wingdings" panose="05000000000000000000" pitchFamily="2" charset="2"/>
              <a:buChar char="ü"/>
            </a:pPr>
            <a:r>
              <a:rPr lang="en-US" sz="1800" b="1" dirty="0">
                <a:solidFill>
                  <a:srgbClr val="0070C0"/>
                </a:solidFill>
              </a:rPr>
              <a:t>Posteriorly: </a:t>
            </a:r>
            <a:r>
              <a:rPr lang="en-US" sz="1800" dirty="0"/>
              <a:t>Right ureter, right psoas muscle, inferior vena cava, and aorta.</a:t>
            </a:r>
          </a:p>
          <a:p>
            <a:pPr lvl="1">
              <a:lnSpc>
                <a:spcPct val="150000"/>
              </a:lnSpc>
              <a:buFont typeface="Wingdings" panose="05000000000000000000" pitchFamily="2" charset="2"/>
              <a:buChar char="ü"/>
            </a:pPr>
            <a:r>
              <a:rPr lang="en-US" sz="1800" b="1" dirty="0">
                <a:solidFill>
                  <a:srgbClr val="0070C0"/>
                </a:solidFill>
              </a:rPr>
              <a:t>Superiorly: </a:t>
            </a:r>
            <a:r>
              <a:rPr lang="en-US" sz="1800" dirty="0"/>
              <a:t>The head of pancreas.</a:t>
            </a:r>
          </a:p>
          <a:p>
            <a:pPr lvl="1">
              <a:lnSpc>
                <a:spcPct val="150000"/>
              </a:lnSpc>
              <a:buFont typeface="Wingdings" panose="05000000000000000000" pitchFamily="2" charset="2"/>
              <a:buChar char="ü"/>
            </a:pPr>
            <a:r>
              <a:rPr lang="en-US" sz="1800" dirty="0">
                <a:solidFill>
                  <a:srgbClr val="0070C0"/>
                </a:solidFill>
              </a:rPr>
              <a:t> </a:t>
            </a:r>
            <a:r>
              <a:rPr lang="en-US" sz="1800" b="1" dirty="0">
                <a:solidFill>
                  <a:srgbClr val="0070C0"/>
                </a:solidFill>
              </a:rPr>
              <a:t>Inferiorly: </a:t>
            </a:r>
            <a:r>
              <a:rPr lang="en-US" sz="1800" dirty="0"/>
              <a:t>Coils of jejunum</a:t>
            </a:r>
          </a:p>
          <a:p>
            <a:pPr marL="0" indent="0">
              <a:buNone/>
            </a:pPr>
            <a:endParaRPr lang="en-US" dirty="0"/>
          </a:p>
        </p:txBody>
      </p:sp>
    </p:spTree>
    <p:extLst>
      <p:ext uri="{BB962C8B-B14F-4D97-AF65-F5344CB8AC3E}">
        <p14:creationId xmlns:p14="http://schemas.microsoft.com/office/powerpoint/2010/main" val="34642317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83" y="1"/>
            <a:ext cx="8944968" cy="647114"/>
          </a:xfrm>
        </p:spPr>
        <p:txBody>
          <a:bodyPr>
            <a:normAutofit/>
          </a:bodyPr>
          <a:lstStyle/>
          <a:p>
            <a:r>
              <a:rPr lang="en-US" sz="3200" b="1" dirty="0">
                <a:solidFill>
                  <a:srgbClr val="7030A0"/>
                </a:solidFill>
              </a:rPr>
              <a:t>PARTS OF DUEDENUM</a:t>
            </a:r>
            <a:endParaRPr lang="en-US" sz="3200" dirty="0"/>
          </a:p>
        </p:txBody>
      </p:sp>
      <p:sp>
        <p:nvSpPr>
          <p:cNvPr id="3" name="Content Placeholder 2"/>
          <p:cNvSpPr>
            <a:spLocks noGrp="1"/>
          </p:cNvSpPr>
          <p:nvPr>
            <p:ph idx="1"/>
          </p:nvPr>
        </p:nvSpPr>
        <p:spPr>
          <a:xfrm>
            <a:off x="0" y="647115"/>
            <a:ext cx="9959926" cy="6210885"/>
          </a:xfrm>
        </p:spPr>
        <p:txBody>
          <a:bodyPr>
            <a:normAutofit/>
          </a:bodyPr>
          <a:lstStyle/>
          <a:p>
            <a:pPr marL="0" indent="0">
              <a:lnSpc>
                <a:spcPct val="150000"/>
              </a:lnSpc>
              <a:buNone/>
            </a:pPr>
            <a:r>
              <a:rPr lang="en-US" sz="2000" b="1" u="sng" dirty="0">
                <a:solidFill>
                  <a:srgbClr val="0070C0"/>
                </a:solidFill>
              </a:rPr>
              <a:t>FOURTH PART OF THE DUODENUM :</a:t>
            </a:r>
          </a:p>
          <a:p>
            <a:pPr>
              <a:lnSpc>
                <a:spcPct val="150000"/>
              </a:lnSpc>
              <a:buFont typeface="Wingdings" panose="05000000000000000000" pitchFamily="2" charset="2"/>
              <a:buChar char="v"/>
            </a:pPr>
            <a:r>
              <a:rPr lang="en-US" dirty="0"/>
              <a:t>The fourth part of the duodenum runs upward and to the left to the </a:t>
            </a:r>
            <a:r>
              <a:rPr lang="en-US" dirty="0">
                <a:solidFill>
                  <a:srgbClr val="00B0F0"/>
                </a:solidFill>
              </a:rPr>
              <a:t>duodenojejunal flexure. </a:t>
            </a:r>
          </a:p>
          <a:p>
            <a:pPr>
              <a:lnSpc>
                <a:spcPct val="150000"/>
              </a:lnSpc>
              <a:buFont typeface="Wingdings" panose="05000000000000000000" pitchFamily="2" charset="2"/>
              <a:buChar char="v"/>
            </a:pPr>
            <a:r>
              <a:rPr lang="en-US" dirty="0"/>
              <a:t>The flexure is held in position by a peritoneal fold, the </a:t>
            </a:r>
            <a:r>
              <a:rPr lang="en-US" b="1" i="1" dirty="0">
                <a:solidFill>
                  <a:srgbClr val="00B0F0"/>
                </a:solidFill>
              </a:rPr>
              <a:t>ligament of Treitz, </a:t>
            </a:r>
            <a:r>
              <a:rPr lang="en-US" dirty="0"/>
              <a:t>which is attached to the right crus of the diaphragm.</a:t>
            </a:r>
          </a:p>
          <a:p>
            <a:pPr>
              <a:lnSpc>
                <a:spcPct val="150000"/>
              </a:lnSpc>
              <a:buFont typeface="Wingdings" panose="05000000000000000000" pitchFamily="2" charset="2"/>
              <a:buChar char="v"/>
            </a:pPr>
            <a:r>
              <a:rPr lang="en-US" b="1" dirty="0">
                <a:solidFill>
                  <a:schemeClr val="tx1"/>
                </a:solidFill>
              </a:rPr>
              <a:t>Anatomical relation</a:t>
            </a:r>
          </a:p>
          <a:p>
            <a:pPr lvl="1">
              <a:lnSpc>
                <a:spcPct val="150000"/>
              </a:lnSpc>
              <a:buFont typeface="Wingdings" panose="05000000000000000000" pitchFamily="2" charset="2"/>
              <a:buChar char="ü"/>
            </a:pPr>
            <a:r>
              <a:rPr lang="en-US" sz="1800" b="1" dirty="0">
                <a:solidFill>
                  <a:srgbClr val="0070C0"/>
                </a:solidFill>
              </a:rPr>
              <a:t>Anteriorly:  </a:t>
            </a:r>
            <a:r>
              <a:rPr lang="en-US" sz="1800" dirty="0"/>
              <a:t>The beginning of the root of the mesentery and coils of jejunum</a:t>
            </a:r>
          </a:p>
          <a:p>
            <a:pPr lvl="1">
              <a:lnSpc>
                <a:spcPct val="150000"/>
              </a:lnSpc>
              <a:buFont typeface="Wingdings" panose="05000000000000000000" pitchFamily="2" charset="2"/>
              <a:buChar char="ü"/>
            </a:pPr>
            <a:r>
              <a:rPr lang="en-US" sz="1800" b="1" dirty="0">
                <a:solidFill>
                  <a:srgbClr val="0070C0"/>
                </a:solidFill>
              </a:rPr>
              <a:t>Posteriorly: </a:t>
            </a:r>
            <a:r>
              <a:rPr lang="en-US" sz="1800" dirty="0"/>
              <a:t>The left margin of the aorta and the medial border of the left psoas muscle</a:t>
            </a:r>
          </a:p>
          <a:p>
            <a:endParaRPr lang="en-US" dirty="0"/>
          </a:p>
        </p:txBody>
      </p:sp>
    </p:spTree>
    <p:extLst>
      <p:ext uri="{BB962C8B-B14F-4D97-AF65-F5344CB8AC3E}">
        <p14:creationId xmlns:p14="http://schemas.microsoft.com/office/powerpoint/2010/main" val="1420683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a:stretch>
            <a:fillRect/>
          </a:stretch>
        </p:blipFill>
        <p:spPr>
          <a:xfrm>
            <a:off x="2757577" y="1987429"/>
            <a:ext cx="5943600" cy="3400425"/>
          </a:xfrm>
          <a:prstGeom prst="rect">
            <a:avLst/>
          </a:prstGeom>
        </p:spPr>
      </p:pic>
    </p:spTree>
    <p:extLst>
      <p:ext uri="{BB962C8B-B14F-4D97-AF65-F5344CB8AC3E}">
        <p14:creationId xmlns:p14="http://schemas.microsoft.com/office/powerpoint/2010/main" val="41619568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397218" cy="548640"/>
          </a:xfrm>
        </p:spPr>
        <p:txBody>
          <a:bodyPr>
            <a:normAutofit fontScale="90000"/>
          </a:bodyPr>
          <a:lstStyle/>
          <a:p>
            <a:r>
              <a:rPr lang="en-US" b="1" dirty="0">
                <a:solidFill>
                  <a:srgbClr val="7030A0"/>
                </a:solidFill>
              </a:rPr>
              <a:t>MUCOUS MEMBRANE AND DUODENAL PAPILLAE</a:t>
            </a:r>
            <a:br>
              <a:rPr lang="en-US" b="1" u="sng" dirty="0">
                <a:solidFill>
                  <a:srgbClr val="7030A0"/>
                </a:solidFill>
              </a:rPr>
            </a:br>
            <a:endParaRPr lang="en-US" dirty="0"/>
          </a:p>
        </p:txBody>
      </p:sp>
      <p:sp>
        <p:nvSpPr>
          <p:cNvPr id="3" name="Content Placeholder 2"/>
          <p:cNvSpPr>
            <a:spLocks noGrp="1"/>
          </p:cNvSpPr>
          <p:nvPr>
            <p:ph idx="1"/>
          </p:nvPr>
        </p:nvSpPr>
        <p:spPr>
          <a:xfrm>
            <a:off x="-1" y="703385"/>
            <a:ext cx="9847385" cy="6154615"/>
          </a:xfrm>
        </p:spPr>
        <p:txBody>
          <a:bodyPr>
            <a:normAutofit/>
          </a:bodyPr>
          <a:lstStyle/>
          <a:p>
            <a:pPr>
              <a:lnSpc>
                <a:spcPct val="150000"/>
              </a:lnSpc>
              <a:buFont typeface="Wingdings" panose="05000000000000000000" pitchFamily="2" charset="2"/>
              <a:buChar char="v"/>
            </a:pPr>
            <a:r>
              <a:rPr lang="en-US" sz="2400" b="1" u="sng" dirty="0">
                <a:solidFill>
                  <a:srgbClr val="0070C0"/>
                </a:solidFill>
              </a:rPr>
              <a:t>Mucous membrane:</a:t>
            </a:r>
            <a:r>
              <a:rPr lang="en-US" sz="2400" b="1" u="sng" dirty="0"/>
              <a:t> </a:t>
            </a:r>
            <a:r>
              <a:rPr lang="en-US" sz="2000" b="1" dirty="0"/>
              <a:t>is </a:t>
            </a:r>
            <a:r>
              <a:rPr lang="en-US" sz="2000" dirty="0"/>
              <a:t>thick. , Smooth, present in 1</a:t>
            </a:r>
            <a:r>
              <a:rPr lang="en-US" sz="2000" baseline="30000" dirty="0"/>
              <a:t>st</a:t>
            </a:r>
            <a:r>
              <a:rPr lang="en-US" sz="2000" dirty="0"/>
              <a:t> part. In the remaining  it is thrown into numerous circular folds called the </a:t>
            </a:r>
            <a:r>
              <a:rPr lang="en-US" sz="2000" b="1" i="1" dirty="0">
                <a:solidFill>
                  <a:srgbClr val="C00000"/>
                </a:solidFill>
              </a:rPr>
              <a:t>plicae circulares. </a:t>
            </a:r>
          </a:p>
          <a:p>
            <a:pPr>
              <a:lnSpc>
                <a:spcPct val="150000"/>
              </a:lnSpc>
              <a:buFont typeface="Wingdings" panose="05000000000000000000" pitchFamily="2" charset="2"/>
              <a:buChar char="v"/>
            </a:pPr>
            <a:r>
              <a:rPr lang="en-US" sz="2000" dirty="0"/>
              <a:t>At the site where the bile duct and the main pancreatic duct pierce the medial wall of the second part is a small, rounded elevation called the </a:t>
            </a:r>
            <a:r>
              <a:rPr lang="en-US" sz="2000" i="1" dirty="0">
                <a:solidFill>
                  <a:srgbClr val="FF0000"/>
                </a:solidFill>
              </a:rPr>
              <a:t>major duodenal papilla. </a:t>
            </a:r>
          </a:p>
          <a:p>
            <a:pPr>
              <a:lnSpc>
                <a:spcPct val="150000"/>
              </a:lnSpc>
              <a:buFont typeface="Wingdings" panose="05000000000000000000" pitchFamily="2" charset="2"/>
              <a:buChar char="v"/>
            </a:pPr>
            <a:r>
              <a:rPr lang="en-US" sz="2000" dirty="0"/>
              <a:t>The accessory pancreatic duct, if present, opens into the duodenum on a </a:t>
            </a:r>
            <a:r>
              <a:rPr lang="en-US" sz="2000" b="1" dirty="0">
                <a:solidFill>
                  <a:srgbClr val="00B0F0"/>
                </a:solidFill>
              </a:rPr>
              <a:t>smaller papilla about 0.75 in. (1.9 cm) </a:t>
            </a:r>
            <a:r>
              <a:rPr lang="en-US" sz="2000" dirty="0"/>
              <a:t>above the major duodenal papilla.</a:t>
            </a:r>
          </a:p>
        </p:txBody>
      </p:sp>
    </p:spTree>
    <p:extLst>
      <p:ext uri="{BB962C8B-B14F-4D97-AF65-F5344CB8AC3E}">
        <p14:creationId xmlns:p14="http://schemas.microsoft.com/office/powerpoint/2010/main" val="28561098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a:stretch>
            <a:fillRect/>
          </a:stretch>
        </p:blipFill>
        <p:spPr>
          <a:xfrm>
            <a:off x="184879" y="1442319"/>
            <a:ext cx="5802313" cy="4352925"/>
          </a:xfrm>
          <a:prstGeom prst="rect">
            <a:avLst/>
          </a:prstGeom>
        </p:spPr>
      </p:pic>
      <p:pic>
        <p:nvPicPr>
          <p:cNvPr id="5" name="Picture 4"/>
          <p:cNvPicPr>
            <a:picLocks noChangeAspect="1"/>
          </p:cNvPicPr>
          <p:nvPr/>
        </p:nvPicPr>
        <p:blipFill>
          <a:blip r:embed="rId3"/>
          <a:stretch>
            <a:fillRect/>
          </a:stretch>
        </p:blipFill>
        <p:spPr>
          <a:xfrm>
            <a:off x="6096000" y="1442319"/>
            <a:ext cx="5911121" cy="4351338"/>
          </a:xfrm>
          <a:prstGeom prst="rect">
            <a:avLst/>
          </a:prstGeom>
        </p:spPr>
      </p:pic>
    </p:spTree>
    <p:extLst>
      <p:ext uri="{BB962C8B-B14F-4D97-AF65-F5344CB8AC3E}">
        <p14:creationId xmlns:p14="http://schemas.microsoft.com/office/powerpoint/2010/main" val="11166636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777046" cy="604911"/>
          </a:xfrm>
        </p:spPr>
        <p:txBody>
          <a:bodyPr>
            <a:normAutofit fontScale="90000"/>
          </a:bodyPr>
          <a:lstStyle/>
          <a:p>
            <a:r>
              <a:rPr lang="en-US" b="1" dirty="0">
                <a:solidFill>
                  <a:srgbClr val="0070C0"/>
                </a:solidFill>
              </a:rPr>
              <a:t>Blood Supply of duodenum</a:t>
            </a:r>
            <a:br>
              <a:rPr lang="en-US" dirty="0"/>
            </a:br>
            <a:endParaRPr lang="en-US" dirty="0"/>
          </a:p>
        </p:txBody>
      </p:sp>
      <p:sp>
        <p:nvSpPr>
          <p:cNvPr id="3" name="Content Placeholder 2"/>
          <p:cNvSpPr>
            <a:spLocks noGrp="1"/>
          </p:cNvSpPr>
          <p:nvPr>
            <p:ph idx="1"/>
          </p:nvPr>
        </p:nvSpPr>
        <p:spPr>
          <a:xfrm>
            <a:off x="0" y="604911"/>
            <a:ext cx="9777046" cy="6253089"/>
          </a:xfrm>
        </p:spPr>
        <p:txBody>
          <a:bodyPr>
            <a:normAutofit/>
          </a:bodyPr>
          <a:lstStyle/>
          <a:p>
            <a:pPr marL="0" indent="0">
              <a:lnSpc>
                <a:spcPct val="150000"/>
              </a:lnSpc>
              <a:buNone/>
            </a:pPr>
            <a:r>
              <a:rPr lang="en-US" sz="3200" b="1" dirty="0">
                <a:solidFill>
                  <a:srgbClr val="C00000"/>
                </a:solidFill>
              </a:rPr>
              <a:t>Arteries</a:t>
            </a:r>
            <a:r>
              <a:rPr lang="en-US" b="1" dirty="0">
                <a:solidFill>
                  <a:srgbClr val="C00000"/>
                </a:solidFill>
              </a:rPr>
              <a:t> </a:t>
            </a:r>
          </a:p>
          <a:p>
            <a:pPr>
              <a:lnSpc>
                <a:spcPct val="150000"/>
              </a:lnSpc>
              <a:buFont typeface="Wingdings" panose="05000000000000000000" pitchFamily="2" charset="2"/>
              <a:buChar char="ü"/>
            </a:pPr>
            <a:r>
              <a:rPr lang="en-US" dirty="0"/>
              <a:t>The </a:t>
            </a:r>
            <a:r>
              <a:rPr lang="en-US" b="1" i="1" dirty="0">
                <a:solidFill>
                  <a:srgbClr val="00B0F0"/>
                </a:solidFill>
              </a:rPr>
              <a:t>upper half </a:t>
            </a:r>
            <a:r>
              <a:rPr lang="en-US" dirty="0"/>
              <a:t>is supplied by the </a:t>
            </a:r>
            <a:r>
              <a:rPr lang="en-US" b="1" dirty="0">
                <a:solidFill>
                  <a:srgbClr val="FF0000"/>
                </a:solidFill>
              </a:rPr>
              <a:t>superior pancreaticoduodenal  artery, </a:t>
            </a:r>
            <a:r>
              <a:rPr lang="en-US" dirty="0"/>
              <a:t>a branch of the </a:t>
            </a:r>
            <a:r>
              <a:rPr lang="en-US" b="1" dirty="0">
                <a:solidFill>
                  <a:srgbClr val="C00000"/>
                </a:solidFill>
              </a:rPr>
              <a:t>gastroduodenal artery. </a:t>
            </a:r>
          </a:p>
          <a:p>
            <a:pPr>
              <a:lnSpc>
                <a:spcPct val="150000"/>
              </a:lnSpc>
              <a:buFont typeface="Wingdings" panose="05000000000000000000" pitchFamily="2" charset="2"/>
              <a:buChar char="ü"/>
            </a:pPr>
            <a:r>
              <a:rPr lang="en-US" dirty="0"/>
              <a:t>The </a:t>
            </a:r>
            <a:r>
              <a:rPr lang="en-US" b="1" i="1" dirty="0">
                <a:solidFill>
                  <a:srgbClr val="00B0F0"/>
                </a:solidFill>
              </a:rPr>
              <a:t>lower half </a:t>
            </a:r>
            <a:r>
              <a:rPr lang="en-US" dirty="0"/>
              <a:t>is supplied by the </a:t>
            </a:r>
            <a:r>
              <a:rPr lang="en-US" b="1" i="1" dirty="0">
                <a:solidFill>
                  <a:srgbClr val="FF0000"/>
                </a:solidFill>
              </a:rPr>
              <a:t>inferior pancreaticoduodenal artery</a:t>
            </a:r>
            <a:r>
              <a:rPr lang="en-US" dirty="0"/>
              <a:t>, a branch of the </a:t>
            </a:r>
            <a:r>
              <a:rPr lang="en-US" b="1" dirty="0">
                <a:solidFill>
                  <a:srgbClr val="C00000"/>
                </a:solidFill>
              </a:rPr>
              <a:t>superior mesenteric artery.</a:t>
            </a:r>
          </a:p>
          <a:p>
            <a:pPr>
              <a:buFont typeface="Wingdings" panose="05000000000000000000" pitchFamily="2" charset="2"/>
              <a:buChar char="ü"/>
            </a:pPr>
            <a:endParaRPr lang="en-US" dirty="0"/>
          </a:p>
          <a:p>
            <a:pPr marL="0" indent="0">
              <a:lnSpc>
                <a:spcPct val="150000"/>
              </a:lnSpc>
              <a:buNone/>
            </a:pPr>
            <a:r>
              <a:rPr lang="en-US" sz="3200" b="1" dirty="0">
                <a:solidFill>
                  <a:srgbClr val="7030A0"/>
                </a:solidFill>
              </a:rPr>
              <a:t>Veins </a:t>
            </a:r>
          </a:p>
          <a:p>
            <a:pPr>
              <a:lnSpc>
                <a:spcPct val="150000"/>
              </a:lnSpc>
              <a:buFont typeface="Wingdings" panose="05000000000000000000" pitchFamily="2" charset="2"/>
              <a:buChar char="ü"/>
            </a:pPr>
            <a:r>
              <a:rPr lang="en-US" dirty="0"/>
              <a:t>The </a:t>
            </a:r>
            <a:r>
              <a:rPr lang="en-US" b="1" i="1" dirty="0">
                <a:solidFill>
                  <a:srgbClr val="7030A0"/>
                </a:solidFill>
              </a:rPr>
              <a:t>superior pancreaticoduodenal vein drains </a:t>
            </a:r>
            <a:r>
              <a:rPr lang="en-US" dirty="0"/>
              <a:t>into the </a:t>
            </a:r>
            <a:r>
              <a:rPr lang="en-US" b="1" i="1" dirty="0">
                <a:solidFill>
                  <a:srgbClr val="7030A0"/>
                </a:solidFill>
              </a:rPr>
              <a:t>portal vein  </a:t>
            </a:r>
            <a:r>
              <a:rPr lang="en-US" dirty="0"/>
              <a:t>the </a:t>
            </a:r>
            <a:r>
              <a:rPr lang="en-US" b="1" i="1" dirty="0">
                <a:solidFill>
                  <a:srgbClr val="7030A0"/>
                </a:solidFill>
              </a:rPr>
              <a:t>inferior vein </a:t>
            </a:r>
            <a:r>
              <a:rPr lang="en-US" dirty="0"/>
              <a:t>joins the </a:t>
            </a:r>
            <a:r>
              <a:rPr lang="en-US" b="1" i="1" dirty="0">
                <a:solidFill>
                  <a:srgbClr val="7030A0"/>
                </a:solidFill>
              </a:rPr>
              <a:t>superior mesenteric vein.</a:t>
            </a:r>
          </a:p>
        </p:txBody>
      </p:sp>
    </p:spTree>
    <p:extLst>
      <p:ext uri="{BB962C8B-B14F-4D97-AF65-F5344CB8AC3E}">
        <p14:creationId xmlns:p14="http://schemas.microsoft.com/office/powerpoint/2010/main" val="32853462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9129932" cy="633046"/>
          </a:xfrm>
        </p:spPr>
        <p:txBody>
          <a:bodyPr>
            <a:normAutofit fontScale="90000"/>
          </a:bodyPr>
          <a:lstStyle/>
          <a:p>
            <a:r>
              <a:rPr lang="en-US" b="1" dirty="0">
                <a:solidFill>
                  <a:srgbClr val="7030A0"/>
                </a:solidFill>
              </a:rPr>
              <a:t>Lymph Drainage of Duodenum</a:t>
            </a:r>
          </a:p>
        </p:txBody>
      </p:sp>
      <p:pic>
        <p:nvPicPr>
          <p:cNvPr id="4" name="Picture 3"/>
          <p:cNvPicPr>
            <a:picLocks noChangeAspect="1"/>
          </p:cNvPicPr>
          <p:nvPr/>
        </p:nvPicPr>
        <p:blipFill>
          <a:blip r:embed="rId2"/>
          <a:stretch>
            <a:fillRect/>
          </a:stretch>
        </p:blipFill>
        <p:spPr>
          <a:xfrm>
            <a:off x="1276585" y="1561830"/>
            <a:ext cx="9099030" cy="4562475"/>
          </a:xfrm>
          <a:prstGeom prst="rect">
            <a:avLst/>
          </a:prstGeom>
        </p:spPr>
      </p:pic>
    </p:spTree>
    <p:extLst>
      <p:ext uri="{BB962C8B-B14F-4D97-AF65-F5344CB8AC3E}">
        <p14:creationId xmlns:p14="http://schemas.microsoft.com/office/powerpoint/2010/main" val="2109200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8750105" cy="717452"/>
          </a:xfrm>
        </p:spPr>
        <p:txBody>
          <a:bodyPr>
            <a:normAutofit fontScale="90000"/>
          </a:bodyPr>
          <a:lstStyle/>
          <a:p>
            <a:r>
              <a:rPr lang="en-US" b="1" dirty="0">
                <a:solidFill>
                  <a:srgbClr val="00B050"/>
                </a:solidFill>
              </a:rPr>
              <a:t>Nerve Supply</a:t>
            </a:r>
            <a:br>
              <a:rPr lang="en-US" dirty="0"/>
            </a:br>
            <a:endParaRPr lang="en-US" dirty="0"/>
          </a:p>
        </p:txBody>
      </p:sp>
      <p:sp>
        <p:nvSpPr>
          <p:cNvPr id="3" name="Content Placeholder 2"/>
          <p:cNvSpPr>
            <a:spLocks noGrp="1"/>
          </p:cNvSpPr>
          <p:nvPr>
            <p:ph idx="1"/>
          </p:nvPr>
        </p:nvSpPr>
        <p:spPr>
          <a:xfrm>
            <a:off x="-1" y="618979"/>
            <a:ext cx="9748911" cy="6020972"/>
          </a:xfrm>
        </p:spPr>
        <p:txBody>
          <a:bodyPr>
            <a:normAutofit/>
          </a:bodyPr>
          <a:lstStyle/>
          <a:p>
            <a:pPr>
              <a:lnSpc>
                <a:spcPct val="150000"/>
              </a:lnSpc>
              <a:buFont typeface="Wingdings" panose="05000000000000000000" pitchFamily="2" charset="2"/>
              <a:buChar char="v"/>
            </a:pPr>
            <a:r>
              <a:rPr lang="en-US" sz="2000" dirty="0"/>
              <a:t>The duodenum receives both </a:t>
            </a:r>
            <a:r>
              <a:rPr lang="en-US" sz="2000" b="1" dirty="0"/>
              <a:t>sympathetic and parasympathetic innervation. </a:t>
            </a:r>
            <a:r>
              <a:rPr lang="en-US" sz="2000" b="1" dirty="0">
                <a:solidFill>
                  <a:srgbClr val="00B050"/>
                </a:solidFill>
              </a:rPr>
              <a:t>The </a:t>
            </a:r>
            <a:r>
              <a:rPr lang="en-US" sz="2000" b="1" dirty="0" err="1">
                <a:solidFill>
                  <a:srgbClr val="00B050"/>
                </a:solidFill>
              </a:rPr>
              <a:t>vagus</a:t>
            </a:r>
            <a:r>
              <a:rPr lang="en-US" sz="2000" b="1" dirty="0">
                <a:solidFill>
                  <a:srgbClr val="00B050"/>
                </a:solidFill>
              </a:rPr>
              <a:t> nerve (CN X), </a:t>
            </a:r>
            <a:r>
              <a:rPr lang="en-US" sz="2000" dirty="0"/>
              <a:t>provides parasympathetic fibers via the anterior and posterior vagal trunks, while the greater sphlanchnic nerves (T5-T9) gives fibers to </a:t>
            </a:r>
            <a:r>
              <a:rPr lang="en-US" sz="2000" b="1" dirty="0">
                <a:solidFill>
                  <a:srgbClr val="00B050"/>
                </a:solidFill>
              </a:rPr>
              <a:t>the celiac plexus </a:t>
            </a:r>
            <a:r>
              <a:rPr lang="en-US" sz="2000" dirty="0"/>
              <a:t>that subsequently travel along the pancreaticoduodenal arteries.</a:t>
            </a:r>
          </a:p>
        </p:txBody>
      </p:sp>
    </p:spTree>
    <p:extLst>
      <p:ext uri="{BB962C8B-B14F-4D97-AF65-F5344CB8AC3E}">
        <p14:creationId xmlns:p14="http://schemas.microsoft.com/office/powerpoint/2010/main" val="13281304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678572" cy="858129"/>
          </a:xfrm>
        </p:spPr>
        <p:txBody>
          <a:bodyPr>
            <a:normAutofit fontScale="90000"/>
          </a:bodyPr>
          <a:lstStyle/>
          <a:p>
            <a:pPr algn="ctr"/>
            <a:r>
              <a:rPr lang="en-US" b="1" dirty="0">
                <a:solidFill>
                  <a:srgbClr val="7030A0"/>
                </a:solidFill>
              </a:rPr>
              <a:t>Jejunum and Ileum</a:t>
            </a:r>
            <a:br>
              <a:rPr lang="en-US" b="1" dirty="0"/>
            </a:br>
            <a:endParaRPr lang="en-US" dirty="0"/>
          </a:p>
        </p:txBody>
      </p:sp>
      <p:sp>
        <p:nvSpPr>
          <p:cNvPr id="3" name="Content Placeholder 2"/>
          <p:cNvSpPr>
            <a:spLocks noGrp="1"/>
          </p:cNvSpPr>
          <p:nvPr>
            <p:ph idx="1"/>
          </p:nvPr>
        </p:nvSpPr>
        <p:spPr>
          <a:xfrm>
            <a:off x="114627" y="858129"/>
            <a:ext cx="10520548" cy="5999871"/>
          </a:xfrm>
        </p:spPr>
        <p:txBody>
          <a:bodyPr/>
          <a:lstStyle/>
          <a:p>
            <a:pPr marL="0" indent="0">
              <a:buNone/>
            </a:pPr>
            <a:endParaRPr lang="en-US" dirty="0"/>
          </a:p>
          <a:p>
            <a:pPr>
              <a:lnSpc>
                <a:spcPct val="150000"/>
              </a:lnSpc>
              <a:buFont typeface="Wingdings" panose="05000000000000000000" pitchFamily="2" charset="2"/>
              <a:buChar char="q"/>
            </a:pPr>
            <a:r>
              <a:rPr lang="en-US" sz="2000" dirty="0"/>
              <a:t>The jejunum and ileum measure about </a:t>
            </a:r>
            <a:r>
              <a:rPr lang="en-US" sz="2000" b="1" i="1" dirty="0">
                <a:solidFill>
                  <a:srgbClr val="00B0F0"/>
                </a:solidFill>
              </a:rPr>
              <a:t>20 Ft. (6 m) </a:t>
            </a:r>
            <a:r>
              <a:rPr lang="en-US" sz="2000" dirty="0"/>
              <a:t>long.</a:t>
            </a:r>
          </a:p>
          <a:p>
            <a:pPr>
              <a:lnSpc>
                <a:spcPct val="150000"/>
              </a:lnSpc>
              <a:buFont typeface="Wingdings" panose="05000000000000000000" pitchFamily="2" charset="2"/>
              <a:buChar char="q"/>
            </a:pPr>
            <a:r>
              <a:rPr lang="en-US" sz="2000" dirty="0"/>
              <a:t>The upper two fifths of this length make up the jejunum.</a:t>
            </a:r>
          </a:p>
          <a:p>
            <a:pPr>
              <a:lnSpc>
                <a:spcPct val="150000"/>
              </a:lnSpc>
              <a:buFont typeface="Wingdings" panose="05000000000000000000" pitchFamily="2" charset="2"/>
              <a:buChar char="q"/>
            </a:pPr>
            <a:r>
              <a:rPr lang="en-US" sz="2000" dirty="0"/>
              <a:t>The jejunum begins at the </a:t>
            </a:r>
            <a:r>
              <a:rPr lang="en-US" sz="2000" b="1" i="1" dirty="0">
                <a:solidFill>
                  <a:srgbClr val="00B050"/>
                </a:solidFill>
              </a:rPr>
              <a:t>duodenojejunal flexure, </a:t>
            </a:r>
            <a:r>
              <a:rPr lang="en-US" sz="2000" dirty="0"/>
              <a:t>and the ileum ends at the </a:t>
            </a:r>
            <a:r>
              <a:rPr lang="en-US" sz="2000" b="1" i="1" dirty="0">
                <a:solidFill>
                  <a:srgbClr val="00B050"/>
                </a:solidFill>
              </a:rPr>
              <a:t>ileocecal junction.</a:t>
            </a:r>
          </a:p>
          <a:p>
            <a:pPr>
              <a:lnSpc>
                <a:spcPct val="150000"/>
              </a:lnSpc>
              <a:buFont typeface="Wingdings" panose="05000000000000000000" pitchFamily="2" charset="2"/>
              <a:buChar char="q"/>
            </a:pPr>
            <a:r>
              <a:rPr lang="en-US" sz="2000" dirty="0"/>
              <a:t>The coils are freely mobile and attached to the posterior abdominal wall by a fan-shaped fold of peritoneum known as the </a:t>
            </a:r>
            <a:r>
              <a:rPr lang="en-US" sz="2000" b="1" dirty="0">
                <a:solidFill>
                  <a:srgbClr val="0070C0"/>
                </a:solidFill>
              </a:rPr>
              <a:t>mesentery of the small intestine</a:t>
            </a:r>
            <a:endParaRPr lang="en-US" sz="2000" dirty="0">
              <a:solidFill>
                <a:srgbClr val="0070C0"/>
              </a:solidFill>
            </a:endParaRPr>
          </a:p>
        </p:txBody>
      </p:sp>
    </p:spTree>
    <p:extLst>
      <p:ext uri="{BB962C8B-B14F-4D97-AF65-F5344CB8AC3E}">
        <p14:creationId xmlns:p14="http://schemas.microsoft.com/office/powerpoint/2010/main" val="34677031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9186203" cy="590843"/>
          </a:xfrm>
        </p:spPr>
        <p:txBody>
          <a:bodyPr>
            <a:normAutofit fontScale="90000"/>
          </a:bodyPr>
          <a:lstStyle/>
          <a:p>
            <a:pPr algn="ctr"/>
            <a:r>
              <a:rPr lang="en-US" b="1" dirty="0">
                <a:solidFill>
                  <a:srgbClr val="7030A0"/>
                </a:solidFill>
              </a:rPr>
              <a:t>Jejunum and Ileum</a:t>
            </a:r>
            <a:endParaRPr lang="en-US" dirty="0"/>
          </a:p>
        </p:txBody>
      </p:sp>
      <p:pic>
        <p:nvPicPr>
          <p:cNvPr id="4" name="Content Placeholder 3"/>
          <p:cNvPicPr>
            <a:picLocks noGrp="1" noChangeAspect="1"/>
          </p:cNvPicPr>
          <p:nvPr>
            <p:ph idx="1"/>
          </p:nvPr>
        </p:nvPicPr>
        <p:blipFill>
          <a:blip r:embed="rId2"/>
          <a:stretch>
            <a:fillRect/>
          </a:stretch>
        </p:blipFill>
        <p:spPr>
          <a:xfrm>
            <a:off x="295422" y="1042767"/>
            <a:ext cx="6363286" cy="4772465"/>
          </a:xfrm>
          <a:prstGeom prst="rect">
            <a:avLst/>
          </a:prstGeom>
        </p:spPr>
      </p:pic>
      <p:pic>
        <p:nvPicPr>
          <p:cNvPr id="5" name="Picture 4"/>
          <p:cNvPicPr>
            <a:picLocks noChangeAspect="1"/>
          </p:cNvPicPr>
          <p:nvPr/>
        </p:nvPicPr>
        <p:blipFill>
          <a:blip r:embed="rId3"/>
          <a:stretch>
            <a:fillRect/>
          </a:stretch>
        </p:blipFill>
        <p:spPr>
          <a:xfrm>
            <a:off x="6658708" y="1595301"/>
            <a:ext cx="4578403" cy="3667395"/>
          </a:xfrm>
          <a:prstGeom prst="rect">
            <a:avLst/>
          </a:prstGeom>
        </p:spPr>
      </p:pic>
    </p:spTree>
    <p:extLst>
      <p:ext uri="{BB962C8B-B14F-4D97-AF65-F5344CB8AC3E}">
        <p14:creationId xmlns:p14="http://schemas.microsoft.com/office/powerpoint/2010/main" val="23440347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274002" cy="675249"/>
          </a:xfrm>
        </p:spPr>
        <p:txBody>
          <a:bodyPr/>
          <a:lstStyle/>
          <a:p>
            <a:pPr algn="ctr"/>
            <a:r>
              <a:rPr lang="en-US" b="1" dirty="0">
                <a:solidFill>
                  <a:srgbClr val="7030A0"/>
                </a:solidFill>
              </a:rPr>
              <a:t>Jejunum and Ileum</a:t>
            </a:r>
            <a:endParaRPr lang="en-US" dirty="0">
              <a:solidFill>
                <a:srgbClr val="7030A0"/>
              </a:solidFill>
            </a:endParaRPr>
          </a:p>
        </p:txBody>
      </p:sp>
      <p:sp>
        <p:nvSpPr>
          <p:cNvPr id="3" name="Content Placeholder 2"/>
          <p:cNvSpPr>
            <a:spLocks noGrp="1"/>
          </p:cNvSpPr>
          <p:nvPr>
            <p:ph idx="1"/>
          </p:nvPr>
        </p:nvSpPr>
        <p:spPr>
          <a:xfrm>
            <a:off x="0" y="801858"/>
            <a:ext cx="10213676" cy="6056141"/>
          </a:xfrm>
        </p:spPr>
        <p:txBody>
          <a:bodyPr>
            <a:normAutofit/>
          </a:bodyPr>
          <a:lstStyle/>
          <a:p>
            <a:pPr>
              <a:lnSpc>
                <a:spcPct val="150000"/>
              </a:lnSpc>
              <a:buFont typeface="Wingdings" panose="05000000000000000000" pitchFamily="2" charset="2"/>
              <a:buChar char="q"/>
            </a:pPr>
            <a:r>
              <a:rPr lang="en-US" sz="2000" dirty="0"/>
              <a:t>The long free edge of the fold encloses the mobile intestine. </a:t>
            </a:r>
          </a:p>
          <a:p>
            <a:pPr>
              <a:lnSpc>
                <a:spcPct val="150000"/>
              </a:lnSpc>
              <a:buFont typeface="Wingdings" panose="05000000000000000000" pitchFamily="2" charset="2"/>
              <a:buChar char="q"/>
            </a:pPr>
            <a:r>
              <a:rPr lang="en-US" sz="2000" dirty="0"/>
              <a:t>The short root of the fold is continuous with the parietal peritoneum on the posterior abdominal wall .</a:t>
            </a:r>
          </a:p>
          <a:p>
            <a:pPr>
              <a:lnSpc>
                <a:spcPct val="150000"/>
              </a:lnSpc>
              <a:buFont typeface="Wingdings" panose="05000000000000000000" pitchFamily="2" charset="2"/>
              <a:buChar char="q"/>
            </a:pPr>
            <a:r>
              <a:rPr lang="en-US" sz="2000" dirty="0"/>
              <a:t> extends from the left side </a:t>
            </a:r>
            <a:r>
              <a:rPr lang="en-US" sz="2000" dirty="0">
                <a:solidFill>
                  <a:srgbClr val="0070C0"/>
                </a:solidFill>
              </a:rPr>
              <a:t>of L2 at duedenojejunal flexure </a:t>
            </a:r>
            <a:r>
              <a:rPr lang="en-US" sz="2000" dirty="0"/>
              <a:t>to the </a:t>
            </a:r>
            <a:r>
              <a:rPr lang="en-US" sz="2000" b="1" dirty="0">
                <a:solidFill>
                  <a:srgbClr val="00B050"/>
                </a:solidFill>
              </a:rPr>
              <a:t>right sacroiliac joint at the ileocaecal junction.</a:t>
            </a:r>
          </a:p>
          <a:p>
            <a:pPr>
              <a:lnSpc>
                <a:spcPct val="150000"/>
              </a:lnSpc>
              <a:buFont typeface="Wingdings" panose="05000000000000000000" pitchFamily="2" charset="2"/>
              <a:buChar char="q"/>
            </a:pPr>
            <a:r>
              <a:rPr lang="en-US" sz="2000" dirty="0"/>
              <a:t>The root of the mesentery permits the entrance and exit of the branches of the superior mesenteric artery and vein, lymph vessels, and nerves into the space between the two layers of peritoneum forming the mesentery.</a:t>
            </a:r>
          </a:p>
        </p:txBody>
      </p:sp>
    </p:spTree>
    <p:extLst>
      <p:ext uri="{BB962C8B-B14F-4D97-AF65-F5344CB8AC3E}">
        <p14:creationId xmlns:p14="http://schemas.microsoft.com/office/powerpoint/2010/main" val="39572780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a:stretch>
            <a:fillRect/>
          </a:stretch>
        </p:blipFill>
        <p:spPr>
          <a:xfrm>
            <a:off x="717453" y="1409700"/>
            <a:ext cx="4903788" cy="4332288"/>
          </a:xfrm>
          <a:prstGeom prst="rect">
            <a:avLst/>
          </a:prstGeom>
        </p:spPr>
      </p:pic>
      <p:pic>
        <p:nvPicPr>
          <p:cNvPr id="5" name="Picture 4"/>
          <p:cNvPicPr>
            <a:picLocks noChangeAspect="1"/>
          </p:cNvPicPr>
          <p:nvPr/>
        </p:nvPicPr>
        <p:blipFill>
          <a:blip r:embed="rId3"/>
          <a:stretch>
            <a:fillRect/>
          </a:stretch>
        </p:blipFill>
        <p:spPr>
          <a:xfrm>
            <a:off x="6096000" y="1882308"/>
            <a:ext cx="6083079" cy="3093384"/>
          </a:xfrm>
          <a:prstGeom prst="rect">
            <a:avLst/>
          </a:prstGeom>
        </p:spPr>
      </p:pic>
    </p:spTree>
    <p:extLst>
      <p:ext uri="{BB962C8B-B14F-4D97-AF65-F5344CB8AC3E}">
        <p14:creationId xmlns:p14="http://schemas.microsoft.com/office/powerpoint/2010/main" val="9592974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a:xfrm>
            <a:off x="495" y="7737"/>
            <a:ext cx="9467061" cy="780054"/>
          </a:xfrm>
        </p:spPr>
        <p:txBody>
          <a:bodyPr>
            <a:normAutofit/>
          </a:bodyPr>
          <a:lstStyle/>
          <a:p>
            <a:pPr algn="ctr"/>
            <a:r>
              <a:rPr lang="en-US" sz="3200" b="1" dirty="0">
                <a:solidFill>
                  <a:srgbClr val="7030A0"/>
                </a:solidFill>
              </a:rPr>
              <a:t>Different features of jejunum and ileum</a:t>
            </a:r>
          </a:p>
        </p:txBody>
      </p:sp>
      <p:sp>
        <p:nvSpPr>
          <p:cNvPr id="5" name="Text Placeholder 4"/>
          <p:cNvSpPr>
            <a:spLocks noGrp="1"/>
          </p:cNvSpPr>
          <p:nvPr>
            <p:ph type="body" idx="1"/>
          </p:nvPr>
        </p:nvSpPr>
        <p:spPr>
          <a:xfrm>
            <a:off x="1007315" y="1724884"/>
            <a:ext cx="4185623" cy="576262"/>
          </a:xfrm>
        </p:spPr>
        <p:txBody>
          <a:bodyPr>
            <a:normAutofit/>
          </a:bodyPr>
          <a:lstStyle/>
          <a:p>
            <a:r>
              <a:rPr lang="en-US" sz="2800" dirty="0">
                <a:solidFill>
                  <a:srgbClr val="7030A0"/>
                </a:solidFill>
              </a:rPr>
              <a:t>JEJUNUM</a:t>
            </a:r>
          </a:p>
        </p:txBody>
      </p:sp>
      <p:sp>
        <p:nvSpPr>
          <p:cNvPr id="6" name="Content Placeholder 5"/>
          <p:cNvSpPr>
            <a:spLocks noGrp="1"/>
          </p:cNvSpPr>
          <p:nvPr>
            <p:ph sz="half" idx="2"/>
          </p:nvPr>
        </p:nvSpPr>
        <p:spPr>
          <a:xfrm>
            <a:off x="746083" y="2505075"/>
            <a:ext cx="4185623" cy="3304117"/>
          </a:xfrm>
        </p:spPr>
        <p:txBody>
          <a:bodyPr>
            <a:normAutofit lnSpcReduction="10000"/>
          </a:bodyPr>
          <a:lstStyle/>
          <a:p>
            <a:pPr>
              <a:buFont typeface="Wingdings" panose="05000000000000000000" pitchFamily="2" charset="2"/>
              <a:buChar char="ü"/>
            </a:pPr>
            <a:r>
              <a:rPr lang="en-US" sz="2200" i="1" dirty="0"/>
              <a:t>Jejunal mesenteric vessels form only one or two arcades</a:t>
            </a:r>
          </a:p>
          <a:p>
            <a:pPr marL="0" indent="0">
              <a:buNone/>
            </a:pPr>
            <a:endParaRPr lang="en-US" sz="2200" i="1" dirty="0"/>
          </a:p>
          <a:p>
            <a:pPr>
              <a:buFont typeface="Wingdings" panose="05000000000000000000" pitchFamily="2" charset="2"/>
              <a:buChar char="ü"/>
            </a:pPr>
            <a:r>
              <a:rPr lang="en-US" sz="2200" i="1" dirty="0"/>
              <a:t>End of the mesentery, the fat is deposited near the root</a:t>
            </a:r>
          </a:p>
          <a:p>
            <a:pPr>
              <a:buFont typeface="Wingdings" panose="05000000000000000000" pitchFamily="2" charset="2"/>
              <a:buChar char="ü"/>
            </a:pPr>
            <a:r>
              <a:rPr lang="en-US" sz="2200" i="1" dirty="0"/>
              <a:t>Upper and left part of abdominal area</a:t>
            </a:r>
          </a:p>
          <a:p>
            <a:pPr>
              <a:buFont typeface="Wingdings" panose="05000000000000000000" pitchFamily="2" charset="2"/>
              <a:buChar char="ü"/>
            </a:pPr>
            <a:endParaRPr lang="en-US" i="1" dirty="0"/>
          </a:p>
        </p:txBody>
      </p:sp>
      <p:sp>
        <p:nvSpPr>
          <p:cNvPr id="7" name="Text Placeholder 6"/>
          <p:cNvSpPr>
            <a:spLocks noGrp="1"/>
          </p:cNvSpPr>
          <p:nvPr>
            <p:ph type="body" sz="quarter" idx="3"/>
          </p:nvPr>
        </p:nvSpPr>
        <p:spPr>
          <a:xfrm>
            <a:off x="5609492" y="1691306"/>
            <a:ext cx="4185618" cy="576262"/>
          </a:xfrm>
        </p:spPr>
        <p:txBody>
          <a:bodyPr>
            <a:normAutofit/>
          </a:bodyPr>
          <a:lstStyle/>
          <a:p>
            <a:r>
              <a:rPr lang="en-US" sz="2800" dirty="0">
                <a:solidFill>
                  <a:srgbClr val="7030A0"/>
                </a:solidFill>
              </a:rPr>
              <a:t>ILEUM</a:t>
            </a:r>
          </a:p>
        </p:txBody>
      </p:sp>
      <p:sp>
        <p:nvSpPr>
          <p:cNvPr id="8" name="Content Placeholder 7"/>
          <p:cNvSpPr>
            <a:spLocks noGrp="1"/>
          </p:cNvSpPr>
          <p:nvPr>
            <p:ph sz="quarter" idx="4"/>
          </p:nvPr>
        </p:nvSpPr>
        <p:spPr>
          <a:xfrm>
            <a:off x="5241195" y="2363172"/>
            <a:ext cx="5416061" cy="3446020"/>
          </a:xfrm>
        </p:spPr>
        <p:txBody>
          <a:bodyPr/>
          <a:lstStyle/>
          <a:p>
            <a:pPr>
              <a:buFont typeface="Wingdings" panose="05000000000000000000" pitchFamily="2" charset="2"/>
              <a:buChar char="ü"/>
            </a:pPr>
            <a:r>
              <a:rPr lang="en-US" sz="2000" i="1" dirty="0"/>
              <a:t>The ileum receives numerous short terminal vessels that arise from a series of three or four or even more arcades</a:t>
            </a:r>
          </a:p>
          <a:p>
            <a:pPr>
              <a:buFont typeface="Wingdings" panose="05000000000000000000" pitchFamily="2" charset="2"/>
              <a:buChar char="ü"/>
            </a:pPr>
            <a:endParaRPr lang="en-US" sz="2000" i="1" dirty="0"/>
          </a:p>
          <a:p>
            <a:pPr>
              <a:buFont typeface="Wingdings" panose="05000000000000000000" pitchFamily="2" charset="2"/>
              <a:buChar char="ü"/>
            </a:pPr>
            <a:r>
              <a:rPr lang="en-US" sz="2000" i="1" dirty="0"/>
              <a:t>end of the mesentery, the fat is deposited throughout</a:t>
            </a:r>
          </a:p>
          <a:p>
            <a:pPr>
              <a:buFont typeface="Wingdings" panose="05000000000000000000" pitchFamily="2" charset="2"/>
              <a:buChar char="ü"/>
            </a:pPr>
            <a:r>
              <a:rPr lang="en-US" sz="2000" i="1" dirty="0"/>
              <a:t>lower and right part of abdomen</a:t>
            </a:r>
          </a:p>
          <a:p>
            <a:pPr marL="0" indent="0">
              <a:buNone/>
            </a:pPr>
            <a:endParaRPr lang="en-US" dirty="0"/>
          </a:p>
          <a:p>
            <a:pPr marL="0" indent="0">
              <a:buNone/>
            </a:pPr>
            <a:endParaRPr lang="en-US" dirty="0"/>
          </a:p>
          <a:p>
            <a:endParaRPr lang="en-US" dirty="0"/>
          </a:p>
        </p:txBody>
      </p:sp>
    </p:spTree>
    <p:extLst>
      <p:ext uri="{BB962C8B-B14F-4D97-AF65-F5344CB8AC3E}">
        <p14:creationId xmlns:p14="http://schemas.microsoft.com/office/powerpoint/2010/main" val="26375020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6"/>
          <p:cNvSpPr>
            <a:spLocks noGrp="1"/>
          </p:cNvSpPr>
          <p:nvPr>
            <p:ph type="title"/>
          </p:nvPr>
        </p:nvSpPr>
        <p:spPr>
          <a:xfrm>
            <a:off x="-1" y="0"/>
            <a:ext cx="10185009" cy="647114"/>
          </a:xfrm>
        </p:spPr>
        <p:txBody>
          <a:bodyPr>
            <a:normAutofit/>
          </a:bodyPr>
          <a:lstStyle/>
          <a:p>
            <a:r>
              <a:rPr lang="en-US" sz="3200" b="1" dirty="0">
                <a:solidFill>
                  <a:srgbClr val="7030A0"/>
                </a:solidFill>
              </a:rPr>
              <a:t>Different features of jejunum and ileum</a:t>
            </a:r>
            <a:endParaRPr lang="en-US" sz="3200" dirty="0">
              <a:solidFill>
                <a:srgbClr val="7030A0"/>
              </a:solidFill>
            </a:endParaRPr>
          </a:p>
        </p:txBody>
      </p:sp>
      <p:sp>
        <p:nvSpPr>
          <p:cNvPr id="8" name="Text Placeholder 7"/>
          <p:cNvSpPr>
            <a:spLocks noGrp="1"/>
          </p:cNvSpPr>
          <p:nvPr>
            <p:ph type="body" idx="1"/>
          </p:nvPr>
        </p:nvSpPr>
        <p:spPr>
          <a:xfrm>
            <a:off x="380323" y="1328268"/>
            <a:ext cx="4185623" cy="576262"/>
          </a:xfrm>
        </p:spPr>
        <p:txBody>
          <a:bodyPr/>
          <a:lstStyle/>
          <a:p>
            <a:r>
              <a:rPr lang="en-US" dirty="0">
                <a:solidFill>
                  <a:srgbClr val="7030A0"/>
                </a:solidFill>
              </a:rPr>
              <a:t>JEJUNUM</a:t>
            </a:r>
            <a:endParaRPr lang="en-US" dirty="0"/>
          </a:p>
        </p:txBody>
      </p:sp>
      <p:sp>
        <p:nvSpPr>
          <p:cNvPr id="9" name="Content Placeholder 8"/>
          <p:cNvSpPr>
            <a:spLocks noGrp="1"/>
          </p:cNvSpPr>
          <p:nvPr>
            <p:ph sz="half" idx="2"/>
          </p:nvPr>
        </p:nvSpPr>
        <p:spPr>
          <a:xfrm>
            <a:off x="197443" y="1980310"/>
            <a:ext cx="4368503" cy="4462693"/>
          </a:xfrm>
        </p:spPr>
        <p:txBody>
          <a:bodyPr>
            <a:normAutofit/>
          </a:bodyPr>
          <a:lstStyle/>
          <a:p>
            <a:pPr>
              <a:lnSpc>
                <a:spcPct val="150000"/>
              </a:lnSpc>
              <a:buFont typeface="Wingdings" panose="05000000000000000000" pitchFamily="2" charset="2"/>
              <a:buChar char="ü"/>
            </a:pPr>
            <a:r>
              <a:rPr lang="en-US" sz="2000" i="1" dirty="0"/>
              <a:t>Wall feels thicker because the permanent infoldings of the mucous membrane, the plicae circulares, are larger, more numerous, and closely set</a:t>
            </a:r>
          </a:p>
          <a:p>
            <a:pPr>
              <a:lnSpc>
                <a:spcPct val="150000"/>
              </a:lnSpc>
              <a:buFont typeface="Wingdings" panose="05000000000000000000" pitchFamily="2" charset="2"/>
              <a:buChar char="ü"/>
            </a:pPr>
            <a:r>
              <a:rPr lang="en-US" sz="2000" i="1" dirty="0"/>
              <a:t>Mesentery is attached to the posterior abdominal wall above and to the left of the aorta,</a:t>
            </a:r>
          </a:p>
          <a:p>
            <a:pPr>
              <a:buFont typeface="Wingdings" panose="05000000000000000000" pitchFamily="2" charset="2"/>
              <a:buChar char="ü"/>
            </a:pPr>
            <a:endParaRPr lang="en-US" sz="2400" i="1" dirty="0"/>
          </a:p>
        </p:txBody>
      </p:sp>
      <p:sp>
        <p:nvSpPr>
          <p:cNvPr id="10" name="Text Placeholder 9"/>
          <p:cNvSpPr>
            <a:spLocks noGrp="1"/>
          </p:cNvSpPr>
          <p:nvPr>
            <p:ph type="body" sz="quarter" idx="3"/>
          </p:nvPr>
        </p:nvSpPr>
        <p:spPr>
          <a:xfrm>
            <a:off x="5088384" y="1404048"/>
            <a:ext cx="4185618" cy="576262"/>
          </a:xfrm>
        </p:spPr>
        <p:txBody>
          <a:bodyPr/>
          <a:lstStyle/>
          <a:p>
            <a:r>
              <a:rPr lang="en-US" dirty="0">
                <a:solidFill>
                  <a:srgbClr val="7030A0"/>
                </a:solidFill>
              </a:rPr>
              <a:t>ILEUM</a:t>
            </a:r>
          </a:p>
        </p:txBody>
      </p:sp>
      <p:sp>
        <p:nvSpPr>
          <p:cNvPr id="11" name="Content Placeholder 10"/>
          <p:cNvSpPr>
            <a:spLocks noGrp="1"/>
          </p:cNvSpPr>
          <p:nvPr>
            <p:ph sz="quarter" idx="4"/>
          </p:nvPr>
        </p:nvSpPr>
        <p:spPr>
          <a:xfrm>
            <a:off x="5088384" y="1980310"/>
            <a:ext cx="4927812" cy="4240331"/>
          </a:xfrm>
        </p:spPr>
        <p:txBody>
          <a:bodyPr>
            <a:normAutofit/>
          </a:bodyPr>
          <a:lstStyle/>
          <a:p>
            <a:pPr>
              <a:lnSpc>
                <a:spcPct val="150000"/>
              </a:lnSpc>
              <a:buFont typeface="Wingdings" panose="05000000000000000000" pitchFamily="2" charset="2"/>
              <a:buChar char="ü"/>
            </a:pPr>
            <a:r>
              <a:rPr lang="en-US" sz="2000" i="1" dirty="0"/>
              <a:t>Whereas in the upper part of the ileum they are smaller and more widely separated and in the lower part they are absent</a:t>
            </a:r>
          </a:p>
          <a:p>
            <a:pPr>
              <a:lnSpc>
                <a:spcPct val="150000"/>
              </a:lnSpc>
              <a:buFont typeface="Wingdings" panose="05000000000000000000" pitchFamily="2" charset="2"/>
              <a:buChar char="ü"/>
            </a:pPr>
            <a:endParaRPr lang="en-US" sz="2000" i="1" dirty="0"/>
          </a:p>
          <a:p>
            <a:pPr>
              <a:lnSpc>
                <a:spcPct val="150000"/>
              </a:lnSpc>
              <a:buFont typeface="Wingdings" panose="05000000000000000000" pitchFamily="2" charset="2"/>
              <a:buChar char="ü"/>
            </a:pPr>
            <a:r>
              <a:rPr lang="en-US" sz="2000" i="1" dirty="0"/>
              <a:t>Mesentery is attached below and to the right of the aorta</a:t>
            </a:r>
          </a:p>
          <a:p>
            <a:endParaRPr lang="en-US" dirty="0"/>
          </a:p>
        </p:txBody>
      </p:sp>
    </p:spTree>
    <p:extLst>
      <p:ext uri="{BB962C8B-B14F-4D97-AF65-F5344CB8AC3E}">
        <p14:creationId xmlns:p14="http://schemas.microsoft.com/office/powerpoint/2010/main" val="9277449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4563" y="109408"/>
            <a:ext cx="9259438" cy="608044"/>
          </a:xfrm>
        </p:spPr>
        <p:txBody>
          <a:bodyPr>
            <a:normAutofit fontScale="90000"/>
          </a:bodyPr>
          <a:lstStyle/>
          <a:p>
            <a:r>
              <a:rPr lang="en-US" b="1" dirty="0">
                <a:solidFill>
                  <a:srgbClr val="7030A0"/>
                </a:solidFill>
              </a:rPr>
              <a:t>Different features of jejunum and ileum</a:t>
            </a:r>
            <a:endParaRPr lang="en-US" dirty="0">
              <a:solidFill>
                <a:srgbClr val="7030A0"/>
              </a:solidFill>
            </a:endParaRPr>
          </a:p>
        </p:txBody>
      </p:sp>
      <p:sp>
        <p:nvSpPr>
          <p:cNvPr id="3" name="Text Placeholder 2"/>
          <p:cNvSpPr>
            <a:spLocks noGrp="1"/>
          </p:cNvSpPr>
          <p:nvPr>
            <p:ph type="body" idx="1"/>
          </p:nvPr>
        </p:nvSpPr>
        <p:spPr>
          <a:xfrm>
            <a:off x="360681" y="1075306"/>
            <a:ext cx="4185623" cy="576262"/>
          </a:xfrm>
        </p:spPr>
        <p:txBody>
          <a:bodyPr/>
          <a:lstStyle/>
          <a:p>
            <a:r>
              <a:rPr lang="en-US" dirty="0">
                <a:solidFill>
                  <a:srgbClr val="7030A0"/>
                </a:solidFill>
              </a:rPr>
              <a:t>JEJUNUM</a:t>
            </a:r>
          </a:p>
        </p:txBody>
      </p:sp>
      <p:sp>
        <p:nvSpPr>
          <p:cNvPr id="4" name="Content Placeholder 3"/>
          <p:cNvSpPr>
            <a:spLocks noGrp="1"/>
          </p:cNvSpPr>
          <p:nvPr>
            <p:ph sz="half" idx="2"/>
          </p:nvPr>
        </p:nvSpPr>
        <p:spPr>
          <a:xfrm>
            <a:off x="360681" y="1815961"/>
            <a:ext cx="4185623" cy="3304117"/>
          </a:xfrm>
        </p:spPr>
        <p:txBody>
          <a:bodyPr>
            <a:normAutofit/>
          </a:bodyPr>
          <a:lstStyle/>
          <a:p>
            <a:pPr>
              <a:buFont typeface="Wingdings" panose="05000000000000000000" pitchFamily="2" charset="2"/>
              <a:buChar char="ü"/>
            </a:pPr>
            <a:r>
              <a:rPr lang="en-US" sz="2400" i="1" dirty="0"/>
              <a:t>peyer’s patches  absent</a:t>
            </a:r>
          </a:p>
          <a:p>
            <a:pPr>
              <a:buFont typeface="Wingdings" panose="05000000000000000000" pitchFamily="2" charset="2"/>
              <a:buChar char="ü"/>
            </a:pPr>
            <a:endParaRPr lang="en-US" sz="2400" i="1" dirty="0"/>
          </a:p>
          <a:p>
            <a:pPr>
              <a:buFont typeface="Wingdings" panose="05000000000000000000" pitchFamily="2" charset="2"/>
              <a:buChar char="ü"/>
            </a:pPr>
            <a:r>
              <a:rPr lang="en-US" sz="2400" i="1" dirty="0"/>
              <a:t>Wider bored, thicker walled, and redder</a:t>
            </a:r>
          </a:p>
          <a:p>
            <a:endParaRPr lang="en-US" dirty="0"/>
          </a:p>
        </p:txBody>
      </p:sp>
      <p:sp>
        <p:nvSpPr>
          <p:cNvPr id="5" name="Text Placeholder 4"/>
          <p:cNvSpPr>
            <a:spLocks noGrp="1"/>
          </p:cNvSpPr>
          <p:nvPr>
            <p:ph type="body" sz="quarter" idx="3"/>
          </p:nvPr>
        </p:nvSpPr>
        <p:spPr>
          <a:xfrm>
            <a:off x="5567164" y="1151086"/>
            <a:ext cx="4185618" cy="576262"/>
          </a:xfrm>
        </p:spPr>
        <p:txBody>
          <a:bodyPr/>
          <a:lstStyle/>
          <a:p>
            <a:r>
              <a:rPr lang="en-US" dirty="0">
                <a:solidFill>
                  <a:srgbClr val="7030A0"/>
                </a:solidFill>
              </a:rPr>
              <a:t>ILEUM</a:t>
            </a:r>
          </a:p>
        </p:txBody>
      </p:sp>
      <p:sp>
        <p:nvSpPr>
          <p:cNvPr id="6" name="Content Placeholder 5"/>
          <p:cNvSpPr>
            <a:spLocks noGrp="1"/>
          </p:cNvSpPr>
          <p:nvPr>
            <p:ph sz="quarter" idx="4"/>
          </p:nvPr>
        </p:nvSpPr>
        <p:spPr>
          <a:xfrm>
            <a:off x="5229061" y="1727348"/>
            <a:ext cx="4185617" cy="3304117"/>
          </a:xfrm>
        </p:spPr>
        <p:txBody>
          <a:bodyPr/>
          <a:lstStyle/>
          <a:p>
            <a:pPr>
              <a:buFont typeface="Wingdings" panose="05000000000000000000" pitchFamily="2" charset="2"/>
              <a:buChar char="ü"/>
            </a:pPr>
            <a:r>
              <a:rPr lang="en-US" sz="2400" i="1" dirty="0"/>
              <a:t>Peyer’s patches present.</a:t>
            </a:r>
          </a:p>
          <a:p>
            <a:endParaRPr lang="en-US" dirty="0"/>
          </a:p>
        </p:txBody>
      </p:sp>
      <p:pic>
        <p:nvPicPr>
          <p:cNvPr id="7" name="Picture 6"/>
          <p:cNvPicPr>
            <a:picLocks noChangeAspect="1"/>
          </p:cNvPicPr>
          <p:nvPr/>
        </p:nvPicPr>
        <p:blipFill>
          <a:blip r:embed="rId3"/>
          <a:stretch>
            <a:fillRect/>
          </a:stretch>
        </p:blipFill>
        <p:spPr>
          <a:xfrm>
            <a:off x="4013277" y="3482648"/>
            <a:ext cx="3107773" cy="3097633"/>
          </a:xfrm>
          <a:prstGeom prst="rect">
            <a:avLst/>
          </a:prstGeom>
        </p:spPr>
      </p:pic>
    </p:spTree>
    <p:extLst>
      <p:ext uri="{BB962C8B-B14F-4D97-AF65-F5344CB8AC3E}">
        <p14:creationId xmlns:p14="http://schemas.microsoft.com/office/powerpoint/2010/main" val="34067745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2445390" y="0"/>
            <a:ext cx="6691448" cy="6457071"/>
          </a:xfrm>
          <a:prstGeom prst="rect">
            <a:avLst/>
          </a:prstGeom>
        </p:spPr>
      </p:pic>
    </p:spTree>
    <p:extLst>
      <p:ext uri="{BB962C8B-B14F-4D97-AF65-F5344CB8AC3E}">
        <p14:creationId xmlns:p14="http://schemas.microsoft.com/office/powerpoint/2010/main" val="39590339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 y="0"/>
            <a:ext cx="9566031" cy="717452"/>
          </a:xfrm>
        </p:spPr>
        <p:txBody>
          <a:bodyPr>
            <a:normAutofit fontScale="90000"/>
          </a:bodyPr>
          <a:lstStyle/>
          <a:p>
            <a:r>
              <a:rPr lang="en-US" b="1" dirty="0">
                <a:solidFill>
                  <a:srgbClr val="0070C0"/>
                </a:solidFill>
              </a:rPr>
              <a:t>Blood Supply</a:t>
            </a:r>
            <a:br>
              <a:rPr lang="en-US" dirty="0"/>
            </a:br>
            <a:endParaRPr lang="en-US" dirty="0"/>
          </a:p>
        </p:txBody>
      </p:sp>
      <p:sp>
        <p:nvSpPr>
          <p:cNvPr id="8" name="Content Placeholder 7"/>
          <p:cNvSpPr>
            <a:spLocks noGrp="1"/>
          </p:cNvSpPr>
          <p:nvPr>
            <p:ph idx="1"/>
          </p:nvPr>
        </p:nvSpPr>
        <p:spPr>
          <a:xfrm>
            <a:off x="120770" y="717452"/>
            <a:ext cx="10134578" cy="6035039"/>
          </a:xfrm>
        </p:spPr>
        <p:txBody>
          <a:bodyPr>
            <a:normAutofit/>
          </a:bodyPr>
          <a:lstStyle/>
          <a:p>
            <a:pPr marL="0" indent="0">
              <a:lnSpc>
                <a:spcPct val="150000"/>
              </a:lnSpc>
              <a:buNone/>
            </a:pPr>
            <a:r>
              <a:rPr lang="en-US" sz="2400" b="1" u="sng" dirty="0">
                <a:solidFill>
                  <a:srgbClr val="C00000"/>
                </a:solidFill>
              </a:rPr>
              <a:t>Arteries </a:t>
            </a:r>
          </a:p>
          <a:p>
            <a:pPr marL="0" indent="0">
              <a:lnSpc>
                <a:spcPct val="150000"/>
              </a:lnSpc>
              <a:buNone/>
            </a:pPr>
            <a:r>
              <a:rPr lang="en-US" sz="2000" dirty="0"/>
              <a:t>The arterial supply is from branches of the </a:t>
            </a:r>
            <a:r>
              <a:rPr lang="en-US" sz="2000" b="1" dirty="0">
                <a:solidFill>
                  <a:srgbClr val="FF0000"/>
                </a:solidFill>
              </a:rPr>
              <a:t>superior mesenteric artery. </a:t>
            </a:r>
          </a:p>
          <a:p>
            <a:pPr marL="0" indent="0">
              <a:lnSpc>
                <a:spcPct val="150000"/>
              </a:lnSpc>
              <a:buNone/>
            </a:pPr>
            <a:r>
              <a:rPr lang="en-US" sz="2000" dirty="0"/>
              <a:t>The lowest part of the ileum is supplied by the </a:t>
            </a:r>
            <a:r>
              <a:rPr lang="en-US" sz="2000" b="1" i="1" dirty="0">
                <a:solidFill>
                  <a:srgbClr val="FF0000"/>
                </a:solidFill>
              </a:rPr>
              <a:t>ileocolic artery.</a:t>
            </a:r>
          </a:p>
          <a:p>
            <a:pPr marL="0" indent="0">
              <a:lnSpc>
                <a:spcPct val="150000"/>
              </a:lnSpc>
              <a:buNone/>
            </a:pPr>
            <a:endParaRPr lang="en-US" sz="2000" b="1" dirty="0"/>
          </a:p>
          <a:p>
            <a:pPr marL="0" indent="0">
              <a:lnSpc>
                <a:spcPct val="150000"/>
              </a:lnSpc>
              <a:buNone/>
            </a:pPr>
            <a:r>
              <a:rPr lang="en-US" sz="2400" b="1" u="sng" dirty="0">
                <a:solidFill>
                  <a:srgbClr val="7030A0"/>
                </a:solidFill>
              </a:rPr>
              <a:t>Veins</a:t>
            </a:r>
          </a:p>
          <a:p>
            <a:pPr marL="0" indent="0">
              <a:lnSpc>
                <a:spcPct val="150000"/>
              </a:lnSpc>
              <a:buNone/>
            </a:pPr>
            <a:r>
              <a:rPr lang="en-US" sz="2000" b="1" dirty="0"/>
              <a:t> </a:t>
            </a:r>
            <a:r>
              <a:rPr lang="en-US" sz="2000" dirty="0"/>
              <a:t>The veins correspond to the branches of the superior mesenteric artery and drain into the </a:t>
            </a:r>
            <a:r>
              <a:rPr lang="en-US" sz="2000" b="1" i="1" dirty="0">
                <a:solidFill>
                  <a:srgbClr val="7030A0"/>
                </a:solidFill>
              </a:rPr>
              <a:t>superior mesenteric vein.</a:t>
            </a:r>
          </a:p>
        </p:txBody>
      </p:sp>
    </p:spTree>
    <p:extLst>
      <p:ext uri="{BB962C8B-B14F-4D97-AF65-F5344CB8AC3E}">
        <p14:creationId xmlns:p14="http://schemas.microsoft.com/office/powerpoint/2010/main" val="23497611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059594" cy="590843"/>
          </a:xfrm>
        </p:spPr>
        <p:txBody>
          <a:bodyPr>
            <a:normAutofit fontScale="90000"/>
          </a:bodyPr>
          <a:lstStyle/>
          <a:p>
            <a:r>
              <a:rPr lang="en-US" dirty="0">
                <a:solidFill>
                  <a:srgbClr val="00B0F0"/>
                </a:solidFill>
              </a:rPr>
              <a:t>Lymph Drainage</a:t>
            </a:r>
            <a:br>
              <a:rPr lang="en-US" dirty="0"/>
            </a:br>
            <a:endParaRPr lang="en-US" dirty="0"/>
          </a:p>
        </p:txBody>
      </p:sp>
      <p:sp>
        <p:nvSpPr>
          <p:cNvPr id="3" name="Content Placeholder 2"/>
          <p:cNvSpPr>
            <a:spLocks noGrp="1"/>
          </p:cNvSpPr>
          <p:nvPr>
            <p:ph idx="1"/>
          </p:nvPr>
        </p:nvSpPr>
        <p:spPr>
          <a:xfrm>
            <a:off x="-1" y="590843"/>
            <a:ext cx="9903655" cy="6267157"/>
          </a:xfrm>
        </p:spPr>
        <p:txBody>
          <a:bodyPr/>
          <a:lstStyle/>
          <a:p>
            <a:pPr lvl="1">
              <a:buFont typeface="Wingdings" panose="05000000000000000000" pitchFamily="2" charset="2"/>
              <a:buChar char="q"/>
            </a:pPr>
            <a:endParaRPr lang="en-US" dirty="0"/>
          </a:p>
          <a:p>
            <a:pPr lvl="1">
              <a:buFont typeface="Wingdings" panose="05000000000000000000" pitchFamily="2" charset="2"/>
              <a:buChar char="q"/>
            </a:pPr>
            <a:endParaRPr lang="en-US" dirty="0"/>
          </a:p>
          <a:p>
            <a:pPr lvl="1">
              <a:buFont typeface="Wingdings" panose="05000000000000000000" pitchFamily="2" charset="2"/>
              <a:buChar char="q"/>
            </a:pPr>
            <a:endParaRPr lang="en-US" dirty="0"/>
          </a:p>
          <a:p>
            <a:pPr lvl="1">
              <a:lnSpc>
                <a:spcPct val="150000"/>
              </a:lnSpc>
              <a:buFont typeface="Wingdings" panose="05000000000000000000" pitchFamily="2" charset="2"/>
              <a:buChar char="q"/>
            </a:pPr>
            <a:r>
              <a:rPr lang="en-US" sz="2000" dirty="0"/>
              <a:t>The lymph vessels pass through many intermediate mesenteric nodes and finally reach the </a:t>
            </a:r>
            <a:r>
              <a:rPr lang="en-US" sz="2000" b="1" dirty="0">
                <a:solidFill>
                  <a:srgbClr val="00B0F0"/>
                </a:solidFill>
              </a:rPr>
              <a:t>superior mesenteric nodes, </a:t>
            </a:r>
            <a:r>
              <a:rPr lang="en-US" sz="2000" dirty="0"/>
              <a:t>which are situated around the origin of the superior mesenteric artery.</a:t>
            </a:r>
          </a:p>
        </p:txBody>
      </p:sp>
    </p:spTree>
    <p:extLst>
      <p:ext uri="{BB962C8B-B14F-4D97-AF65-F5344CB8AC3E}">
        <p14:creationId xmlns:p14="http://schemas.microsoft.com/office/powerpoint/2010/main" val="25580364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8820443" cy="520505"/>
          </a:xfrm>
        </p:spPr>
        <p:txBody>
          <a:bodyPr>
            <a:normAutofit fontScale="90000"/>
          </a:bodyPr>
          <a:lstStyle/>
          <a:p>
            <a:r>
              <a:rPr lang="en-US" b="1" dirty="0">
                <a:solidFill>
                  <a:srgbClr val="00B050"/>
                </a:solidFill>
              </a:rPr>
              <a:t>Nerve Supply</a:t>
            </a:r>
            <a:br>
              <a:rPr lang="en-US" dirty="0"/>
            </a:br>
            <a:endParaRPr lang="en-US" dirty="0"/>
          </a:p>
        </p:txBody>
      </p:sp>
      <p:sp>
        <p:nvSpPr>
          <p:cNvPr id="3" name="Content Placeholder 2"/>
          <p:cNvSpPr>
            <a:spLocks noGrp="1"/>
          </p:cNvSpPr>
          <p:nvPr>
            <p:ph idx="1"/>
          </p:nvPr>
        </p:nvSpPr>
        <p:spPr>
          <a:xfrm>
            <a:off x="0" y="808892"/>
            <a:ext cx="9945858" cy="6049108"/>
          </a:xfrm>
        </p:spPr>
        <p:txBody>
          <a:bodyPr/>
          <a:lstStyle/>
          <a:p>
            <a:endParaRPr lang="en-US" dirty="0"/>
          </a:p>
          <a:p>
            <a:pPr marL="0" indent="0">
              <a:buNone/>
            </a:pPr>
            <a:endParaRPr lang="en-US" dirty="0"/>
          </a:p>
          <a:p>
            <a:pPr>
              <a:lnSpc>
                <a:spcPct val="150000"/>
              </a:lnSpc>
              <a:buFont typeface="Wingdings" panose="05000000000000000000" pitchFamily="2" charset="2"/>
              <a:buChar char="Ø"/>
            </a:pPr>
            <a:r>
              <a:rPr lang="en-US" dirty="0"/>
              <a:t>The nerves are derived from the sympathetic and parasympathetic (vagus) nerves from the </a:t>
            </a:r>
            <a:r>
              <a:rPr lang="en-US" b="1" dirty="0">
                <a:solidFill>
                  <a:srgbClr val="00B050"/>
                </a:solidFill>
              </a:rPr>
              <a:t>superior mesenteric plexus.</a:t>
            </a:r>
          </a:p>
        </p:txBody>
      </p:sp>
    </p:spTree>
    <p:extLst>
      <p:ext uri="{BB962C8B-B14F-4D97-AF65-F5344CB8AC3E}">
        <p14:creationId xmlns:p14="http://schemas.microsoft.com/office/powerpoint/2010/main" val="26175897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7EC7BFB-EF46-E246-1193-DB33889CF4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0329" y="1213965"/>
            <a:ext cx="7140549" cy="4013642"/>
          </a:xfrm>
          <a:prstGeom prst="rect">
            <a:avLst/>
          </a:prstGeom>
        </p:spPr>
      </p:pic>
    </p:spTree>
    <p:extLst>
      <p:ext uri="{BB962C8B-B14F-4D97-AF65-F5344CB8AC3E}">
        <p14:creationId xmlns:p14="http://schemas.microsoft.com/office/powerpoint/2010/main" val="245886499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1108</TotalTime>
  <Words>1249</Words>
  <Application>Microsoft Office PowerPoint</Application>
  <PresentationFormat>Widescreen</PresentationFormat>
  <Paragraphs>139</Paragraphs>
  <Slides>33</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Arial</vt:lpstr>
      <vt:lpstr>Calibri</vt:lpstr>
      <vt:lpstr>Trebuchet MS</vt:lpstr>
      <vt:lpstr>Wingdings</vt:lpstr>
      <vt:lpstr>Wingdings 3</vt:lpstr>
      <vt:lpstr>Facet</vt:lpstr>
      <vt:lpstr>Small intestine</vt:lpstr>
      <vt:lpstr>Small intestine</vt:lpstr>
      <vt:lpstr>Duodenum </vt:lpstr>
      <vt:lpstr>PowerPoint Presentation</vt:lpstr>
      <vt:lpstr>PowerPoint Presentation</vt:lpstr>
      <vt:lpstr>PowerPoint Presentation</vt:lpstr>
      <vt:lpstr>PowerPoint Presentation</vt:lpstr>
      <vt:lpstr>PARTS OF DUEDENUM </vt:lpstr>
      <vt:lpstr>PowerPoint Presentation</vt:lpstr>
      <vt:lpstr>PARTS OF DUEDENUM</vt:lpstr>
      <vt:lpstr>PowerPoint Presentation</vt:lpstr>
      <vt:lpstr>PowerPoint Presentation</vt:lpstr>
      <vt:lpstr>PARTS OF DUEDENUM</vt:lpstr>
      <vt:lpstr>PARTS OF DUEDENUM</vt:lpstr>
      <vt:lpstr>PARTS OF DUEDENUM</vt:lpstr>
      <vt:lpstr>PowerPoint Presentation</vt:lpstr>
      <vt:lpstr>MUCOUS MEMBRANE AND DUODENAL PAPILLAE </vt:lpstr>
      <vt:lpstr>PowerPoint Presentation</vt:lpstr>
      <vt:lpstr>Blood Supply of duodenum </vt:lpstr>
      <vt:lpstr>Lymph Drainage of Duodenum</vt:lpstr>
      <vt:lpstr>Nerve Supply </vt:lpstr>
      <vt:lpstr>Jejunum and Ileum </vt:lpstr>
      <vt:lpstr>Jejunum and Ileum</vt:lpstr>
      <vt:lpstr>Jejunum and Ileum</vt:lpstr>
      <vt:lpstr>PowerPoint Presentation</vt:lpstr>
      <vt:lpstr>Different features of jejunum and ileum</vt:lpstr>
      <vt:lpstr>Different features of jejunum and ileum</vt:lpstr>
      <vt:lpstr>Different features of jejunum and ileum</vt:lpstr>
      <vt:lpstr>PowerPoint Presentation</vt:lpstr>
      <vt:lpstr>Blood Supply </vt:lpstr>
      <vt:lpstr>Lymph Drainage </vt:lpstr>
      <vt:lpstr>Nerve Supply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Small intestine</dc:title>
  <dc:creator>Windows User</dc:creator>
  <cp:lastModifiedBy>Aizaz Khan</cp:lastModifiedBy>
  <cp:revision>66</cp:revision>
  <dcterms:created xsi:type="dcterms:W3CDTF">2019-12-18T05:28:12Z</dcterms:created>
  <dcterms:modified xsi:type="dcterms:W3CDTF">2023-05-22T17:56:58Z</dcterms:modified>
</cp:coreProperties>
</file>