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80" r:id="rId2"/>
    <p:sldId id="275" r:id="rId3"/>
    <p:sldId id="282" r:id="rId4"/>
    <p:sldId id="276" r:id="rId5"/>
    <p:sldId id="283" r:id="rId6"/>
    <p:sldId id="277" r:id="rId7"/>
    <p:sldId id="278" r:id="rId8"/>
    <p:sldId id="284" r:id="rId9"/>
    <p:sldId id="287" r:id="rId10"/>
    <p:sldId id="285" r:id="rId11"/>
    <p:sldId id="286" r:id="rId12"/>
    <p:sldId id="288" r:id="rId13"/>
    <p:sldId id="289" r:id="rId14"/>
    <p:sldId id="257" r:id="rId15"/>
    <p:sldId id="258" r:id="rId16"/>
    <p:sldId id="259" r:id="rId17"/>
    <p:sldId id="271" r:id="rId18"/>
    <p:sldId id="272" r:id="rId19"/>
    <p:sldId id="260" r:id="rId20"/>
    <p:sldId id="261" r:id="rId21"/>
    <p:sldId id="270" r:id="rId22"/>
    <p:sldId id="290" r:id="rId23"/>
    <p:sldId id="262" r:id="rId24"/>
    <p:sldId id="263" r:id="rId25"/>
    <p:sldId id="264" r:id="rId26"/>
    <p:sldId id="269" r:id="rId27"/>
    <p:sldId id="274" r:id="rId28"/>
    <p:sldId id="265" r:id="rId29"/>
    <p:sldId id="266" r:id="rId30"/>
    <p:sldId id="267" r:id="rId31"/>
    <p:sldId id="273" r:id="rId32"/>
    <p:sldId id="281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2aE2FrPQjKn8LYp4H+kIsA==" hashData="ProNsggB4KAfce4FBzQoN29gkRs7ODJTgcrd/6KRxE4z8yL5jYYikuJdAghm+sL6Va4XXGchm/icYFPtCJYpzg=="/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0077" autoAdjust="0"/>
  </p:normalViewPr>
  <p:slideViewPr>
    <p:cSldViewPr snapToGrid="0" showGuides="1">
      <p:cViewPr varScale="1">
        <p:scale>
          <a:sx n="42" d="100"/>
          <a:sy n="42" d="100"/>
        </p:scale>
        <p:origin x="1338" y="4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izaz Khan" userId="33fcbba63301ba1b" providerId="LiveId" clId="{E134D1BF-2AE2-406B-B183-88A5755AC2C9}"/>
    <pc:docChg chg="modSld">
      <pc:chgData name="Aizaz Khan" userId="33fcbba63301ba1b" providerId="LiveId" clId="{E134D1BF-2AE2-406B-B183-88A5755AC2C9}" dt="2023-05-22T18:02:47.540" v="8" actId="20577"/>
      <pc:docMkLst>
        <pc:docMk/>
      </pc:docMkLst>
      <pc:sldChg chg="modNotesTx">
        <pc:chgData name="Aizaz Khan" userId="33fcbba63301ba1b" providerId="LiveId" clId="{E134D1BF-2AE2-406B-B183-88A5755AC2C9}" dt="2023-05-22T18:02:19.751" v="4" actId="20577"/>
        <pc:sldMkLst>
          <pc:docMk/>
          <pc:sldMk cId="2622616399" sldId="258"/>
        </pc:sldMkLst>
      </pc:sldChg>
      <pc:sldChg chg="modNotesTx">
        <pc:chgData name="Aizaz Khan" userId="33fcbba63301ba1b" providerId="LiveId" clId="{E134D1BF-2AE2-406B-B183-88A5755AC2C9}" dt="2023-05-22T18:02:32.381" v="6" actId="20577"/>
        <pc:sldMkLst>
          <pc:docMk/>
          <pc:sldMk cId="3846349828" sldId="261"/>
        </pc:sldMkLst>
      </pc:sldChg>
      <pc:sldChg chg="modNotesTx">
        <pc:chgData name="Aizaz Khan" userId="33fcbba63301ba1b" providerId="LiveId" clId="{E134D1BF-2AE2-406B-B183-88A5755AC2C9}" dt="2023-05-22T18:02:42.510" v="7" actId="20577"/>
        <pc:sldMkLst>
          <pc:docMk/>
          <pc:sldMk cId="3227209412" sldId="265"/>
        </pc:sldMkLst>
      </pc:sldChg>
      <pc:sldChg chg="modNotesTx">
        <pc:chgData name="Aizaz Khan" userId="33fcbba63301ba1b" providerId="LiveId" clId="{E134D1BF-2AE2-406B-B183-88A5755AC2C9}" dt="2023-05-22T18:02:47.540" v="8" actId="20577"/>
        <pc:sldMkLst>
          <pc:docMk/>
          <pc:sldMk cId="1025447473" sldId="267"/>
        </pc:sldMkLst>
      </pc:sldChg>
      <pc:sldChg chg="modNotesTx">
        <pc:chgData name="Aizaz Khan" userId="33fcbba63301ba1b" providerId="LiveId" clId="{E134D1BF-2AE2-406B-B183-88A5755AC2C9}" dt="2023-05-22T18:02:26.585" v="5" actId="20577"/>
        <pc:sldMkLst>
          <pc:docMk/>
          <pc:sldMk cId="551633518" sldId="272"/>
        </pc:sldMkLst>
      </pc:sldChg>
      <pc:sldChg chg="modNotesTx">
        <pc:chgData name="Aizaz Khan" userId="33fcbba63301ba1b" providerId="LiveId" clId="{E134D1BF-2AE2-406B-B183-88A5755AC2C9}" dt="2023-05-22T18:01:43.733" v="0" actId="20577"/>
        <pc:sldMkLst>
          <pc:docMk/>
          <pc:sldMk cId="3712685782" sldId="276"/>
        </pc:sldMkLst>
      </pc:sldChg>
      <pc:sldChg chg="modNotesTx">
        <pc:chgData name="Aizaz Khan" userId="33fcbba63301ba1b" providerId="LiveId" clId="{E134D1BF-2AE2-406B-B183-88A5755AC2C9}" dt="2023-05-22T18:01:51.778" v="1" actId="20577"/>
        <pc:sldMkLst>
          <pc:docMk/>
          <pc:sldMk cId="55880163" sldId="277"/>
        </pc:sldMkLst>
      </pc:sldChg>
      <pc:sldChg chg="modNotesTx">
        <pc:chgData name="Aizaz Khan" userId="33fcbba63301ba1b" providerId="LiveId" clId="{E134D1BF-2AE2-406B-B183-88A5755AC2C9}" dt="2023-05-22T18:01:58.120" v="2" actId="20577"/>
        <pc:sldMkLst>
          <pc:docMk/>
          <pc:sldMk cId="2195314290" sldId="278"/>
        </pc:sldMkLst>
      </pc:sldChg>
      <pc:sldChg chg="modNotesTx">
        <pc:chgData name="Aizaz Khan" userId="33fcbba63301ba1b" providerId="LiveId" clId="{E134D1BF-2AE2-406B-B183-88A5755AC2C9}" dt="2023-05-22T18:02:13.139" v="3" actId="20577"/>
        <pc:sldMkLst>
          <pc:docMk/>
          <pc:sldMk cId="864998389" sldId="28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7CE821-CEB7-4695-93B4-B4C5B0881B9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1C3BF-E378-4289-A164-8D189FE65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314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01C3BF-E378-4289-A164-8D189FE65F5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04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01C3BF-E378-4289-A164-8D189FE65F5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176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01C3BF-E378-4289-A164-8D189FE65F5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7835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01C3BF-E378-4289-A164-8D189FE65F5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919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01C3BF-E378-4289-A164-8D189FE65F5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0025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01C3BF-E378-4289-A164-8D189FE65F5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0615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1C3BF-E378-4289-A164-8D189FE65F5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0807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1C3BF-E378-4289-A164-8D189FE65F5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3080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1C3BF-E378-4289-A164-8D189FE65F5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307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1C3BF-E378-4289-A164-8D189FE65F5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323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AEFC9-5D2A-419B-AF94-56E42F8E5E25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F0517-161E-4649-92C4-B2B26EEB3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184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AEFC9-5D2A-419B-AF94-56E42F8E5E25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F0517-161E-4649-92C4-B2B26EEB3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098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AEFC9-5D2A-419B-AF94-56E42F8E5E25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F0517-161E-4649-92C4-B2B26EEB3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727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AEFC9-5D2A-419B-AF94-56E42F8E5E25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F0517-161E-4649-92C4-B2B26EEB3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141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AEFC9-5D2A-419B-AF94-56E42F8E5E25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F0517-161E-4649-92C4-B2B26EEB3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338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AEFC9-5D2A-419B-AF94-56E42F8E5E25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F0517-161E-4649-92C4-B2B26EEB3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720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AEFC9-5D2A-419B-AF94-56E42F8E5E25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F0517-161E-4649-92C4-B2B26EEB3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689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AEFC9-5D2A-419B-AF94-56E42F8E5E25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F0517-161E-4649-92C4-B2B26EEB3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609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AEFC9-5D2A-419B-AF94-56E42F8E5E25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F0517-161E-4649-92C4-B2B26EEB3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041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AEFC9-5D2A-419B-AF94-56E42F8E5E25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F0517-161E-4649-92C4-B2B26EEB3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669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AEFC9-5D2A-419B-AF94-56E42F8E5E25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F0517-161E-4649-92C4-B2B26EEB3607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46596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AEFC9-5D2A-419B-AF94-56E42F8E5E25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F0517-161E-4649-92C4-B2B26EEB3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2120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AEFC9-5D2A-419B-AF94-56E42F8E5E25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F0517-161E-4649-92C4-B2B26EEB360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97043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AEFC9-5D2A-419B-AF94-56E42F8E5E25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F0517-161E-4649-92C4-B2B26EEB3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876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AEFC9-5D2A-419B-AF94-56E42F8E5E25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F0517-161E-4649-92C4-B2B26EEB3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213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AEFC9-5D2A-419B-AF94-56E42F8E5E25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F0517-161E-4649-92C4-B2B26EEB3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413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AEFC9-5D2A-419B-AF94-56E42F8E5E25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DAF0517-161E-4649-92C4-B2B26EEB3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367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3FB43-98B1-E8F3-873C-ADB80AB0C3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6" y="1782698"/>
            <a:ext cx="7766936" cy="1646302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STOMACH</a:t>
            </a:r>
            <a:endParaRPr lang="en-PK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B78CA9-9941-D7A0-7E26-ABE22B54F9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6" y="3429000"/>
            <a:ext cx="8104767" cy="2201111"/>
          </a:xfrm>
        </p:spPr>
        <p:txBody>
          <a:bodyPr>
            <a:normAutofit/>
          </a:bodyPr>
          <a:lstStyle/>
          <a:p>
            <a:pPr algn="ctr"/>
            <a:r>
              <a:rPr lang="en-US" sz="24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AIZAZ</a:t>
            </a:r>
          </a:p>
          <a:p>
            <a:pPr algn="ctr"/>
            <a:r>
              <a:rPr lang="en-US" sz="24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Demonstrator Surgical </a:t>
            </a:r>
          </a:p>
          <a:p>
            <a:pPr algn="ctr"/>
            <a:r>
              <a:rPr lang="en-US" sz="24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KMU-IPMS Peshawar</a:t>
            </a:r>
            <a:endParaRPr lang="en-PK" sz="2400" b="1" u="sng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201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0EAE4-9295-4C42-EAB8-B05FD3C86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232" y="156238"/>
            <a:ext cx="9601200" cy="77291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ESOPHAGUS</a:t>
            </a:r>
            <a:endParaRPr lang="en-PK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11CA0-7C83-2653-CA16-D2D414825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134" y="1098705"/>
            <a:ext cx="9601200" cy="560305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esophagus is a 10 inch (25 cm) long fibromuscular tube extending from the pharynx (C6 level) to the stomach (T11 level).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It passes through the </a:t>
            </a:r>
            <a:r>
              <a:rPr lang="en-US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diaphragm at the level of the 10th thoracic vertebra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to join the stomach.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It is part of the digestive system </a:t>
            </a:r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facilitates the passage of the food into the stomach.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Anatomical relation in the neck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Lies in front of the vertebral column.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Laterally, related to the lobes of the thyroid gland.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Anteriorly, in contact with the trachea and the recurrent laryngeal nerves.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In the thorax, it passes downward and to the left through the superior and then the posterior mediastinum.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At the level of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sternal angle,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aortic arch pushes the esophagus over to the midline.</a:t>
            </a:r>
            <a:endParaRPr lang="en-P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478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95B1219-2B5D-95AC-7E0D-5323439856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056" y="141214"/>
            <a:ext cx="5546651" cy="64326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214A6C-E7DB-AF6A-C2AC-701436DA0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0991" y="160186"/>
            <a:ext cx="4066953" cy="653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892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0EAE4-9295-4C42-EAB8-B05FD3C86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232" y="156238"/>
            <a:ext cx="9601200" cy="77291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ESOPHAGUS</a:t>
            </a: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11CA0-7C83-2653-CA16-D2D414825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133" y="1098705"/>
            <a:ext cx="10029995" cy="560305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relations of the thoracic part of the esophagus from above downward are as follows: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Anteriorly: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trachea, left recurrent laryngeal nerve, left principal bronchus, and pericardium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Posteriorly: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bodies of thoracic vertebrae, thoracic duct, azygos veins,  right posterior intercostal arteries and , the descending thoracic aorta.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Right side: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mediastinal pleura and terminal part of the azygos vein.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Left side: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left subclavian artery, aortic arch, thoracic duct, and mediastinal pleura</a:t>
            </a:r>
            <a:endParaRPr lang="en-P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685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F427F3-BB1C-B48F-BBBB-1DE4139832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99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052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E617A46-8FB0-A9D4-7DA4-6366950CADD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1362974" y="588962"/>
            <a:ext cx="8882063" cy="560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80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0EAE4-9295-4C42-EAB8-B05FD3C86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232" y="156238"/>
            <a:ext cx="9601200" cy="77291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ESOPHAGUS</a:t>
            </a: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11CA0-7C83-2653-CA16-D2D414825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134" y="1098705"/>
            <a:ext cx="9790970" cy="5603057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Inferiorly to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the level of the roots of the lungs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the vagus nerves leave the pulmonary plexus and join with sympathetic nerves to form </a:t>
            </a:r>
            <a:r>
              <a:rPr lang="en-US" sz="2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esophageal plexus.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left vagus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lies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anterior to the esophagus,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and the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right vagus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lies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posterior.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At the opening in the diaphragm, the esophagus is accompanied by the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two vagi, branches of the left gastric blood vessels, and lymphatic vessels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Fibers from the right crus of the diaphragm pass around the esophagus in the form of a sling.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abdominal portion of the oesophagus is 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approximately 0.5 (1.3cm) long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– it terminates by joining the cardiac orifice of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the stomach at level of T11.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It is related to the left lobe of the liver anteriorly and to the left crus of the diaphragm posteriorly.</a:t>
            </a:r>
            <a:endParaRPr lang="en-PK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314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4FE39-73B2-8417-BA7D-C453993C8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254" y="156238"/>
            <a:ext cx="9450077" cy="6604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Blood supply of esophagus </a:t>
            </a:r>
            <a:endParaRPr lang="en-PK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A7B08-212B-5254-7A77-518269CBB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53" y="1035170"/>
            <a:ext cx="10019421" cy="566659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Arterial supply</a:t>
            </a:r>
          </a:p>
          <a:p>
            <a:pPr lvl="1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upper third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is  supplied by the </a:t>
            </a:r>
            <a:r>
              <a:rPr lang="en-US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inferior thyroid artery.</a:t>
            </a: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Middle third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by branches from the </a:t>
            </a:r>
            <a:r>
              <a:rPr lang="en-US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descending thoracic aorta.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Lower third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by branches from the </a:t>
            </a:r>
            <a:r>
              <a:rPr lang="en-US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left gastric artery.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Venous return</a:t>
            </a:r>
          </a:p>
          <a:p>
            <a:pPr lvl="1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Upper third drain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into the 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inferior thyroid veins</a:t>
            </a: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Middle third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into the 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azygos veins</a:t>
            </a: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Lower third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into the left 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gastric vein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, a tributary of the portal vein.</a:t>
            </a:r>
            <a:endParaRPr lang="en-PK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923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A1CA3D4-E5B1-B36F-C35F-D0FCB5B5F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259" y="0"/>
            <a:ext cx="89194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714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C7F86-FB95-2664-8359-5990353E7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79" y="156238"/>
            <a:ext cx="9501836" cy="660400"/>
          </a:xfrm>
        </p:spPr>
        <p:txBody>
          <a:bodyPr/>
          <a:lstStyle/>
          <a:p>
            <a:r>
              <a:rPr lang="en-US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Nerve Supply to Esophagus</a:t>
            </a:r>
            <a:endParaRPr lang="en-PK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5C3A5-89E9-40FC-AB9C-E081BE2F0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529" y="1086928"/>
            <a:ext cx="9782354" cy="561483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esophagus is supplied by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parasympathetic and sympathetic efferent and afferent fibers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via the 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vagi and sympathetic trunks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 the lower part of its thoracic course, the esophagus is surrounded by the esophageal nerve plexus.</a:t>
            </a:r>
            <a:endParaRPr lang="en-PK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935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C7F86-FB95-2664-8359-5990353E7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79" y="156238"/>
            <a:ext cx="9501836" cy="660400"/>
          </a:xfrm>
        </p:spPr>
        <p:txBody>
          <a:bodyPr/>
          <a:lstStyle/>
          <a:p>
            <a:r>
              <a:rPr lang="en-US" b="1" dirty="0">
                <a:solidFill>
                  <a:srgbClr val="00B0F0"/>
                </a:solidFill>
              </a:rPr>
              <a:t>Lymph Drainage of the Esophagus</a:t>
            </a:r>
            <a:endParaRPr lang="en-PK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5C3A5-89E9-40FC-AB9C-E081BE2F0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529" y="1086928"/>
            <a:ext cx="9782354" cy="561483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Lymph vessels from the 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Upper third drain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into the </a:t>
            </a:r>
            <a:r>
              <a:rPr lang="en-US" sz="22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deep cervical nodes.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Middle third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into the </a:t>
            </a:r>
            <a:r>
              <a:rPr lang="en-US" sz="22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superior and posterior mediastinal nodes.</a:t>
            </a: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Lower third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into </a:t>
            </a:r>
            <a:r>
              <a:rPr lang="en-US" sz="22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nodes along the left gastric blood vessels and the celiac nodes.</a:t>
            </a:r>
            <a:endParaRPr lang="en-PK" sz="22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869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D2BB9-8A1B-4600-5CBE-68807942C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43" y="156238"/>
            <a:ext cx="9428363" cy="6604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SPHINCTERS</a:t>
            </a:r>
            <a:endParaRPr lang="en-PK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B9803-D7FF-1DE6-606B-71EFA83B4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43" y="1040524"/>
            <a:ext cx="11912474" cy="566123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There are two sphincters present in the esophagus,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known as the upper and lower esophageal sphincters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They act to prevent the entry of air and the reflux of gastric contents respectively.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Upper Esophageal Sphincter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upper sphincter is </a:t>
            </a: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 anatomical, striated muscle sphincter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at the junction between the pharynx and esophagus. It is produced by the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cricopharyngeus muscle.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Normally, it is constricted to prevent the entrance of air into the esophagus.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Lower Esophageal Sphincters (GASTROESOPHAGEAL SPHINCTER)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 anatomic sphincter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exists at the lower end of the esophagus.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However, the circular layer of smooth muscle in this region serves as a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physiologic sphincter.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As the food descends through the esophagus, </a:t>
            </a:r>
            <a:r>
              <a:rPr lang="en-US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relaxation of the muscle at the lower end occurs ahead of the peristaltic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wave so that the food enters the stomach.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tonic contraction of this sphincter prevents the stomach contents from </a:t>
            </a:r>
            <a:r>
              <a:rPr lang="en-US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regurgitating into the esophagus.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closure of the sphincter is under vagal control, and this can be augmented by the hormone gastrin and reduced in response to secretin, cholecystokinin, and glucagon.</a:t>
            </a:r>
            <a:endParaRPr lang="en-P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998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76F784-284B-8AD5-F7E2-B5BAABEE03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1550" y="2470839"/>
            <a:ext cx="7315200" cy="28479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3262A1-F3E7-9AC7-D3B6-7F6C3B2178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18468"/>
            <a:ext cx="4781550" cy="50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4585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377916" cy="956929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STOMACH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56929"/>
            <a:ext cx="9952074" cy="5758663"/>
          </a:xfrm>
        </p:spPr>
        <p:txBody>
          <a:bodyPr>
            <a:normAutofit/>
          </a:bodyPr>
          <a:lstStyle/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Dilated portion of the alimentary canal, situated in the upper part of the abdomen, extending from beneath the left costal margin region into the epigastric and umbilical regions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Roughly j-shaped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Capacity of about </a:t>
            </a:r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1500 ml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Two openings, the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cardiac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pyloric orifices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Two curvatures, the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greater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lesser curvature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Two surfaces, an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anterior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and a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posterior surface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Fixed at both ends but is very mobile in between.</a:t>
            </a:r>
          </a:p>
        </p:txBody>
      </p:sp>
    </p:spTree>
    <p:extLst>
      <p:ext uri="{BB962C8B-B14F-4D97-AF65-F5344CB8AC3E}">
        <p14:creationId xmlns:p14="http://schemas.microsoft.com/office/powerpoint/2010/main" val="1233793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271591" cy="829339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STOMACH</a:t>
            </a:r>
            <a:endParaRPr lang="en-US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29339"/>
            <a:ext cx="10178320" cy="566140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High and transversely arranged in the short, obese person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(steer-horn stomach)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Elongated vertically in the tall, thin person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(j-shaped stomach)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Shape variation depends on the volume of the contents.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Has three main function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24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Stores food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24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Mixes the food with gastric secretions to form a semifluid </a:t>
            </a:r>
            <a:r>
              <a:rPr lang="en-US" sz="2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chyme</a:t>
            </a:r>
          </a:p>
          <a:p>
            <a:pPr lvl="1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24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Controls the rate of delivery of the chyme to the small intestine so that efficient digestion and absorption can take place.</a:t>
            </a:r>
          </a:p>
        </p:txBody>
      </p:sp>
    </p:spTree>
    <p:extLst>
      <p:ext uri="{BB962C8B-B14F-4D97-AF65-F5344CB8AC3E}">
        <p14:creationId xmlns:p14="http://schemas.microsoft.com/office/powerpoint/2010/main" val="26226163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9057736" cy="89714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STOMACH</a:t>
            </a:r>
            <a:endParaRPr lang="en-US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9675"/>
            <a:ext cx="9893508" cy="5660908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The stomach is divided into the following parts</a:t>
            </a:r>
          </a:p>
          <a:p>
            <a:pPr marL="400050" lvl="1" indent="0">
              <a:lnSpc>
                <a:spcPct val="150000"/>
              </a:lnSpc>
              <a:buClr>
                <a:srgbClr val="00B0F0"/>
              </a:buClr>
              <a:buNone/>
            </a:pP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Fundus: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ome-shaped and projects upward and to the left of the cardiac orifice. It is usually full of gas.</a:t>
            </a:r>
          </a:p>
          <a:p>
            <a:pPr marL="400050" lvl="1" indent="0">
              <a:lnSpc>
                <a:spcPct val="150000"/>
              </a:lnSpc>
              <a:buClr>
                <a:srgbClr val="00B0F0"/>
              </a:buClr>
              <a:buNone/>
            </a:pP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Body: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Extends from the level of the cardiac orifice to the level of the 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incisura angularis,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constant notch in the lower part of the lesser curvature.</a:t>
            </a:r>
          </a:p>
          <a:p>
            <a:pPr marL="400050" lvl="1" indent="0">
              <a:lnSpc>
                <a:spcPct val="150000"/>
              </a:lnSpc>
              <a:buClr>
                <a:srgbClr val="00B0F0"/>
              </a:buClr>
              <a:buNone/>
            </a:pP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Pyloric antrum: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Extends from the 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incisura angularis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to the 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pylorus.</a:t>
            </a:r>
          </a:p>
          <a:p>
            <a:pPr marL="400050" lvl="1" indent="0">
              <a:lnSpc>
                <a:spcPct val="150000"/>
              </a:lnSpc>
              <a:buClr>
                <a:srgbClr val="00B0F0"/>
              </a:buClr>
              <a:buNone/>
            </a:pP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Pylorus: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most tubular part of the stomach. The thick muscular wall is called the</a:t>
            </a:r>
            <a:r>
              <a:rPr lang="en-US" sz="24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pyloric sphincter,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and the cavity of the pylorus is the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pyloric canal</a:t>
            </a:r>
            <a:endParaRPr lang="en-US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0399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527570"/>
            <a:ext cx="10553075" cy="564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0148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050" y="1035547"/>
            <a:ext cx="6083866" cy="471070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3451" y="836279"/>
            <a:ext cx="4545697" cy="4784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6335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6" y="0"/>
            <a:ext cx="9271225" cy="704538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STOMACH</a:t>
            </a:r>
            <a:endParaRPr lang="en-US" sz="32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5" y="839449"/>
            <a:ext cx="9950693" cy="603354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rgbClr val="7030A0"/>
                </a:solidFill>
              </a:rPr>
              <a:t>Lesser curvature </a:t>
            </a:r>
            <a:r>
              <a:rPr lang="en-US" sz="2000" dirty="0"/>
              <a:t>forms the right border and extends from the cardiac orifice to the pylorus suspended from the liver by the </a:t>
            </a:r>
            <a:r>
              <a:rPr lang="en-US" sz="2000" b="1" dirty="0">
                <a:solidFill>
                  <a:srgbClr val="00B0F0"/>
                </a:solidFill>
              </a:rPr>
              <a:t>lesser omentum.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rgbClr val="7030A0"/>
                </a:solidFill>
              </a:rPr>
              <a:t>Greater curvature </a:t>
            </a:r>
            <a:r>
              <a:rPr lang="en-US" sz="2000" dirty="0"/>
              <a:t>is much longer and extends from the left of the cardiac orifice, over the dome of the fundus, and along the left border of the stomach to the pylorus.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/>
              <a:t>Here </a:t>
            </a:r>
            <a:r>
              <a:rPr lang="en-US" sz="2000" b="1" dirty="0">
                <a:solidFill>
                  <a:srgbClr val="00B050"/>
                </a:solidFill>
              </a:rPr>
              <a:t>gastrosplenic Omentum </a:t>
            </a:r>
            <a:r>
              <a:rPr lang="en-US" sz="2000" dirty="0"/>
              <a:t>extends from the upper part to the spleen.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/>
              <a:t> </a:t>
            </a:r>
            <a:r>
              <a:rPr lang="en-US" sz="2000" b="1" dirty="0">
                <a:solidFill>
                  <a:srgbClr val="00B050"/>
                </a:solidFill>
              </a:rPr>
              <a:t>The greater omentum </a:t>
            </a:r>
            <a:r>
              <a:rPr lang="en-US" sz="2000" dirty="0"/>
              <a:t>extends from the lower part of the greater curvature to the transverse colon.</a:t>
            </a:r>
          </a:p>
        </p:txBody>
      </p:sp>
    </p:spTree>
    <p:extLst>
      <p:ext uri="{BB962C8B-B14F-4D97-AF65-F5344CB8AC3E}">
        <p14:creationId xmlns:p14="http://schemas.microsoft.com/office/powerpoint/2010/main" val="16832722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21265"/>
            <a:ext cx="9054059" cy="674557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STOMACH</a:t>
            </a:r>
            <a:endParaRPr lang="en-US" sz="32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74557"/>
            <a:ext cx="9893508" cy="578620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rgbClr val="0070C0"/>
                </a:solidFill>
              </a:rPr>
              <a:t>Cardiac orifice </a:t>
            </a:r>
            <a:r>
              <a:rPr lang="en-US" sz="2000" dirty="0"/>
              <a:t>is where the esophagus enters the stomach has no sphincter  a physiologic mechanism exists that prevents regurgitation to esophagus.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rgbClr val="0070C0"/>
                </a:solidFill>
              </a:rPr>
              <a:t>Pyloric orifice </a:t>
            </a:r>
            <a:r>
              <a:rPr lang="en-US" sz="2000" dirty="0"/>
              <a:t>is formed by the </a:t>
            </a:r>
            <a:r>
              <a:rPr lang="en-US" sz="2000" b="1" dirty="0">
                <a:solidFill>
                  <a:srgbClr val="FF0000"/>
                </a:solidFill>
              </a:rPr>
              <a:t>pyloric canal, </a:t>
            </a:r>
            <a:r>
              <a:rPr lang="en-US" sz="2000" dirty="0"/>
              <a:t>which is about </a:t>
            </a:r>
            <a:r>
              <a:rPr lang="en-US" sz="2000" dirty="0">
                <a:solidFill>
                  <a:srgbClr val="00B0F0"/>
                </a:solidFill>
              </a:rPr>
              <a:t>1 in. (2.5 cm) long</a:t>
            </a:r>
            <a:r>
              <a:rPr lang="en-US" sz="2000" dirty="0"/>
              <a:t> here present a circular muscle called </a:t>
            </a:r>
            <a:r>
              <a:rPr lang="en-US" sz="2000" b="1" dirty="0">
                <a:solidFill>
                  <a:srgbClr val="C00000"/>
                </a:solidFill>
              </a:rPr>
              <a:t>pyloric sphincter.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rgbClr val="0070C0"/>
                </a:solidFill>
              </a:rPr>
              <a:t>Pyloric sphincter </a:t>
            </a:r>
            <a:r>
              <a:rPr lang="en-US" sz="2000" dirty="0"/>
              <a:t>controls the outflow of gastric contents into the duodenum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rgbClr val="0070C0"/>
                </a:solidFill>
              </a:rPr>
              <a:t>Mucous membrane </a:t>
            </a:r>
            <a:r>
              <a:rPr lang="en-US" sz="2000" dirty="0"/>
              <a:t>of the stomach is thick and vascular and is thrown into numerous folds, or </a:t>
            </a:r>
            <a:r>
              <a:rPr lang="en-US" sz="2000" b="1" dirty="0">
                <a:solidFill>
                  <a:srgbClr val="00B050"/>
                </a:solidFill>
              </a:rPr>
              <a:t>rugae </a:t>
            </a:r>
            <a:r>
              <a:rPr lang="en-US" sz="2000" dirty="0"/>
              <a:t>longitudinal in direction, folds flatten out when the stomach is distended.</a:t>
            </a:r>
          </a:p>
        </p:txBody>
      </p:sp>
    </p:spTree>
    <p:extLst>
      <p:ext uri="{BB962C8B-B14F-4D97-AF65-F5344CB8AC3E}">
        <p14:creationId xmlns:p14="http://schemas.microsoft.com/office/powerpoint/2010/main" val="38463498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278505" y="868871"/>
            <a:ext cx="5585840" cy="5583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9491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E81725A-3C83-9903-DFCA-DA0FEFD39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408" y="806570"/>
            <a:ext cx="9753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1714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383843" cy="764498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STOMACH</a:t>
            </a:r>
            <a:endParaRPr lang="en-US" sz="32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4499"/>
            <a:ext cx="9833548" cy="593610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muscular wall of the stomach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contains longitudinal fibers, circular fibers, and oblique fibers.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peritoneum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completely surrounds the stomach</a:t>
            </a:r>
            <a:r>
              <a:rPr lang="en-US" sz="28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US" sz="24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It leaves the lesser curvature as the lesser omentum and the greater curvature as the gastrosplenic omentum and the greater omentum.</a:t>
            </a:r>
          </a:p>
        </p:txBody>
      </p:sp>
    </p:spTree>
    <p:extLst>
      <p:ext uri="{BB962C8B-B14F-4D97-AF65-F5344CB8AC3E}">
        <p14:creationId xmlns:p14="http://schemas.microsoft.com/office/powerpoint/2010/main" val="27904144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528763"/>
            <a:ext cx="9863138" cy="4648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8306116"/>
              </p:ext>
            </p:extLst>
          </p:nvPr>
        </p:nvGraphicFramePr>
        <p:xfrm>
          <a:off x="811968" y="961986"/>
          <a:ext cx="10568064" cy="4857828"/>
        </p:xfrm>
        <a:graphic>
          <a:graphicData uri="http://schemas.openxmlformats.org/drawingml/2006/table">
            <a:tbl>
              <a:tblPr/>
              <a:tblGrid>
                <a:gridCol w="29980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0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96928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</a:rPr>
                        <a:t>Anatomical</a:t>
                      </a:r>
                      <a:r>
                        <a:rPr lang="en-US" sz="2400" b="1" baseline="0" dirty="0">
                          <a:solidFill>
                            <a:schemeClr val="tx1"/>
                          </a:solidFill>
                          <a:effectLst/>
                        </a:rPr>
                        <a:t> relation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</a:rPr>
                        <a:t>Structures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6816">
                <a:tc>
                  <a:txBody>
                    <a:bodyPr/>
                    <a:lstStyle/>
                    <a:p>
                      <a:pPr marL="800100" lvl="1" indent="-342900">
                        <a:buFont typeface="Wingdings" panose="05000000000000000000" pitchFamily="2" charset="2"/>
                        <a:buChar char="v"/>
                      </a:pPr>
                      <a:r>
                        <a:rPr lang="en-US" sz="2000" b="1" dirty="0">
                          <a:effectLst/>
                        </a:rPr>
                        <a:t>Superior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1" dirty="0">
                          <a:solidFill>
                            <a:srgbClr val="0070C0"/>
                          </a:solidFill>
                          <a:effectLst/>
                        </a:rPr>
                        <a:t>Oesophagus and left dome of the diaphragm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7042">
                <a:tc>
                  <a:txBody>
                    <a:bodyPr/>
                    <a:lstStyle/>
                    <a:p>
                      <a:pPr marL="800100" lvl="1" indent="-342900">
                        <a:buFont typeface="Wingdings" panose="05000000000000000000" pitchFamily="2" charset="2"/>
                        <a:buChar char="v"/>
                      </a:pPr>
                      <a:r>
                        <a:rPr lang="en-US" sz="2000" b="1" dirty="0">
                          <a:effectLst/>
                        </a:rPr>
                        <a:t>Anterior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1" dirty="0">
                          <a:solidFill>
                            <a:srgbClr val="0070C0"/>
                          </a:solidFill>
                        </a:rPr>
                        <a:t>The anterior abdominal wall, the left costal</a:t>
                      </a:r>
                    </a:p>
                    <a:p>
                      <a:r>
                        <a:rPr lang="en-US" sz="2000" b="0" i="1" dirty="0">
                          <a:solidFill>
                            <a:srgbClr val="0070C0"/>
                          </a:solidFill>
                        </a:rPr>
                        <a:t>margin, the left pleura and lung, the diaphragm, and the</a:t>
                      </a:r>
                    </a:p>
                    <a:p>
                      <a:r>
                        <a:rPr lang="en-US" sz="2000" b="0" i="1" dirty="0">
                          <a:solidFill>
                            <a:srgbClr val="0070C0"/>
                          </a:solidFill>
                        </a:rPr>
                        <a:t>left lobe of the liver </a:t>
                      </a:r>
                      <a:endParaRPr lang="en-US" sz="2000" b="0" i="1" dirty="0">
                        <a:solidFill>
                          <a:srgbClr val="0070C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7042">
                <a:tc>
                  <a:txBody>
                    <a:bodyPr/>
                    <a:lstStyle/>
                    <a:p>
                      <a:pPr marL="800100" lvl="1" indent="-342900">
                        <a:buFont typeface="Wingdings" panose="05000000000000000000" pitchFamily="2" charset="2"/>
                        <a:buChar char="v"/>
                      </a:pPr>
                      <a:r>
                        <a:rPr lang="en-US" sz="2000" b="1" dirty="0">
                          <a:effectLst/>
                        </a:rPr>
                        <a:t>Posterior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1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The lesser sac, diaphragm, spleen, left suprarenal gland, upper part of the left kidney, splenic artery, pancreas, the transverse</a:t>
                      </a:r>
                    </a:p>
                    <a:p>
                      <a:r>
                        <a:rPr lang="en-US" sz="2000" b="0" i="1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mesocolon, and the transverse colon</a:t>
                      </a:r>
                      <a:endParaRPr lang="en-US" sz="2400" b="0" i="1" dirty="0">
                        <a:solidFill>
                          <a:srgbClr val="0070C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10321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66" y="0"/>
            <a:ext cx="9256235" cy="62958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Arterial supply of stomach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66" y="809469"/>
            <a:ext cx="9890732" cy="604853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Left gastric artery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arises from the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celiac artery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supplies the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lower third of the esophagus and the upper right part of the stomach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Right gastric artery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arises from the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hepatic artery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supplies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lower right part of the stomach.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Short gastric arteries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arise from the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splenic artery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supply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fundus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Left gastroepiploic artery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arises from the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splenic artery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supply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upper part of the greater curvature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Right gastroepiploic artery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arises from the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gastroduodenal branch of the hepatic artery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supplies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stomach along the lower part of the greater curvature.</a:t>
            </a:r>
          </a:p>
        </p:txBody>
      </p:sp>
    </p:spTree>
    <p:extLst>
      <p:ext uri="{BB962C8B-B14F-4D97-AF65-F5344CB8AC3E}">
        <p14:creationId xmlns:p14="http://schemas.microsoft.com/office/powerpoint/2010/main" val="1713421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r="-561" b="8005"/>
          <a:stretch/>
        </p:blipFill>
        <p:spPr>
          <a:xfrm>
            <a:off x="335678" y="918235"/>
            <a:ext cx="10481315" cy="463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6522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03" y="238346"/>
            <a:ext cx="10561054" cy="630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2354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039069" cy="70453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Veins of stomach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84420"/>
            <a:ext cx="10253272" cy="597357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veins drain into the 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portal circulation.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left </a:t>
            </a: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right gastric veins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drain directly into the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portal vein.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short gastric veins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and the 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left gastroepiploic veins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join the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splenic vein.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4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right gastroepiploic vein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joins the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superior mesenteric vein.</a:t>
            </a:r>
          </a:p>
        </p:txBody>
      </p:sp>
    </p:spTree>
    <p:extLst>
      <p:ext uri="{BB962C8B-B14F-4D97-AF65-F5344CB8AC3E}">
        <p14:creationId xmlns:p14="http://schemas.microsoft.com/office/powerpoint/2010/main" val="32272094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34138" cy="59960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Lymphatic's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94479"/>
            <a:ext cx="9878518" cy="6063521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gastric lymphatic vessels travel with the arteries along the greater and lesser curvatures of the stomach.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Lymph fluid drains into the </a:t>
            </a:r>
            <a:r>
              <a:rPr lang="en-US" sz="20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gastric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 and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0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gastro-omental</a:t>
            </a:r>
            <a:r>
              <a:rPr lang="en-US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lymph nodes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found at the curvatures.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Efferent lymphatic vessels from these nodes connect to the</a:t>
            </a:r>
            <a:r>
              <a:rPr lang="en-US" sz="20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coeliac lymph nodes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located on the posterior abdominal wall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980724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6" y="0"/>
            <a:ext cx="9066273" cy="704538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B050"/>
                </a:solidFill>
              </a:rPr>
              <a:t>Nerve supply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5" y="809469"/>
            <a:ext cx="10355427" cy="574123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nerve supply includes sympathetic fibers derived from the </a:t>
            </a: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celiac plexus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and parasympathetic fibers from the </a:t>
            </a: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right and left vagus nerves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Anterior vagal trunk,</a:t>
            </a: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supply the </a:t>
            </a:r>
            <a:r>
              <a:rPr lang="en-US" sz="2000" b="1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anterior surface of the stomach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Posterior vagal trunk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supply mainly </a:t>
            </a:r>
            <a:r>
              <a:rPr lang="en-US" sz="2000" b="1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posterior surface of the stomach.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pyloric sphincter receives motor fibers from the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sympathetic system and inhibitory fibers from the vagi.</a:t>
            </a:r>
          </a:p>
        </p:txBody>
      </p:sp>
    </p:spTree>
    <p:extLst>
      <p:ext uri="{BB962C8B-B14F-4D97-AF65-F5344CB8AC3E}">
        <p14:creationId xmlns:p14="http://schemas.microsoft.com/office/powerpoint/2010/main" val="10254474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4548" y="435534"/>
            <a:ext cx="6766486" cy="591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8988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B07D27-5A55-5AD8-F42E-BA9633DEF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977" y="965538"/>
            <a:ext cx="8765340" cy="492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57265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2867</TotalTime>
  <Words>1546</Words>
  <Application>Microsoft Office PowerPoint</Application>
  <PresentationFormat>Widescreen</PresentationFormat>
  <Paragraphs>132</Paragraphs>
  <Slides>32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Calibri</vt:lpstr>
      <vt:lpstr>Trebuchet MS</vt:lpstr>
      <vt:lpstr>Wingdings</vt:lpstr>
      <vt:lpstr>Wingdings 3</vt:lpstr>
      <vt:lpstr>Facet</vt:lpstr>
      <vt:lpstr>STOMACH</vt:lpstr>
      <vt:lpstr>ESOPHAGUS</vt:lpstr>
      <vt:lpstr>PowerPoint Presentation</vt:lpstr>
      <vt:lpstr>ESOPHAGUS</vt:lpstr>
      <vt:lpstr>PowerPoint Presentation</vt:lpstr>
      <vt:lpstr>PowerPoint Presentation</vt:lpstr>
      <vt:lpstr>ESOPHAGUS</vt:lpstr>
      <vt:lpstr>Blood supply of esophagus </vt:lpstr>
      <vt:lpstr>PowerPoint Presentation</vt:lpstr>
      <vt:lpstr>Nerve Supply to Esophagus</vt:lpstr>
      <vt:lpstr>Lymph Drainage of the Esophagus</vt:lpstr>
      <vt:lpstr>SPHINCTERS</vt:lpstr>
      <vt:lpstr>PowerPoint Presentation</vt:lpstr>
      <vt:lpstr>STOMACH</vt:lpstr>
      <vt:lpstr>STOMACH</vt:lpstr>
      <vt:lpstr>STOMACH</vt:lpstr>
      <vt:lpstr>PowerPoint Presentation</vt:lpstr>
      <vt:lpstr>PowerPoint Presentation</vt:lpstr>
      <vt:lpstr>STOMACH</vt:lpstr>
      <vt:lpstr>STOMACH</vt:lpstr>
      <vt:lpstr>PowerPoint Presentation</vt:lpstr>
      <vt:lpstr>PowerPoint Presentation</vt:lpstr>
      <vt:lpstr>STOMACH</vt:lpstr>
      <vt:lpstr>PowerPoint Presentation</vt:lpstr>
      <vt:lpstr>Arterial supply of stomach </vt:lpstr>
      <vt:lpstr>PowerPoint Presentation</vt:lpstr>
      <vt:lpstr>PowerPoint Presentation</vt:lpstr>
      <vt:lpstr>Veins of stomach </vt:lpstr>
      <vt:lpstr>Lymphatic's </vt:lpstr>
      <vt:lpstr>Nerve supply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Stomach</dc:title>
  <dc:creator>Windows User</dc:creator>
  <cp:lastModifiedBy>Aizaz Khan</cp:lastModifiedBy>
  <cp:revision>27</cp:revision>
  <dcterms:created xsi:type="dcterms:W3CDTF">2019-12-17T14:26:18Z</dcterms:created>
  <dcterms:modified xsi:type="dcterms:W3CDTF">2023-05-22T18:03:00Z</dcterms:modified>
</cp:coreProperties>
</file>