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72" r:id="rId3"/>
    <p:sldId id="273" r:id="rId4"/>
    <p:sldId id="274" r:id="rId5"/>
    <p:sldId id="275" r:id="rId6"/>
    <p:sldId id="257" r:id="rId7"/>
    <p:sldId id="258" r:id="rId8"/>
    <p:sldId id="267" r:id="rId9"/>
    <p:sldId id="266" r:id="rId10"/>
    <p:sldId id="259" r:id="rId11"/>
    <p:sldId id="270" r:id="rId12"/>
    <p:sldId id="268" r:id="rId13"/>
    <p:sldId id="260" r:id="rId14"/>
    <p:sldId id="269" r:id="rId15"/>
    <p:sldId id="261" r:id="rId16"/>
    <p:sldId id="277" r:id="rId17"/>
    <p:sldId id="262" r:id="rId18"/>
    <p:sldId id="265" r:id="rId19"/>
    <p:sldId id="263" r:id="rId20"/>
    <p:sldId id="278" r:id="rId21"/>
    <p:sldId id="264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4sB8/VhDv3NVBXCO9eKnfw==" hashData="J2NIj4PrHodNfrulH3TNK3Kw9v0sS8TmEcyxPUyn2pDJmBeKW3PROHoeJuql1IfcdIqriUFdvxfP2SK/Sin44w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3762" autoAdjust="0"/>
  </p:normalViewPr>
  <p:slideViewPr>
    <p:cSldViewPr snapToGrid="0" showGuides="1">
      <p:cViewPr varScale="1">
        <p:scale>
          <a:sx n="30" d="100"/>
          <a:sy n="30" d="100"/>
        </p:scale>
        <p:origin x="18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zaz Khan" userId="33fcbba63301ba1b" providerId="LiveId" clId="{AEDF29EE-1CFA-4A4A-A9E5-8BD83A170BC2}"/>
    <pc:docChg chg="modSld">
      <pc:chgData name="Aizaz Khan" userId="33fcbba63301ba1b" providerId="LiveId" clId="{AEDF29EE-1CFA-4A4A-A9E5-8BD83A170BC2}" dt="2023-05-19T20:29:56.639" v="4" actId="20577"/>
      <pc:docMkLst>
        <pc:docMk/>
      </pc:docMkLst>
      <pc:sldChg chg="modNotesTx">
        <pc:chgData name="Aizaz Khan" userId="33fcbba63301ba1b" providerId="LiveId" clId="{AEDF29EE-1CFA-4A4A-A9E5-8BD83A170BC2}" dt="2023-05-19T20:29:27.615" v="0" actId="20577"/>
        <pc:sldMkLst>
          <pc:docMk/>
          <pc:sldMk cId="2941099339" sldId="259"/>
        </pc:sldMkLst>
      </pc:sldChg>
      <pc:sldChg chg="modNotesTx">
        <pc:chgData name="Aizaz Khan" userId="33fcbba63301ba1b" providerId="LiveId" clId="{AEDF29EE-1CFA-4A4A-A9E5-8BD83A170BC2}" dt="2023-05-19T20:29:47.527" v="3" actId="20577"/>
        <pc:sldMkLst>
          <pc:docMk/>
          <pc:sldMk cId="4256537693" sldId="262"/>
        </pc:sldMkLst>
      </pc:sldChg>
      <pc:sldChg chg="modNotesTx">
        <pc:chgData name="Aizaz Khan" userId="33fcbba63301ba1b" providerId="LiveId" clId="{AEDF29EE-1CFA-4A4A-A9E5-8BD83A170BC2}" dt="2023-05-19T20:29:56.639" v="4" actId="20577"/>
        <pc:sldMkLst>
          <pc:docMk/>
          <pc:sldMk cId="2555094780" sldId="264"/>
        </pc:sldMkLst>
      </pc:sldChg>
      <pc:sldChg chg="modNotesTx">
        <pc:chgData name="Aizaz Khan" userId="33fcbba63301ba1b" providerId="LiveId" clId="{AEDF29EE-1CFA-4A4A-A9E5-8BD83A170BC2}" dt="2023-05-19T20:29:33.790" v="1" actId="20577"/>
        <pc:sldMkLst>
          <pc:docMk/>
          <pc:sldMk cId="4137372486" sldId="268"/>
        </pc:sldMkLst>
      </pc:sldChg>
      <pc:sldChg chg="modNotesTx">
        <pc:chgData name="Aizaz Khan" userId="33fcbba63301ba1b" providerId="LiveId" clId="{AEDF29EE-1CFA-4A4A-A9E5-8BD83A170BC2}" dt="2023-05-19T20:29:39.386" v="2" actId="20577"/>
        <pc:sldMkLst>
          <pc:docMk/>
          <pc:sldMk cId="1212037567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17560-C093-4799-B5E3-E273EA7CD8F4}" type="datetimeFigureOut">
              <a:rPr lang="en-PK" smtClean="0"/>
              <a:t>20/05/2023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E5F73-51E9-4620-98DE-760A3A97DF4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672780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E5F73-51E9-4620-98DE-760A3A97DF4C}" type="slidenum">
              <a:rPr lang="en-PK" smtClean="0"/>
              <a:t>10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40931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E5F73-51E9-4620-98DE-760A3A97DF4C}" type="slidenum">
              <a:rPr lang="en-PK" smtClean="0"/>
              <a:t>12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29466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E5F73-51E9-4620-98DE-760A3A97DF4C}" type="slidenum">
              <a:rPr lang="en-PK" smtClean="0"/>
              <a:t>16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671346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E5F73-51E9-4620-98DE-760A3A97DF4C}" type="slidenum">
              <a:rPr lang="en-PK" smtClean="0"/>
              <a:t>17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605078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E5F73-51E9-4620-98DE-760A3A97DF4C}" type="slidenum">
              <a:rPr lang="en-PK" smtClean="0"/>
              <a:t>21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9792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17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40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49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5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971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60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08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95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4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845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963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6175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32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17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9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5C310-EC11-4536-BB88-CF025614E397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FF9F731-D7E0-4F4B-8537-35970FA1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37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Peritoneum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9443" y="4050836"/>
            <a:ext cx="7766936" cy="109689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AIZAZ</a:t>
            </a:r>
          </a:p>
          <a:p>
            <a:pPr algn="ctr"/>
            <a:r>
              <a:rPr lang="en-US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Demonstrator Surgical </a:t>
            </a:r>
          </a:p>
          <a:p>
            <a:pPr algn="ctr"/>
            <a:r>
              <a:rPr lang="en-US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KMU-IPMS Peshawar</a:t>
            </a:r>
          </a:p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92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82558-4298-1B68-FD5B-810E53272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9" y="156238"/>
            <a:ext cx="9795134" cy="82717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ABDOMINAL CAVITY</a:t>
            </a:r>
            <a:endParaRPr lang="en-PK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21A37-8E57-EB60-BB02-09B4E96A2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79" y="1190445"/>
            <a:ext cx="10122938" cy="5331125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abdominal cavity is a large body cavity.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 It is a part of the abdominopelvic cavity.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is located below the thoracic cavity, and above the pelvic cavity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Its dome-shaped roof is the thoracic diaphragm.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Its floor is the pelvic inlet, opening into the pelvis.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Organs of the abdominal cavity include: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stomach, liver, gallbladder, spleen, pancreas, small intestine, kidneys, large intestine, and adrenal glands</a:t>
            </a:r>
            <a:endParaRPr lang="en-P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007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E7A00F-7F63-9B22-42FE-7FFE19689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287" y="0"/>
            <a:ext cx="5683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47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7E3109-434F-5308-FEC4-6C50CDC9A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02" y="718688"/>
            <a:ext cx="10505085" cy="542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86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A9A5B5-667C-6647-9392-66CCD0B69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26" y="862642"/>
            <a:ext cx="10160706" cy="491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34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58990" cy="64457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PERITONEUM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275" y="644577"/>
            <a:ext cx="11766431" cy="608402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Arrangement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 serous membrane that lines the walls of the abdominal and pelvic cavities and clothes the viscera .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peritoneum can be 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regarded as a balloon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against which organs are pressed from outside.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peritoneum consists of two layers that are continuous with each other: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parietal peritoneum and the visceral peritoneum.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Both types are made up of simple squamous epithelial cells called mesothelium.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parietal peritoneum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lines the walls of the abdominal and pelvic cavities.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Visceral peritoneum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covers the organs.</a:t>
            </a:r>
          </a:p>
        </p:txBody>
      </p:sp>
    </p:spTree>
    <p:extLst>
      <p:ext uri="{BB962C8B-B14F-4D97-AF65-F5344CB8AC3E}">
        <p14:creationId xmlns:p14="http://schemas.microsoft.com/office/powerpoint/2010/main" val="70130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4347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PERITONEUM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045" y="779489"/>
            <a:ext cx="9692413" cy="595109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potential space between the parietal and visceral layers, is called 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peritoneal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cavity.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males, the cavity is closed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but in females, there is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communication with the exterior through the uterine tubes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the uterus, and the vagina.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Between the parietal peritoneum and the fascial lining of the abdominal and pelvic walls is a layer of connective tissue called the </a:t>
            </a:r>
            <a:r>
              <a:rPr lang="en-US" sz="2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extraperitoneal tissue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the area of the kidneys, this tissue contains a large amount of fat, which supports the kidneys.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peritoneal cavity is the largest cavity in the body and is divided into two parts: the </a:t>
            </a: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greater sac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the </a:t>
            </a: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lesser sac.</a:t>
            </a:r>
          </a:p>
        </p:txBody>
      </p:sp>
    </p:spTree>
    <p:extLst>
      <p:ext uri="{BB962C8B-B14F-4D97-AF65-F5344CB8AC3E}">
        <p14:creationId xmlns:p14="http://schemas.microsoft.com/office/powerpoint/2010/main" val="3292221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69430" y="350025"/>
            <a:ext cx="7854144" cy="55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95235" y="1634122"/>
            <a:ext cx="5231113" cy="4214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1999" b="8258"/>
          <a:stretch/>
        </p:blipFill>
        <p:spPr>
          <a:xfrm>
            <a:off x="6096000" y="1634122"/>
            <a:ext cx="5600765" cy="386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" y="0"/>
            <a:ext cx="8901380" cy="56962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PERITONEUM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7" y="569627"/>
            <a:ext cx="10055623" cy="60710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greater sac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is the main compartment and extends from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diaphragm down into the pelvis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lesser sac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is smaller and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lies behind the stomach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greater and lesser sacs are in free communication with one another through an oval window called the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opening of the lesser sac,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or the </a:t>
            </a:r>
            <a:r>
              <a:rPr lang="en-US" sz="24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epiploic foramen.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peritoneum secretes a small amount of serous fluid, the 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peritoneal fluid,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which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lubricates the surfaces of the peritoneum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allows free movement between the viscera.</a:t>
            </a:r>
          </a:p>
        </p:txBody>
      </p:sp>
    </p:spTree>
    <p:extLst>
      <p:ext uri="{BB962C8B-B14F-4D97-AF65-F5344CB8AC3E}">
        <p14:creationId xmlns:p14="http://schemas.microsoft.com/office/powerpoint/2010/main" val="2941099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01E3F6-B5F8-F3F5-3FFD-EA11AC6E2B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66" b="9295"/>
          <a:stretch/>
        </p:blipFill>
        <p:spPr>
          <a:xfrm>
            <a:off x="2208364" y="574195"/>
            <a:ext cx="6694906" cy="570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192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334125" y="435784"/>
            <a:ext cx="6456285" cy="546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7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689548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PERITONEUM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9548"/>
            <a:ext cx="10268262" cy="628087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Intraperitoneal VS retroperitoneal</a:t>
            </a:r>
            <a:endParaRPr lang="en-US" sz="2400" u="sng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Describe the relationship of various organs to their peritoneal covering.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 organ is said to be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intraperitoneal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when it is almost totally covered with visceral peritoneum</a:t>
            </a:r>
            <a:r>
              <a:rPr lang="en-US" sz="24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 The stomach, jejunum, ileum, and spleen.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Retroperitoneal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organs lie behind the peritoneum and are only partially covered with visceral peritoneum. </a:t>
            </a:r>
            <a:r>
              <a:rPr lang="en-US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 Pancreas, the ascending and descending parts of the colon are examples of retroperitoneal organs</a:t>
            </a:r>
            <a:r>
              <a:rPr lang="en-US" sz="24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7933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978984" y="464771"/>
            <a:ext cx="7672121" cy="592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42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829207" cy="70453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PERITONEUM</a:t>
            </a:r>
            <a:endParaRPr lang="en-US" sz="3200" dirty="0"/>
          </a:p>
        </p:txBody>
      </p:sp>
      <p:sp useBgFill="1"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04538"/>
            <a:ext cx="12059727" cy="6153461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Peritoneal Ligaments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Peritoneal ligaments are 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two-layered folds of peritoneum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that </a:t>
            </a:r>
            <a:r>
              <a:rPr lang="en-US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 solid viscera to the abdominal walls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liver, is connected to the diaphragm by the </a:t>
            </a: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falciform ligament,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coronary ligament,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the </a:t>
            </a: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 and left triangular ligaments.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780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08666D-4CA4-6E1C-0138-9BD1161F01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66" b="-1015"/>
          <a:stretch/>
        </p:blipFill>
        <p:spPr>
          <a:xfrm>
            <a:off x="1005247" y="1685834"/>
            <a:ext cx="9053154" cy="380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37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859187" cy="58461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OMENTA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9548"/>
            <a:ext cx="10013430" cy="6168451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Omenta are 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two-layered folds of peritoneum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that </a:t>
            </a:r>
            <a:r>
              <a:rPr lang="en-US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 the stomach to another viscera.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greater omentum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connects </a:t>
            </a:r>
            <a:r>
              <a:rPr lang="en-US" sz="24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greater curvature of the stomach to the transverse colon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It hangs down like an apron in front of the coils of the small intestine and is folded back on itself to be attached to the transverse colon.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lesser omentum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suspends the lesser curvature of the stomach from the fissure of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ligamentum venosum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 hepatis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 the undersurface of the liver.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gastrosplenic omentum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(ligament) connects the stomach to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hilum of the spleen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537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93687" y="1443384"/>
            <a:ext cx="5802313" cy="4351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817" y="1768035"/>
            <a:ext cx="4967991" cy="402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71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844197" cy="7944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MESENTERIES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9547"/>
            <a:ext cx="9818558" cy="571125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Mesenteries are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two-layered folds of peritoneum </a:t>
            </a:r>
            <a:r>
              <a:rPr lang="en-US" sz="24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connecting parts of the intestines to the posterior abdominal wall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E.g. the </a:t>
            </a: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mesentery of the small intestine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transverse mesocolon</a:t>
            </a:r>
            <a:r>
              <a:rPr lang="en-US" sz="24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the </a:t>
            </a: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sigmoid mesocolon</a:t>
            </a:r>
            <a:endParaRPr lang="en-US" sz="2400" i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peritoneal ligaments, omenta, and mesenteries permit blood, lymph vessels, and nerves to reach the viscera.</a:t>
            </a:r>
          </a:p>
        </p:txBody>
      </p:sp>
    </p:spTree>
    <p:extLst>
      <p:ext uri="{BB962C8B-B14F-4D97-AF65-F5344CB8AC3E}">
        <p14:creationId xmlns:p14="http://schemas.microsoft.com/office/powerpoint/2010/main" val="2545492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81176F-547E-BB80-4CDF-97427E45A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9916" y="431956"/>
            <a:ext cx="5958337" cy="59940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2B0F1B-80A8-8C77-3561-E9924BF35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04" y="496019"/>
            <a:ext cx="4866312" cy="586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17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904157" cy="659567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NERVE SUPPLY OF THE PERITONEUM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59567"/>
            <a:ext cx="9893508" cy="577121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parietal peritoneum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sensitive to pain, temperature, touch, and pressure supplied by the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 six thoracic and 1st lumbar nerves.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diaphragmatic peritoneum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supplied in </a:t>
            </a:r>
            <a:r>
              <a:rPr lang="en-US" sz="20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center by the phrenic nerves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0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peripherally, by the lower six thoracic nerves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parietal peritoneum 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pelvis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supplied by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obturator nerve.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visceral peritoneum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sensitive only to stretch and tearing and is not sensitive to touch, pressure, or temperature. </a:t>
            </a:r>
            <a:r>
              <a:rPr lang="en-US" sz="20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supplied by autonomic afferent nerves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that supply the viscera or are traveling in the mesenteries.</a:t>
            </a:r>
          </a:p>
        </p:txBody>
      </p:sp>
    </p:spTree>
    <p:extLst>
      <p:ext uri="{BB962C8B-B14F-4D97-AF65-F5344CB8AC3E}">
        <p14:creationId xmlns:p14="http://schemas.microsoft.com/office/powerpoint/2010/main" val="2555094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67C730-BC1B-9CAC-02D6-610F0B5EB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021" y="1093196"/>
            <a:ext cx="7508874" cy="422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490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1523</TotalTime>
  <Words>776</Words>
  <Application>Microsoft Office PowerPoint</Application>
  <PresentationFormat>Widescreen</PresentationFormat>
  <Paragraphs>57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Wingdings 3</vt:lpstr>
      <vt:lpstr>Facet</vt:lpstr>
      <vt:lpstr>Peritoneum</vt:lpstr>
      <vt:lpstr>ABDOMINAL CAVITY</vt:lpstr>
      <vt:lpstr>PowerPoint Presentation</vt:lpstr>
      <vt:lpstr>PowerPoint Presentation</vt:lpstr>
      <vt:lpstr>PowerPoint Presentation</vt:lpstr>
      <vt:lpstr>PERITONEUM </vt:lpstr>
      <vt:lpstr>PERITONEUM</vt:lpstr>
      <vt:lpstr>PowerPoint Presentation</vt:lpstr>
      <vt:lpstr>PowerPoint Presentation</vt:lpstr>
      <vt:lpstr>PERITONEUM</vt:lpstr>
      <vt:lpstr>PowerPoint Presentation</vt:lpstr>
      <vt:lpstr>PowerPoint Presentation</vt:lpstr>
      <vt:lpstr>PERITONEUM</vt:lpstr>
      <vt:lpstr>PowerPoint Presentation</vt:lpstr>
      <vt:lpstr>PERITONEUM</vt:lpstr>
      <vt:lpstr>PowerPoint Presentation</vt:lpstr>
      <vt:lpstr>OMENTA </vt:lpstr>
      <vt:lpstr>PowerPoint Presentation</vt:lpstr>
      <vt:lpstr>MESENTERIES </vt:lpstr>
      <vt:lpstr>PowerPoint Presentation</vt:lpstr>
      <vt:lpstr>NERVE SUPPLY OF THE PERITONEUM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Peritonuem messentry omentum</dc:title>
  <dc:creator>Windows User</dc:creator>
  <cp:lastModifiedBy>Aizaz Khan</cp:lastModifiedBy>
  <cp:revision>23</cp:revision>
  <dcterms:created xsi:type="dcterms:W3CDTF">2019-12-15T06:18:51Z</dcterms:created>
  <dcterms:modified xsi:type="dcterms:W3CDTF">2023-05-19T20:30:07Z</dcterms:modified>
</cp:coreProperties>
</file>