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60" r:id="rId4"/>
    <p:sldId id="261" r:id="rId5"/>
    <p:sldId id="262" r:id="rId6"/>
    <p:sldId id="268" r:id="rId7"/>
    <p:sldId id="263" r:id="rId8"/>
    <p:sldId id="265" r:id="rId9"/>
    <p:sldId id="270" r:id="rId10"/>
    <p:sldId id="264" r:id="rId11"/>
    <p:sldId id="266" r:id="rId12"/>
    <p:sldId id="258" r:id="rId13"/>
    <p:sldId id="267" r:id="rId14"/>
    <p:sldId id="259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sgpQtcGpVWJBgXp245QFSg==" hashData="yPnYfAG05eq0kI7FPCjNyRnDkCGt4UdxBjHUKnv1nhSYLRbJMKCtHoYC0GLmRqX1PUWDi8LBZ0Y932reDM8S6A=="/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4683" autoAdjust="0"/>
  </p:normalViewPr>
  <p:slideViewPr>
    <p:cSldViewPr snapToGrid="0" showGuides="1">
      <p:cViewPr varScale="1">
        <p:scale>
          <a:sx n="42" d="100"/>
          <a:sy n="42" d="100"/>
        </p:scale>
        <p:origin x="1338" y="54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zaz Khan" userId="33fcbba63301ba1b" providerId="LiveId" clId="{D894BB5A-7F66-45CB-B390-03C9CFDC563C}"/>
    <pc:docChg chg="modSld">
      <pc:chgData name="Aizaz Khan" userId="33fcbba63301ba1b" providerId="LiveId" clId="{D894BB5A-7F66-45CB-B390-03C9CFDC563C}" dt="2023-05-13T16:52:05.929" v="1" actId="20577"/>
      <pc:docMkLst>
        <pc:docMk/>
      </pc:docMkLst>
      <pc:sldChg chg="modNotesTx">
        <pc:chgData name="Aizaz Khan" userId="33fcbba63301ba1b" providerId="LiveId" clId="{D894BB5A-7F66-45CB-B390-03C9CFDC563C}" dt="2023-05-13T16:52:01.024" v="0" actId="20577"/>
        <pc:sldMkLst>
          <pc:docMk/>
          <pc:sldMk cId="2572326890" sldId="262"/>
        </pc:sldMkLst>
      </pc:sldChg>
      <pc:sldChg chg="modNotesTx">
        <pc:chgData name="Aizaz Khan" userId="33fcbba63301ba1b" providerId="LiveId" clId="{D894BB5A-7F66-45CB-B390-03C9CFDC563C}" dt="2023-05-13T16:52:05.929" v="1" actId="20577"/>
        <pc:sldMkLst>
          <pc:docMk/>
          <pc:sldMk cId="3056204716" sldId="2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3876CD-8406-4E3D-8733-A8804C5C6F69}" type="datetimeFigureOut">
              <a:rPr lang="en-PK" smtClean="0"/>
              <a:t>13/05/2023</a:t>
            </a:fld>
            <a:endParaRPr lang="en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24B681-B8D0-4924-AB91-3248F6ADE3B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726498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24B681-B8D0-4924-AB91-3248F6ADE3B1}" type="slidenum">
              <a:rPr lang="en-PK" smtClean="0"/>
              <a:t>5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531754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24B681-B8D0-4924-AB91-3248F6ADE3B1}" type="slidenum">
              <a:rPr lang="en-PK" smtClean="0"/>
              <a:t>7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592273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0A2C-006E-4A38-A865-D3EE58AED382}" type="datetimeFigureOut">
              <a:rPr lang="en-PK" smtClean="0"/>
              <a:t>13/05/2023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ECB5-0FB0-4107-BFF4-5B111936FA94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217499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0A2C-006E-4A38-A865-D3EE58AED382}" type="datetimeFigureOut">
              <a:rPr lang="en-PK" smtClean="0"/>
              <a:t>13/05/2023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ECB5-0FB0-4107-BFF4-5B111936FA94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182863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0A2C-006E-4A38-A865-D3EE58AED382}" type="datetimeFigureOut">
              <a:rPr lang="en-PK" smtClean="0"/>
              <a:t>13/05/2023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ECB5-0FB0-4107-BFF4-5B111936FA94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286532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0A2C-006E-4A38-A865-D3EE58AED382}" type="datetimeFigureOut">
              <a:rPr lang="en-PK" smtClean="0"/>
              <a:t>13/05/2023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ECB5-0FB0-4107-BFF4-5B111936FA94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352689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0A2C-006E-4A38-A865-D3EE58AED382}" type="datetimeFigureOut">
              <a:rPr lang="en-PK" smtClean="0"/>
              <a:t>13/05/2023</a:t>
            </a:fld>
            <a:endParaRPr lang="en-P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ECB5-0FB0-4107-BFF4-5B111936FA94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815532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0A2C-006E-4A38-A865-D3EE58AED382}" type="datetimeFigureOut">
              <a:rPr lang="en-PK" smtClean="0"/>
              <a:t>13/05/2023</a:t>
            </a:fld>
            <a:endParaRPr lang="en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ECB5-0FB0-4107-BFF4-5B111936FA94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50095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0A2C-006E-4A38-A865-D3EE58AED382}" type="datetimeFigureOut">
              <a:rPr lang="en-PK" smtClean="0"/>
              <a:t>13/05/2023</a:t>
            </a:fld>
            <a:endParaRPr lang="en-P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ECB5-0FB0-4107-BFF4-5B111936FA94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902480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0A2C-006E-4A38-A865-D3EE58AED382}" type="datetimeFigureOut">
              <a:rPr lang="en-PK" smtClean="0"/>
              <a:t>13/05/2023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ECB5-0FB0-4107-BFF4-5B111936FA94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486330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0A2C-006E-4A38-A865-D3EE58AED382}" type="datetimeFigureOut">
              <a:rPr lang="en-PK" smtClean="0"/>
              <a:t>13/05/2023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ECB5-0FB0-4107-BFF4-5B111936FA94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795434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0A2C-006E-4A38-A865-D3EE58AED382}" type="datetimeFigureOut">
              <a:rPr lang="en-PK" smtClean="0"/>
              <a:t>13/05/2023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ECB5-0FB0-4107-BFF4-5B111936FA94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10279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0A2C-006E-4A38-A865-D3EE58AED382}" type="datetimeFigureOut">
              <a:rPr lang="en-PK" smtClean="0"/>
              <a:t>13/05/2023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ECB5-0FB0-4107-BFF4-5B111936FA94}" type="slidenum">
              <a:rPr lang="en-PK" smtClean="0"/>
              <a:t>‹#›</a:t>
            </a:fld>
            <a:endParaRPr lang="en-PK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5371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0A2C-006E-4A38-A865-D3EE58AED382}" type="datetimeFigureOut">
              <a:rPr lang="en-PK" smtClean="0"/>
              <a:t>13/05/2023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ECB5-0FB0-4107-BFF4-5B111936FA94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919201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0A2C-006E-4A38-A865-D3EE58AED382}" type="datetimeFigureOut">
              <a:rPr lang="en-PK" smtClean="0"/>
              <a:t>13/05/2023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ECB5-0FB0-4107-BFF4-5B111936FA94}" type="slidenum">
              <a:rPr lang="en-PK" smtClean="0"/>
              <a:t>‹#›</a:t>
            </a:fld>
            <a:endParaRPr lang="en-P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58390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0A2C-006E-4A38-A865-D3EE58AED382}" type="datetimeFigureOut">
              <a:rPr lang="en-PK" smtClean="0"/>
              <a:t>13/05/2023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ECB5-0FB0-4107-BFF4-5B111936FA94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8632625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0A2C-006E-4A38-A865-D3EE58AED382}" type="datetimeFigureOut">
              <a:rPr lang="en-PK" smtClean="0"/>
              <a:t>13/05/2023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ECB5-0FB0-4107-BFF4-5B111936FA94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36559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0A2C-006E-4A38-A865-D3EE58AED382}" type="datetimeFigureOut">
              <a:rPr lang="en-PK" smtClean="0"/>
              <a:t>13/05/2023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ECB5-0FB0-4107-BFF4-5B111936FA94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542102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10A2C-006E-4A38-A865-D3EE58AED382}" type="datetimeFigureOut">
              <a:rPr lang="en-PK" smtClean="0"/>
              <a:t>13/05/2023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A82ECB5-0FB0-4107-BFF4-5B111936FA94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213772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0D7E9-74B4-B78B-8A50-53D65BDB80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b="1" dirty="0">
                <a:solidFill>
                  <a:srgbClr val="FF0000"/>
                </a:solidFill>
              </a:rPr>
              <a:t>Posterior Abdominal wall</a:t>
            </a:r>
            <a:endParaRPr lang="en-PK" sz="4800" b="1" dirty="0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29FDF2-EC15-DADF-D621-C9B4A5597A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435567"/>
          </a:xfrm>
        </p:spPr>
        <p:txBody>
          <a:bodyPr>
            <a:normAutofit/>
          </a:bodyPr>
          <a:lstStyle/>
          <a:p>
            <a:pPr algn="ctr"/>
            <a:r>
              <a:rPr lang="en-US" sz="20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AIZAZ</a:t>
            </a:r>
          </a:p>
          <a:p>
            <a:pPr algn="ctr"/>
            <a:r>
              <a:rPr lang="en-US" sz="20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Demonstrator Surgical </a:t>
            </a:r>
          </a:p>
          <a:p>
            <a:pPr algn="ctr"/>
            <a:r>
              <a:rPr lang="en-US" sz="20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KMU-IPMS Peshawar</a:t>
            </a:r>
            <a:endParaRPr lang="en-PK" sz="2000" b="1" u="sng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008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EE773-E16F-A374-C5E6-6D2DE4B71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91" y="156238"/>
            <a:ext cx="9277827" cy="787659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POSTERIOR ABDOMINAL WALL</a:t>
            </a:r>
            <a:endParaRPr lang="en-PK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49D7C-64C6-07F9-8382-8B1D705A0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91" y="1165123"/>
            <a:ext cx="9926757" cy="553663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Formed in the midline by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Five lumbar vertebrae and their intervertebral discs.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Laterally by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12th ribs,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upper part of the bony pelvis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psoas muscles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quadratus lumborum muscles,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Iliacus Muscles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And the aponeuroses of origin of the transversus abdominis muscles. </a:t>
            </a:r>
          </a:p>
          <a:p>
            <a:pPr marL="400050" lvl="1" indent="0">
              <a:lnSpc>
                <a:spcPct val="150000"/>
              </a:lnSpc>
              <a:buNone/>
            </a:pPr>
            <a:endParaRPr lang="en-PK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656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EE773-E16F-A374-C5E6-6D2DE4B71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91" y="156238"/>
            <a:ext cx="9277827" cy="787659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Lumber Vertebra</a:t>
            </a:r>
            <a:endParaRPr lang="en-PK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49D7C-64C6-07F9-8382-8B1D705A0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91" y="1165123"/>
            <a:ext cx="12045609" cy="5536639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lumbar vertebrae are five in number and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designated as vertebrae L1-L5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body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of each vertebra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is 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Large and kidney shaped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and it has to bear the greater part of the body weight.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They lack the characteristic features of other vertebrae, with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transverse foramina, costal facets, or bifid spinous processes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However, like the cervical vertebrae, they have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triangular-shaped vertebral foramen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Their </a:t>
            </a:r>
            <a:r>
              <a:rPr lang="en-US" sz="2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spinous processes are shorter than those of thoracic vertebrae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and do not extend inferiorly below the level of the vertebral body.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5th lumbar vertebra articulates with the base of the sacrum at the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lumbosacral joint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intervertebral discs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 the lumbar region are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thicker than in other regions of the vertebral column.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They are wedge shaped and are responsible for the normal posterior concavity in the curvature of the vertebral column in the lumbar region.</a:t>
            </a:r>
          </a:p>
        </p:txBody>
      </p:sp>
    </p:spTree>
    <p:extLst>
      <p:ext uri="{BB962C8B-B14F-4D97-AF65-F5344CB8AC3E}">
        <p14:creationId xmlns:p14="http://schemas.microsoft.com/office/powerpoint/2010/main" val="4017861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9BE729C-2433-FC38-BDEB-4D1F94826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472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EE773-E16F-A374-C5E6-6D2DE4B71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91" y="156238"/>
            <a:ext cx="9704975" cy="80992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MUSCLES OF THE POSTERIOR ABDOMINAL WALL</a:t>
            </a:r>
            <a:endParaRPr lang="en-PK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49D7C-64C6-07F9-8382-8B1D705A0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91" y="1165123"/>
            <a:ext cx="9926757" cy="5536639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Psoas Major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Quadratus Lumborum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Iliacus</a:t>
            </a:r>
            <a:endParaRPr lang="en-PK" sz="2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326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20E57F-00EB-BD0A-86C3-063552367C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9" b="5183"/>
          <a:stretch/>
        </p:blipFill>
        <p:spPr>
          <a:xfrm>
            <a:off x="3100478" y="225006"/>
            <a:ext cx="5698466" cy="614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40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EE773-E16F-A374-C5E6-6D2DE4B71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91" y="156238"/>
            <a:ext cx="9277827" cy="787659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PSOAS MAJOR</a:t>
            </a:r>
            <a:endParaRPr lang="en-PK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49D7C-64C6-07F9-8382-8B1D705A0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299" y="1165123"/>
            <a:ext cx="9765102" cy="553663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Origin: 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Transverse processes, bodies, and intervertebral discs of 12</a:t>
            </a:r>
            <a:r>
              <a:rPr lang="en-US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thoracic and five lumbar vertebrae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Insertion: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With iliacus into lesser trochanter of femur</a:t>
            </a:r>
          </a:p>
          <a:p>
            <a:pPr marL="400050" lvl="1" indent="0">
              <a:lnSpc>
                <a:spcPct val="150000"/>
              </a:lnSpc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psoas is enclosed in a fibrous sheath that is derived from the lumbar fascia. </a:t>
            </a:r>
          </a:p>
          <a:p>
            <a:pPr marL="400050" lvl="1" indent="0">
              <a:lnSpc>
                <a:spcPct val="150000"/>
              </a:lnSpc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sheath is thickened above to form the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medial arcuate ligament.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Nerve supply: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lumbar plexus.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Action: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psoas flexes the thigh at the hip joint on the trunk, or if the thigh is fixed, it flexes the trunk on the thigh, as in sitting up from a lying position.</a:t>
            </a:r>
            <a:endParaRPr lang="en-P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204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3759BF-D937-1F1F-9D4B-060F66DFC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63" y="928687"/>
            <a:ext cx="5238750" cy="52387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BC5700-A2BD-2AC4-0C54-67AFB7D48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7412" y="928687"/>
            <a:ext cx="5000625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79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BE7D24-2731-56DB-EAC6-0CB837FE8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65" y="0"/>
            <a:ext cx="120248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281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EE773-E16F-A374-C5E6-6D2DE4B71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91" y="156238"/>
            <a:ext cx="9277827" cy="787659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QUATRADUS LUMBORUM</a:t>
            </a:r>
            <a:endParaRPr lang="en-PK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49D7C-64C6-07F9-8382-8B1D705A0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562" y="1165123"/>
            <a:ext cx="9693586" cy="553663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flat, quadrilateral-shaped muscle that lies alongside the vertebral column.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Origin: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iliolumbar ligament, iliac crest, tips of transverse processes of lower lumbar vertebrae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Insertion: 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inserted into the lower border of the 12th rib and the transverse processes of the upper four lumbar vertebrae. </a:t>
            </a:r>
          </a:p>
          <a:p>
            <a:pPr marL="400050" lvl="1" indent="0">
              <a:lnSpc>
                <a:spcPct val="150000"/>
              </a:lnSpc>
              <a:buNone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The anterior surface of the muscle is covered by lumbar fascia, which is thickened above to form the 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lateral arcuate ligament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and below to form the 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iliolumbar ligament.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Nerve supply: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lumbar plexus.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Action: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it fixes or depresses the 12th rib during respiration  and laterally flexes the vertebral column to the same side.</a:t>
            </a:r>
            <a:endParaRPr lang="en-P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212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D293AA-8EB1-F4F4-474A-00C8C8CF3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5582"/>
            <a:ext cx="5893130" cy="49953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442ACC-1B80-824D-E9F7-12DB6343F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6038" y="594908"/>
            <a:ext cx="6201581" cy="566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685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C45B0-D23D-6351-7239-649940028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01" y="156238"/>
            <a:ext cx="9777881" cy="913437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ILIACUS</a:t>
            </a:r>
            <a:endParaRPr lang="en-PK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99C19-1BA6-A514-CEE8-7030CC932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001" y="1293962"/>
            <a:ext cx="10105686" cy="540779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Origin: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fan shaped and arises from the upper part of the iliac fossa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Insertion: 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fibers join the lateral side of the psoas tendon to be inserted into the lesser trochanter of the femur. </a:t>
            </a:r>
          </a:p>
          <a:p>
            <a:pPr lvl="1">
              <a:lnSpc>
                <a:spcPct val="150000"/>
              </a:lnSpc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The combined muscles are often referred to as the</a:t>
            </a:r>
            <a:r>
              <a:rPr lang="en-US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iliopsoas.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Nerve supply: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femoral nerve, a branch of the lumbar plexus.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Action: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iliopsoas flexes the thigh on the trunk at the hip joint, or if the thigh is fixed, it flexes the trunk on the thigh.</a:t>
            </a:r>
            <a:endParaRPr lang="en-P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716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469A9C-144E-C03D-B739-6A20F3E4B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9625"/>
            <a:ext cx="5238750" cy="52387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2BA5CE-4AAC-B1CC-F234-B7BCDAF79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1736" y="675195"/>
            <a:ext cx="5093989" cy="509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833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099832-D0B9-D255-6754-85CC9CA34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815" y="979684"/>
            <a:ext cx="11690784" cy="50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903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AA1801-F10B-FEB1-B5AF-E44AC78216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291" y="1523813"/>
            <a:ext cx="6350664" cy="356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78855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133</TotalTime>
  <Words>527</Words>
  <Application>Microsoft Office PowerPoint</Application>
  <PresentationFormat>Widescreen</PresentationFormat>
  <Paragraphs>48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Trebuchet MS</vt:lpstr>
      <vt:lpstr>Wingdings</vt:lpstr>
      <vt:lpstr>Wingdings 3</vt:lpstr>
      <vt:lpstr>Facet</vt:lpstr>
      <vt:lpstr>Posterior Abdominal wall</vt:lpstr>
      <vt:lpstr>POSTERIOR ABDOMINAL WALL</vt:lpstr>
      <vt:lpstr>Lumber Vertebra</vt:lpstr>
      <vt:lpstr>PowerPoint Presentation</vt:lpstr>
      <vt:lpstr>MUSCLES OF THE POSTERIOR ABDOMINAL WALL</vt:lpstr>
      <vt:lpstr>PowerPoint Presentation</vt:lpstr>
      <vt:lpstr>PSOAS MAJOR</vt:lpstr>
      <vt:lpstr>PowerPoint Presentation</vt:lpstr>
      <vt:lpstr>PowerPoint Presentation</vt:lpstr>
      <vt:lpstr>QUATRADUS LUMBORUM</vt:lpstr>
      <vt:lpstr>PowerPoint Presentation</vt:lpstr>
      <vt:lpstr>ILIACUS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Posterior Abdominal wall</dc:title>
  <dc:creator>Aizaz Khan</dc:creator>
  <cp:lastModifiedBy>Aizaz Khan</cp:lastModifiedBy>
  <cp:revision>3</cp:revision>
  <dcterms:created xsi:type="dcterms:W3CDTF">2023-05-08T18:08:26Z</dcterms:created>
  <dcterms:modified xsi:type="dcterms:W3CDTF">2023-05-13T16:52:14Z</dcterms:modified>
</cp:coreProperties>
</file>