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82" r:id="rId10"/>
    <p:sldId id="285" r:id="rId11"/>
    <p:sldId id="263" r:id="rId12"/>
    <p:sldId id="283" r:id="rId13"/>
    <p:sldId id="264" r:id="rId14"/>
    <p:sldId id="265" r:id="rId15"/>
    <p:sldId id="266" r:id="rId16"/>
    <p:sldId id="267" r:id="rId17"/>
    <p:sldId id="284" r:id="rId18"/>
    <p:sldId id="272" r:id="rId19"/>
    <p:sldId id="273" r:id="rId20"/>
    <p:sldId id="274" r:id="rId21"/>
    <p:sldId id="275" r:id="rId22"/>
    <p:sldId id="269" r:id="rId23"/>
    <p:sldId id="281" r:id="rId24"/>
    <p:sldId id="278" r:id="rId25"/>
    <p:sldId id="270" r:id="rId26"/>
    <p:sldId id="271" r:id="rId27"/>
    <p:sldId id="277" r:id="rId28"/>
    <p:sldId id="28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EgSMiGKm0hiNAkrjaFApfw==" hashData="1dqQkKgZS0APYiNrKnEM5rsfvOjczpFgDjZb4S4QkLGWLO5RMlRZwPMHjaMO3fjqtMZILVdr/SvgDncS+cIoL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562" autoAdjust="0"/>
  </p:normalViewPr>
  <p:slideViewPr>
    <p:cSldViewPr snapToGrid="0" showGuides="1">
      <p:cViewPr varScale="1">
        <p:scale>
          <a:sx n="47" d="100"/>
          <a:sy n="47" d="100"/>
        </p:scale>
        <p:origin x="79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zaz Khan" userId="33fcbba63301ba1b" providerId="LiveId" clId="{4A64BA43-45D8-4EBF-B7E1-0E482F51CB1F}"/>
    <pc:docChg chg="modSld">
      <pc:chgData name="Aizaz Khan" userId="33fcbba63301ba1b" providerId="LiveId" clId="{4A64BA43-45D8-4EBF-B7E1-0E482F51CB1F}" dt="2023-03-14T18:13:40.923" v="3" actId="20577"/>
      <pc:docMkLst>
        <pc:docMk/>
      </pc:docMkLst>
      <pc:sldChg chg="modNotesTx">
        <pc:chgData name="Aizaz Khan" userId="33fcbba63301ba1b" providerId="LiveId" clId="{4A64BA43-45D8-4EBF-B7E1-0E482F51CB1F}" dt="2023-03-14T18:13:10.782" v="0" actId="20577"/>
        <pc:sldMkLst>
          <pc:docMk/>
          <pc:sldMk cId="544356006" sldId="263"/>
        </pc:sldMkLst>
      </pc:sldChg>
      <pc:sldChg chg="modNotesTx">
        <pc:chgData name="Aizaz Khan" userId="33fcbba63301ba1b" providerId="LiveId" clId="{4A64BA43-45D8-4EBF-B7E1-0E482F51CB1F}" dt="2023-03-14T18:13:29.649" v="1" actId="20577"/>
        <pc:sldMkLst>
          <pc:docMk/>
          <pc:sldMk cId="1324970677" sldId="269"/>
        </pc:sldMkLst>
      </pc:sldChg>
      <pc:sldChg chg="modNotesTx">
        <pc:chgData name="Aizaz Khan" userId="33fcbba63301ba1b" providerId="LiveId" clId="{4A64BA43-45D8-4EBF-B7E1-0E482F51CB1F}" dt="2023-03-14T18:13:35.074" v="2" actId="20577"/>
        <pc:sldMkLst>
          <pc:docMk/>
          <pc:sldMk cId="4111313089" sldId="270"/>
        </pc:sldMkLst>
      </pc:sldChg>
      <pc:sldChg chg="modNotesTx">
        <pc:chgData name="Aizaz Khan" userId="33fcbba63301ba1b" providerId="LiveId" clId="{4A64BA43-45D8-4EBF-B7E1-0E482F51CB1F}" dt="2023-03-14T18:13:40.923" v="3" actId="20577"/>
        <pc:sldMkLst>
          <pc:docMk/>
          <pc:sldMk cId="2504328389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6DE4E-9941-49F4-B2FF-B527C2C695E6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A62E5-3D11-4982-9C00-B5B255809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8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66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29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86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64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94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A62E5-3D11-4982-9C00-B5B25580996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2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16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3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1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1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2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32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2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13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1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1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0738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54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6725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6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61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5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E7757-CB57-4B5D-8C4C-DC177CD46405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BCB453-4E6B-4AE3-B2B2-670823713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1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lungs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solidFill>
                  <a:srgbClr val="7030A0"/>
                </a:solidFill>
              </a:rPr>
              <a:t>AIZAZ</a:t>
            </a:r>
          </a:p>
          <a:p>
            <a:pPr algn="ctr"/>
            <a:r>
              <a:rPr lang="en-US" sz="2000" b="1" u="sng" dirty="0">
                <a:solidFill>
                  <a:srgbClr val="7030A0"/>
                </a:solidFill>
              </a:rPr>
              <a:t>Demonstrator Surgical</a:t>
            </a:r>
          </a:p>
          <a:p>
            <a:pPr algn="ctr"/>
            <a:r>
              <a:rPr lang="en-US" sz="2000" b="1" u="sng" dirty="0">
                <a:solidFill>
                  <a:srgbClr val="7030A0"/>
                </a:solidFill>
              </a:rPr>
              <a:t>KMU-IPMS Peshawar</a:t>
            </a:r>
          </a:p>
        </p:txBody>
      </p:sp>
    </p:spTree>
    <p:extLst>
      <p:ext uri="{BB962C8B-B14F-4D97-AF65-F5344CB8AC3E}">
        <p14:creationId xmlns:p14="http://schemas.microsoft.com/office/powerpoint/2010/main" val="373277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44" y="0"/>
            <a:ext cx="7883342" cy="66215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Lungs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2510"/>
            <a:ext cx="10673255" cy="58647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Lungs are soft , spongy and very elastic 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i="1" dirty="0">
                <a:solidFill>
                  <a:srgbClr val="00B0F0"/>
                </a:solidFill>
              </a:rPr>
              <a:t>Conical</a:t>
            </a:r>
            <a:r>
              <a:rPr lang="en-US" sz="2400" dirty="0"/>
              <a:t> in shape.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In the child, they are </a:t>
            </a:r>
            <a:r>
              <a:rPr lang="en-US" sz="2400" i="1" dirty="0">
                <a:solidFill>
                  <a:srgbClr val="00B0F0"/>
                </a:solidFill>
              </a:rPr>
              <a:t>pink</a:t>
            </a:r>
            <a:r>
              <a:rPr lang="en-US" sz="2400" i="1" dirty="0"/>
              <a:t>, </a:t>
            </a:r>
            <a:r>
              <a:rPr lang="en-US" sz="2400" dirty="0"/>
              <a:t>but with age, they become </a:t>
            </a:r>
            <a:r>
              <a:rPr lang="en-US" sz="2400" i="1" dirty="0">
                <a:solidFill>
                  <a:srgbClr val="00B0F0"/>
                </a:solidFill>
              </a:rPr>
              <a:t>dark and mottled</a:t>
            </a:r>
            <a:r>
              <a:rPr lang="en-US" sz="2400" i="1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i="1" dirty="0">
                <a:solidFill>
                  <a:srgbClr val="00B0F0"/>
                </a:solidFill>
              </a:rPr>
              <a:t>Two</a:t>
            </a:r>
            <a:r>
              <a:rPr lang="en-US" sz="2400" dirty="0"/>
              <a:t> in number situated on each side of mediastinum.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Covered with </a:t>
            </a:r>
            <a:r>
              <a:rPr lang="en-US" sz="2400" i="1" dirty="0">
                <a:solidFill>
                  <a:srgbClr val="00B0F0"/>
                </a:solidFill>
              </a:rPr>
              <a:t>visceral pleura.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Each lung has a </a:t>
            </a:r>
            <a:r>
              <a:rPr lang="en-US" sz="2400" i="1" dirty="0">
                <a:solidFill>
                  <a:srgbClr val="00B0F0"/>
                </a:solidFill>
              </a:rPr>
              <a:t>blunt </a:t>
            </a:r>
            <a:r>
              <a:rPr lang="en-US" sz="2400" b="1" i="1" dirty="0">
                <a:solidFill>
                  <a:srgbClr val="00B0F0"/>
                </a:solidFill>
              </a:rPr>
              <a:t>apex, </a:t>
            </a:r>
            <a:r>
              <a:rPr lang="en-US" sz="2400" dirty="0"/>
              <a:t>which projects upward into the neck for about  </a:t>
            </a:r>
            <a:r>
              <a:rPr lang="en-US" sz="2400" i="1" dirty="0">
                <a:solidFill>
                  <a:srgbClr val="92D050"/>
                </a:solidFill>
              </a:rPr>
              <a:t>1 in. (2.5 cm) above the clavicle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 a </a:t>
            </a:r>
            <a:r>
              <a:rPr lang="en-US" sz="2400" i="1" dirty="0">
                <a:solidFill>
                  <a:srgbClr val="00B0F0"/>
                </a:solidFill>
              </a:rPr>
              <a:t>concave </a:t>
            </a:r>
            <a:r>
              <a:rPr lang="en-US" sz="2400" b="1" i="1" dirty="0">
                <a:solidFill>
                  <a:srgbClr val="00B0F0"/>
                </a:solidFill>
              </a:rPr>
              <a:t>base </a:t>
            </a:r>
            <a:r>
              <a:rPr lang="en-US" sz="2400" dirty="0"/>
              <a:t>that sits on the diaphragm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a </a:t>
            </a:r>
            <a:r>
              <a:rPr lang="en-US" sz="2400" i="1" dirty="0">
                <a:solidFill>
                  <a:srgbClr val="00B0F0"/>
                </a:solidFill>
              </a:rPr>
              <a:t>convex </a:t>
            </a:r>
            <a:r>
              <a:rPr lang="en-US" sz="2400" b="1" i="1" dirty="0">
                <a:solidFill>
                  <a:srgbClr val="00B0F0"/>
                </a:solidFill>
              </a:rPr>
              <a:t>costal surface</a:t>
            </a:r>
            <a:r>
              <a:rPr lang="en-US" sz="2400" b="1" dirty="0"/>
              <a:t>, </a:t>
            </a:r>
            <a:r>
              <a:rPr lang="en-US" sz="2400" dirty="0"/>
              <a:t>which corresponds to the concave chest wall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0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08428" cy="70944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Lungs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09448"/>
            <a:ext cx="10137228" cy="61485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i="1" dirty="0">
                <a:solidFill>
                  <a:srgbClr val="00B0F0"/>
                </a:solidFill>
              </a:rPr>
              <a:t> Concave </a:t>
            </a:r>
            <a:r>
              <a:rPr lang="en-US" sz="2400" b="1" i="1" dirty="0">
                <a:solidFill>
                  <a:srgbClr val="00B0F0"/>
                </a:solidFill>
              </a:rPr>
              <a:t>mediastinal surface</a:t>
            </a:r>
            <a:r>
              <a:rPr lang="en-US" sz="2400" b="1" dirty="0"/>
              <a:t>, </a:t>
            </a:r>
            <a:r>
              <a:rPr lang="en-US" sz="2400" dirty="0"/>
              <a:t>which is molded to the pericardium and other mediastinal structures.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At about the middle of this surface is the </a:t>
            </a:r>
            <a:r>
              <a:rPr lang="en-US" sz="2400" b="1" i="1" dirty="0">
                <a:solidFill>
                  <a:srgbClr val="00B0F0"/>
                </a:solidFill>
              </a:rPr>
              <a:t>hilum, </a:t>
            </a:r>
            <a:r>
              <a:rPr lang="en-US" sz="2400" dirty="0"/>
              <a:t>a depression in which the bronchi, vessels, and nerves that form the</a:t>
            </a:r>
            <a:r>
              <a:rPr lang="en-US" sz="2400" b="1" dirty="0"/>
              <a:t> root </a:t>
            </a:r>
            <a:r>
              <a:rPr lang="en-US" sz="2400" dirty="0"/>
              <a:t>enter and leave the lung.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The </a:t>
            </a:r>
            <a:r>
              <a:rPr lang="en-US" sz="2400" b="1" i="1" dirty="0">
                <a:solidFill>
                  <a:srgbClr val="00B0F0"/>
                </a:solidFill>
              </a:rPr>
              <a:t>anterior border </a:t>
            </a:r>
            <a:r>
              <a:rPr lang="en-US" sz="2400" dirty="0"/>
              <a:t>is thin and overlaps the heart; it is here on the left lung that the </a:t>
            </a:r>
            <a:r>
              <a:rPr lang="en-US" sz="2400" b="1" i="1" dirty="0">
                <a:solidFill>
                  <a:srgbClr val="92D050"/>
                </a:solidFill>
              </a:rPr>
              <a:t>cardiac notch </a:t>
            </a:r>
            <a:r>
              <a:rPr lang="en-US" sz="2400" dirty="0"/>
              <a:t>is found. The posterior border is thick and lies beside the vertebral column.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815" y="4940848"/>
            <a:ext cx="3610303" cy="177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13834" cy="662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LOBES AND FISSURES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" y="662153"/>
            <a:ext cx="11744960" cy="619584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7030A0"/>
                </a:solidFill>
              </a:rPr>
              <a:t>Right Lung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right lung is slightly larger than the left and is divided by </a:t>
            </a:r>
            <a:r>
              <a:rPr lang="en-US" sz="2400" i="1" dirty="0">
                <a:solidFill>
                  <a:srgbClr val="00B0F0"/>
                </a:solidFill>
              </a:rPr>
              <a:t>the oblique and horizontal fissures </a:t>
            </a:r>
            <a:r>
              <a:rPr lang="en-US" sz="2400" dirty="0"/>
              <a:t>into three lobes: the </a:t>
            </a:r>
            <a:r>
              <a:rPr lang="en-US" sz="2400" b="1" i="1" dirty="0">
                <a:solidFill>
                  <a:srgbClr val="92D050"/>
                </a:solidFill>
              </a:rPr>
              <a:t>upper, middle, </a:t>
            </a:r>
            <a:r>
              <a:rPr lang="en-US" sz="2400" i="1" dirty="0">
                <a:solidFill>
                  <a:srgbClr val="92D050"/>
                </a:solidFill>
              </a:rPr>
              <a:t>and </a:t>
            </a:r>
            <a:r>
              <a:rPr lang="en-US" sz="2400" b="1" i="1" dirty="0">
                <a:solidFill>
                  <a:srgbClr val="92D050"/>
                </a:solidFill>
              </a:rPr>
              <a:t>lower lobes</a:t>
            </a:r>
            <a:r>
              <a:rPr lang="en-US" sz="2400" b="1" dirty="0"/>
              <a:t>.</a:t>
            </a:r>
            <a:endParaRPr lang="en-US" sz="2400" dirty="0"/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The </a:t>
            </a:r>
            <a:r>
              <a:rPr lang="en-US" sz="2400" b="1" i="1" dirty="0">
                <a:solidFill>
                  <a:srgbClr val="00B0F0"/>
                </a:solidFill>
              </a:rPr>
              <a:t>oblique fissure </a:t>
            </a:r>
            <a:r>
              <a:rPr lang="en-US" sz="2400" dirty="0"/>
              <a:t>runs from the inferior border upward and backward across the medial and costal surfaces until it cuts the posterior border about </a:t>
            </a:r>
            <a:r>
              <a:rPr lang="en-US" sz="2400" i="1" dirty="0">
                <a:solidFill>
                  <a:srgbClr val="92D050"/>
                </a:solidFill>
              </a:rPr>
              <a:t>2.5 in. (6.25 cm) below the apex.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</a:t>
            </a:r>
            <a:r>
              <a:rPr lang="en-US" sz="2400" b="1" i="1" dirty="0">
                <a:solidFill>
                  <a:srgbClr val="00B0F0"/>
                </a:solidFill>
              </a:rPr>
              <a:t>horizontal fissure </a:t>
            </a:r>
            <a:r>
              <a:rPr lang="en-US" sz="2400" dirty="0"/>
              <a:t>runs horizontally across the costal surface at the level of the 4th costal cartilage to meet the oblique fissure in the midaxillary line. The middle lobe is thus a small triangular lobe bounded by the horizontal and oblique fissures.</a:t>
            </a:r>
          </a:p>
        </p:txBody>
      </p:sp>
    </p:spTree>
    <p:extLst>
      <p:ext uri="{BB962C8B-B14F-4D97-AF65-F5344CB8AC3E}">
        <p14:creationId xmlns:p14="http://schemas.microsoft.com/office/powerpoint/2010/main" val="224654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376041" cy="5517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LOBES AND FISSURES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2510"/>
            <a:ext cx="9062720" cy="6085489"/>
          </a:xfrm>
        </p:spPr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rgbClr val="7030A0"/>
                </a:solidFill>
              </a:rPr>
              <a:t>Left Lung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left lung is divided by a similar </a:t>
            </a:r>
            <a:r>
              <a:rPr lang="en-US" sz="2400" i="1" dirty="0">
                <a:solidFill>
                  <a:srgbClr val="00B0F0"/>
                </a:solidFill>
              </a:rPr>
              <a:t>oblique fissure </a:t>
            </a:r>
            <a:r>
              <a:rPr lang="en-US" sz="2400" dirty="0"/>
              <a:t>into two lobes: </a:t>
            </a:r>
            <a:r>
              <a:rPr lang="en-US" sz="2400" i="1" dirty="0">
                <a:solidFill>
                  <a:srgbClr val="FF0000"/>
                </a:solidFill>
              </a:rPr>
              <a:t>the </a:t>
            </a:r>
            <a:r>
              <a:rPr lang="en-US" sz="2400" b="1" i="1" dirty="0">
                <a:solidFill>
                  <a:srgbClr val="FF0000"/>
                </a:solidFill>
              </a:rPr>
              <a:t>upper </a:t>
            </a:r>
            <a:r>
              <a:rPr lang="en-US" sz="2400" i="1" dirty="0">
                <a:solidFill>
                  <a:srgbClr val="FF0000"/>
                </a:solidFill>
              </a:rPr>
              <a:t>and </a:t>
            </a:r>
            <a:r>
              <a:rPr lang="en-US" sz="2400" b="1" i="1" dirty="0">
                <a:solidFill>
                  <a:srgbClr val="FF0000"/>
                </a:solidFill>
              </a:rPr>
              <a:t>lower lobes</a:t>
            </a:r>
            <a:r>
              <a:rPr lang="en-US" sz="2400" i="1" dirty="0">
                <a:solidFill>
                  <a:srgbClr val="FF0000"/>
                </a:solidFill>
              </a:rPr>
              <a:t>.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There is </a:t>
            </a:r>
            <a:r>
              <a:rPr lang="en-US" sz="2400" i="1" dirty="0">
                <a:solidFill>
                  <a:srgbClr val="0070C0"/>
                </a:solidFill>
              </a:rPr>
              <a:t>no horizontal fissure </a:t>
            </a:r>
            <a:r>
              <a:rPr lang="en-US" sz="2400" dirty="0"/>
              <a:t>in the left lung.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86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04800" y="1523924"/>
            <a:ext cx="4441825" cy="4586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22" y="1523924"/>
            <a:ext cx="6833678" cy="458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18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91522" y="1256424"/>
            <a:ext cx="9380483" cy="434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1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" y="625839"/>
            <a:ext cx="6325849" cy="5481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849" y="640829"/>
            <a:ext cx="5866151" cy="55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42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808" y="1"/>
            <a:ext cx="6021238" cy="648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33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F02A9E-EA74-3C5C-57BD-344F8B8F1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24" y="974124"/>
            <a:ext cx="11042552" cy="523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8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04386" cy="6148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Bronchopulmonary Segments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14856"/>
            <a:ext cx="11846559" cy="6243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Each lobar bronchus, which passes to a lobe of the lung, gives off branches called </a:t>
            </a:r>
            <a:r>
              <a:rPr lang="en-US" sz="24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segmental (tertiary) bronchi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each segmental bronchus passes to a structurally and functionally independent unit of a lung lobe called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bronchopulmonary segment.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Surrounded by </a:t>
            </a:r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connective tissue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segmental bronchus is accompanied by a branch of the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pulmonary artery.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But the tributaries of the pulmonary veins run in the connective tissue between adjacent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bronchopulmonary segments.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Each segment has its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own lymphatic vessels and autonomic nerve supply</a:t>
            </a:r>
            <a:r>
              <a:rPr lang="en-US" sz="2400" b="1" dirty="0"/>
              <a:t>.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5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44E1C9-C534-472A-5927-F5FCC6109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2" y="0"/>
            <a:ext cx="7300018" cy="6148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Bronchopulmonary Segments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2" y="756745"/>
            <a:ext cx="11892338" cy="61012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On entering a bronchopulmonary segment, each segmental bronchus </a:t>
            </a:r>
            <a:r>
              <a:rPr lang="en-US" sz="2400" i="1" dirty="0">
                <a:solidFill>
                  <a:srgbClr val="00B0F0"/>
                </a:solidFill>
              </a:rPr>
              <a:t>divides repeatedly 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As the bronchi become smaller, the U-shaped bars of cartilage found in the trachea are gradually replaced by </a:t>
            </a:r>
            <a:r>
              <a:rPr lang="en-US" sz="2400" b="1" i="1" dirty="0">
                <a:solidFill>
                  <a:srgbClr val="92D050"/>
                </a:solidFill>
              </a:rPr>
              <a:t>irregular plates of cartilage</a:t>
            </a:r>
            <a:r>
              <a:rPr lang="en-US" sz="2400" i="1" dirty="0">
                <a:solidFill>
                  <a:srgbClr val="92D050"/>
                </a:solidFill>
              </a:rPr>
              <a:t>, </a:t>
            </a:r>
            <a:r>
              <a:rPr lang="en-US" sz="2400" dirty="0"/>
              <a:t>which become smaller and fewer in number.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The smallest bronchi divide and give rise to </a:t>
            </a:r>
            <a:r>
              <a:rPr lang="en-US" sz="2400" b="1" i="1" dirty="0">
                <a:solidFill>
                  <a:srgbClr val="00B0F0"/>
                </a:solidFill>
              </a:rPr>
              <a:t>bronchioles, </a:t>
            </a:r>
            <a:r>
              <a:rPr lang="en-US" sz="2400" dirty="0"/>
              <a:t>which are &lt;1 mm in diameter.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7030A0"/>
                </a:solidFill>
              </a:rPr>
              <a:t>Bronchioles possess no cartilage </a:t>
            </a:r>
            <a:r>
              <a:rPr lang="en-US" sz="2400" dirty="0"/>
              <a:t>in their walls and are lined with </a:t>
            </a:r>
            <a:r>
              <a:rPr lang="en-US" sz="2400" b="1" i="1" dirty="0">
                <a:solidFill>
                  <a:srgbClr val="00B0F0"/>
                </a:solidFill>
              </a:rPr>
              <a:t>columnar ciliated epithelium</a:t>
            </a:r>
            <a:r>
              <a:rPr lang="en-US" sz="2400" b="1" dirty="0"/>
              <a:t>.</a:t>
            </a:r>
            <a:r>
              <a:rPr lang="en-US" sz="2400" dirty="0"/>
              <a:t> The submucosa possesses a complete layer of circularly arranged smooth muscle fibers.</a:t>
            </a:r>
          </a:p>
        </p:txBody>
      </p:sp>
    </p:spTree>
    <p:extLst>
      <p:ext uri="{BB962C8B-B14F-4D97-AF65-F5344CB8AC3E}">
        <p14:creationId xmlns:p14="http://schemas.microsoft.com/office/powerpoint/2010/main" val="1362783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763407" cy="5517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Bronchopulmonary Segments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3683"/>
            <a:ext cx="10360271" cy="6164317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bronchioles then divide and give rise to </a:t>
            </a:r>
            <a:r>
              <a:rPr lang="en-US" sz="2400" b="1" i="1" dirty="0">
                <a:solidFill>
                  <a:srgbClr val="00B0F0"/>
                </a:solidFill>
              </a:rPr>
              <a:t>terminal bronchioles</a:t>
            </a:r>
            <a:r>
              <a:rPr lang="en-US" sz="2400" i="1" dirty="0">
                <a:solidFill>
                  <a:srgbClr val="00B0F0"/>
                </a:solidFill>
              </a:rPr>
              <a:t> </a:t>
            </a:r>
            <a:r>
              <a:rPr lang="en-US" sz="2400" dirty="0"/>
              <a:t>which show delicate outpunching's from their walls.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Gaseous exchange between blood and air takes place in the walls of these outpunching's, which explains the name</a:t>
            </a:r>
            <a:r>
              <a:rPr lang="en-US" sz="2400" i="1" dirty="0">
                <a:solidFill>
                  <a:srgbClr val="00B0F0"/>
                </a:solidFill>
              </a:rPr>
              <a:t> </a:t>
            </a:r>
            <a:r>
              <a:rPr lang="en-US" sz="2400" b="1" i="1" dirty="0">
                <a:solidFill>
                  <a:srgbClr val="00B0F0"/>
                </a:solidFill>
              </a:rPr>
              <a:t>respiratory bronchiole</a:t>
            </a:r>
            <a:r>
              <a:rPr lang="en-US" sz="2400" b="1" dirty="0"/>
              <a:t>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diameter of a respiratory bronchiole is about </a:t>
            </a:r>
            <a:r>
              <a:rPr lang="en-US" sz="2400" i="1" dirty="0">
                <a:solidFill>
                  <a:srgbClr val="92D050"/>
                </a:solidFill>
              </a:rPr>
              <a:t>0.5 mm</a:t>
            </a:r>
            <a:r>
              <a:rPr lang="en-US" sz="2400" dirty="0"/>
              <a:t>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respiratory bronchioles end by branching into </a:t>
            </a:r>
            <a:r>
              <a:rPr lang="en-US" sz="2400" b="1" dirty="0">
                <a:solidFill>
                  <a:srgbClr val="00B0F0"/>
                </a:solidFill>
              </a:rPr>
              <a:t>alveolar ducts, </a:t>
            </a:r>
            <a:r>
              <a:rPr lang="en-US" sz="2400" dirty="0"/>
              <a:t>which lead into </a:t>
            </a:r>
            <a:r>
              <a:rPr lang="en-US" sz="2400" i="1" dirty="0">
                <a:solidFill>
                  <a:srgbClr val="92D050"/>
                </a:solidFill>
              </a:rPr>
              <a:t>tubular passages </a:t>
            </a:r>
            <a:r>
              <a:rPr lang="en-US" sz="2400" dirty="0"/>
              <a:t>with </a:t>
            </a:r>
            <a:r>
              <a:rPr lang="en-US" sz="2400" i="1" dirty="0">
                <a:solidFill>
                  <a:srgbClr val="92D050"/>
                </a:solidFill>
              </a:rPr>
              <a:t>numerous thin-walled outpunching's</a:t>
            </a:r>
            <a:r>
              <a:rPr lang="en-US" sz="2400" dirty="0"/>
              <a:t> called </a:t>
            </a:r>
            <a:r>
              <a:rPr lang="en-US" sz="2400" b="1" i="1" dirty="0">
                <a:solidFill>
                  <a:srgbClr val="00B0F0"/>
                </a:solidFill>
              </a:rPr>
              <a:t>alveolar sacs</a:t>
            </a:r>
            <a:r>
              <a:rPr lang="en-US" sz="2400" b="1" dirty="0"/>
              <a:t>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alveolar sacs consist of several alveoli opening into a </a:t>
            </a:r>
            <a:r>
              <a:rPr lang="en-US" sz="2400" i="1" dirty="0">
                <a:solidFill>
                  <a:srgbClr val="92D050"/>
                </a:solidFill>
              </a:rPr>
              <a:t>single chamber. </a:t>
            </a:r>
            <a:r>
              <a:rPr lang="en-US" sz="2400" dirty="0"/>
              <a:t>Each alveolus is surrounded by a rich network of </a:t>
            </a:r>
            <a:r>
              <a:rPr lang="en-US" sz="2400" i="1" dirty="0">
                <a:solidFill>
                  <a:srgbClr val="92D050"/>
                </a:solidFill>
              </a:rPr>
              <a:t>blood capillaries</a:t>
            </a:r>
            <a:r>
              <a:rPr lang="en-US" sz="2400" dirty="0"/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i="1" dirty="0">
                <a:solidFill>
                  <a:srgbClr val="FF0000"/>
                </a:solidFill>
              </a:rPr>
              <a:t>Gaseous exchange takes place between the air in the alveolar lumen through the alveolar wall into the blood within the surrounding capillaries.</a:t>
            </a:r>
          </a:p>
        </p:txBody>
      </p:sp>
    </p:spTree>
    <p:extLst>
      <p:ext uri="{BB962C8B-B14F-4D97-AF65-F5344CB8AC3E}">
        <p14:creationId xmlns:p14="http://schemas.microsoft.com/office/powerpoint/2010/main" val="4145476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56238"/>
            <a:ext cx="9726506" cy="83944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Characteristics of a bronchopulmonary segment</a:t>
            </a:r>
            <a:br>
              <a:rPr lang="en-US" dirty="0"/>
            </a:br>
            <a:endParaRPr lang="en-US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584961"/>
            <a:ext cx="11135360" cy="51168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i="1" dirty="0"/>
              <a:t> </a:t>
            </a:r>
            <a:r>
              <a:rPr lang="en-US" sz="2400" i="1" dirty="0">
                <a:solidFill>
                  <a:srgbClr val="7030A0"/>
                </a:solidFill>
              </a:rPr>
              <a:t>It is a subdivision of a lung lobe.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70C0"/>
                </a:solidFill>
              </a:rPr>
              <a:t>It is pyramid shaped, with its apex toward the lung root.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B0F0"/>
                </a:solidFill>
              </a:rPr>
              <a:t>It is surrounded by connective tissue.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FF0000"/>
                </a:solidFill>
              </a:rPr>
              <a:t>It has a segmental bronchus, a segmental artery, lymph vessels, and autonomic nerves.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7030A0"/>
                </a:solidFill>
              </a:rPr>
              <a:t>The segmental vein lies in the connective tissue between adjacent bronchopulmonary segments.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</a:rPr>
              <a:t>Because it is a structural unit, a diseased segment can be removed surgically.</a:t>
            </a:r>
          </a:p>
        </p:txBody>
      </p:sp>
    </p:spTree>
    <p:extLst>
      <p:ext uri="{BB962C8B-B14F-4D97-AF65-F5344CB8AC3E}">
        <p14:creationId xmlns:p14="http://schemas.microsoft.com/office/powerpoint/2010/main" val="332207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94428" cy="78827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Characteristics of a bronchopulmonary segment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" y="788277"/>
            <a:ext cx="11744960" cy="5856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u="sng" dirty="0">
                <a:solidFill>
                  <a:srgbClr val="00B050"/>
                </a:solidFill>
              </a:rPr>
              <a:t>The main bronchopulmonary segments are as follows: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sz="3300" b="1" dirty="0">
                <a:solidFill>
                  <a:srgbClr val="7030A0"/>
                </a:solidFill>
              </a:rPr>
              <a:t>Right lung</a:t>
            </a:r>
          </a:p>
          <a:p>
            <a:pPr lvl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Superior lobe: </a:t>
            </a:r>
            <a:r>
              <a:rPr lang="en-US" sz="2000" dirty="0"/>
              <a:t>Apical, posterior, anterior</a:t>
            </a:r>
          </a:p>
          <a:p>
            <a:pPr lvl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Middle lobe: </a:t>
            </a:r>
            <a:r>
              <a:rPr lang="en-US" sz="2000" dirty="0"/>
              <a:t>Lateral, medial</a:t>
            </a:r>
          </a:p>
          <a:p>
            <a:pPr lvl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Inferior lobe: </a:t>
            </a:r>
            <a:r>
              <a:rPr lang="en-US" sz="2000" dirty="0"/>
              <a:t>Superior (apical), medial basal, anterior </a:t>
            </a:r>
            <a:r>
              <a:rPr lang="es-ES" sz="2000" dirty="0"/>
              <a:t>basal, lateral basal, posterior basal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sz="3300" b="1" dirty="0">
                <a:solidFill>
                  <a:srgbClr val="7030A0"/>
                </a:solidFill>
              </a:rPr>
              <a:t>Left lung</a:t>
            </a:r>
          </a:p>
          <a:p>
            <a:pPr lvl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Superior lobe: </a:t>
            </a:r>
            <a:r>
              <a:rPr lang="en-US" sz="2000" dirty="0"/>
              <a:t>Apical, posterior, anterior, superior lingular, inferior lingular</a:t>
            </a:r>
          </a:p>
          <a:p>
            <a:pPr lvl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Inferior lobe: </a:t>
            </a:r>
            <a:r>
              <a:rPr lang="en-US" sz="2000" dirty="0"/>
              <a:t>Superior (apical), medial basal, anterior </a:t>
            </a:r>
            <a:r>
              <a:rPr lang="es-ES" sz="2000" dirty="0"/>
              <a:t>basal, lateral basal, posterior basal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695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A3A6E-4743-A2BC-F695-9F2F977B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12" y="354753"/>
            <a:ext cx="11649776" cy="61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0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65125"/>
            <a:ext cx="5323840" cy="6354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567" y="39607"/>
            <a:ext cx="6782015" cy="681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39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336" y="221194"/>
            <a:ext cx="7541349" cy="641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62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656" y="0"/>
            <a:ext cx="12349655" cy="694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72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ience - Respiratory Syste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" y="9842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2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189076" cy="6621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Blood Supply of the Lungs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62153"/>
            <a:ext cx="12029440" cy="59824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bronchi, the connective tissue of the lung, and the visceral pleura receive their blood supply from the </a:t>
            </a:r>
            <a:r>
              <a:rPr lang="en-US" sz="2400" b="1" i="1" dirty="0">
                <a:solidFill>
                  <a:srgbClr val="FF0000"/>
                </a:solidFill>
              </a:rPr>
              <a:t>bronchial arteries</a:t>
            </a:r>
            <a:r>
              <a:rPr lang="en-US" sz="2400" dirty="0"/>
              <a:t>, which are branches of the </a:t>
            </a:r>
            <a:r>
              <a:rPr lang="en-US" sz="2400" i="1" dirty="0">
                <a:solidFill>
                  <a:srgbClr val="FF0000"/>
                </a:solidFill>
              </a:rPr>
              <a:t>descending aorta.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bronchial veins drain into the </a:t>
            </a:r>
            <a:r>
              <a:rPr lang="en-US" sz="2400" b="1" i="1" dirty="0">
                <a:solidFill>
                  <a:srgbClr val="7030A0"/>
                </a:solidFill>
              </a:rPr>
              <a:t>azygos and hemiazygos veins</a:t>
            </a:r>
            <a:r>
              <a:rPr lang="en-US" sz="2400" dirty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alveoli receive deoxygenated blood from the terminal branches of the </a:t>
            </a:r>
            <a:r>
              <a:rPr lang="en-US" sz="2400" b="1" i="1" dirty="0">
                <a:solidFill>
                  <a:srgbClr val="7030A0"/>
                </a:solidFill>
              </a:rPr>
              <a:t>pulmonary arteries</a:t>
            </a:r>
            <a:r>
              <a:rPr lang="en-US" sz="2400" dirty="0">
                <a:solidFill>
                  <a:srgbClr val="7030A0"/>
                </a:solidFill>
              </a:rPr>
              <a:t>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The oxygenated blood leaving the alveolar capillaries drains into the </a:t>
            </a:r>
            <a:r>
              <a:rPr lang="en-US" sz="2400" b="1" i="1" dirty="0">
                <a:solidFill>
                  <a:srgbClr val="C00000"/>
                </a:solidFill>
              </a:rPr>
              <a:t>tributaries of the pulmonary veins</a:t>
            </a:r>
            <a:r>
              <a:rPr lang="en-US" sz="2400" dirty="0">
                <a:solidFill>
                  <a:srgbClr val="C00000"/>
                </a:solidFill>
              </a:rPr>
              <a:t>, </a:t>
            </a:r>
            <a:r>
              <a:rPr lang="en-US" sz="2400" dirty="0"/>
              <a:t>which follow the intersegmental connective tissue septa to the lung root. </a:t>
            </a:r>
            <a:r>
              <a:rPr lang="en-US" sz="2400" i="1" dirty="0">
                <a:solidFill>
                  <a:srgbClr val="FF0000"/>
                </a:solidFill>
              </a:rPr>
              <a:t>Two pulmonary veins leave each lung root to empty into the left atrium of the heart</a:t>
            </a:r>
            <a:r>
              <a:rPr lang="en-US" sz="2400" i="1" dirty="0">
                <a:solidFill>
                  <a:srgbClr val="92D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970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r="-4047" b="5035"/>
          <a:stretch/>
        </p:blipFill>
        <p:spPr>
          <a:xfrm>
            <a:off x="2861868" y="663859"/>
            <a:ext cx="6926368" cy="55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92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267903" cy="64638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Blood Supply of the Lungs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3479" y="1331471"/>
            <a:ext cx="873157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38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173310" cy="6148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Lymph Drainage of the Lungs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88277"/>
            <a:ext cx="12011891" cy="5903468"/>
          </a:xfrm>
        </p:spPr>
        <p:txBody>
          <a:bodyPr>
            <a:normAutofit/>
          </a:bodyPr>
          <a:lstStyle/>
          <a:p>
            <a:pPr lvl="1">
              <a:lnSpc>
                <a:spcPct val="16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2200" dirty="0"/>
              <a:t>The lymph vessels originate in </a:t>
            </a:r>
            <a:r>
              <a:rPr lang="en-US" sz="2200" b="1" dirty="0">
                <a:solidFill>
                  <a:srgbClr val="7030A0"/>
                </a:solidFill>
              </a:rPr>
              <a:t>superficial and deep plexuses  </a:t>
            </a:r>
            <a:r>
              <a:rPr lang="en-US" sz="2200" dirty="0"/>
              <a:t>they are not present in the alveolar walls.</a:t>
            </a:r>
          </a:p>
          <a:p>
            <a:pPr lvl="1">
              <a:lnSpc>
                <a:spcPct val="16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 The </a:t>
            </a:r>
            <a:r>
              <a:rPr lang="en-US" sz="2200" b="1" i="1" dirty="0">
                <a:solidFill>
                  <a:srgbClr val="0070C0"/>
                </a:solidFill>
              </a:rPr>
              <a:t>superficial (subpleural) plexus </a:t>
            </a:r>
            <a:r>
              <a:rPr lang="en-US" sz="2200" dirty="0"/>
              <a:t>lies beneath the visceral pleura and drains over the surface of the lung toward the hilum, where the lymph vessels enter the </a:t>
            </a:r>
            <a:r>
              <a:rPr lang="en-US" sz="2200" b="1" i="1" dirty="0">
                <a:solidFill>
                  <a:srgbClr val="C00000"/>
                </a:solidFill>
              </a:rPr>
              <a:t>bronchopulmonary nodes. </a:t>
            </a:r>
          </a:p>
          <a:p>
            <a:pPr lvl="1">
              <a:lnSpc>
                <a:spcPct val="16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 The </a:t>
            </a:r>
            <a:r>
              <a:rPr lang="en-US" sz="2200" b="1" dirty="0">
                <a:solidFill>
                  <a:srgbClr val="0070C0"/>
                </a:solidFill>
              </a:rPr>
              <a:t>deep plexus </a:t>
            </a:r>
            <a:r>
              <a:rPr lang="en-US" sz="2200" dirty="0"/>
              <a:t>travels along the bronchi and pulmonary vessels toward the </a:t>
            </a:r>
            <a:r>
              <a:rPr lang="en-US" sz="2200" b="1" i="1" dirty="0">
                <a:solidFill>
                  <a:srgbClr val="00B050"/>
                </a:solidFill>
              </a:rPr>
              <a:t>hilum of the lung</a:t>
            </a:r>
            <a:r>
              <a:rPr lang="en-US" sz="2200" b="1" dirty="0">
                <a:solidFill>
                  <a:srgbClr val="00B050"/>
                </a:solidFill>
              </a:rPr>
              <a:t>, </a:t>
            </a:r>
            <a:r>
              <a:rPr lang="en-US" sz="2200" dirty="0"/>
              <a:t>passing through </a:t>
            </a:r>
            <a:r>
              <a:rPr lang="en-US" sz="2200" b="1" i="1" dirty="0">
                <a:solidFill>
                  <a:srgbClr val="00B0F0"/>
                </a:solidFill>
              </a:rPr>
              <a:t>pulmonary nodes </a:t>
            </a:r>
            <a:r>
              <a:rPr lang="en-US" sz="2200" dirty="0"/>
              <a:t>located within the lung substance;</a:t>
            </a:r>
          </a:p>
          <a:p>
            <a:pPr lvl="1">
              <a:lnSpc>
                <a:spcPct val="16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 The lymph then enters the bronchopulmonary nodes in the hilum of the lung. </a:t>
            </a:r>
          </a:p>
          <a:p>
            <a:pPr lvl="1">
              <a:lnSpc>
                <a:spcPct val="16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 All the lymph from the lung leaves the hilum and drains into the </a:t>
            </a:r>
            <a:r>
              <a:rPr lang="en-US" sz="2200" b="1" i="1" dirty="0">
                <a:solidFill>
                  <a:srgbClr val="00B0F0"/>
                </a:solidFill>
              </a:rPr>
              <a:t>tracheobronchial nodes </a:t>
            </a:r>
            <a:r>
              <a:rPr lang="en-US" sz="2200" dirty="0"/>
              <a:t>and then into the </a:t>
            </a:r>
            <a:r>
              <a:rPr lang="en-US" sz="2200" b="1" i="1" dirty="0">
                <a:solidFill>
                  <a:srgbClr val="00B0F0"/>
                </a:solidFill>
              </a:rPr>
              <a:t>bronchomediastinal lymph trunks</a:t>
            </a:r>
            <a:endParaRPr lang="en-US" sz="22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13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3" y="0"/>
            <a:ext cx="7347764" cy="6148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Nerve Supply of the Lungs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4" y="614856"/>
            <a:ext cx="12177266" cy="6243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 At the root of each lung is a </a:t>
            </a:r>
            <a:r>
              <a:rPr lang="en-US" sz="2000" b="1" i="1" dirty="0">
                <a:solidFill>
                  <a:srgbClr val="0070C0"/>
                </a:solidFill>
              </a:rPr>
              <a:t>pulmonary plexus </a:t>
            </a:r>
            <a:r>
              <a:rPr lang="en-US" sz="2000" dirty="0"/>
              <a:t>composed of </a:t>
            </a:r>
            <a:r>
              <a:rPr lang="en-US" sz="2000" b="1" i="1" dirty="0">
                <a:solidFill>
                  <a:srgbClr val="7030A0"/>
                </a:solidFill>
              </a:rPr>
              <a:t>efferent and afferent autonomic nerve fibers.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 The plexus is formed from branches of the </a:t>
            </a:r>
            <a:r>
              <a:rPr lang="en-US" sz="2000" b="1" i="1" dirty="0">
                <a:solidFill>
                  <a:srgbClr val="0070C0"/>
                </a:solidFill>
              </a:rPr>
              <a:t>sympathetic trunk and receives parasympathetic fibers from the vagus nerve.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 The </a:t>
            </a:r>
            <a:r>
              <a:rPr lang="en-US" sz="2000" b="1" i="1" dirty="0">
                <a:solidFill>
                  <a:srgbClr val="C00000"/>
                </a:solidFill>
              </a:rPr>
              <a:t>sympathetic efferent fibers produce bronchodilatation and vasoconstriction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b="1" i="1" dirty="0">
                <a:solidFill>
                  <a:srgbClr val="0070C0"/>
                </a:solidFill>
              </a:rPr>
              <a:t>The parasympathetic efferent fibers produce bronchoconstriction, vasodilatation, and increased glandular secretion.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Afferent impulses derived from the bronchial mucous membrane and from stretch receptors in the alveolar walls pass to the central nervous system in both sympathetic and parasympathetic nerves</a:t>
            </a:r>
          </a:p>
        </p:txBody>
      </p:sp>
    </p:spTree>
    <p:extLst>
      <p:ext uri="{BB962C8B-B14F-4D97-AF65-F5344CB8AC3E}">
        <p14:creationId xmlns:p14="http://schemas.microsoft.com/office/powerpoint/2010/main" val="2504328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295" y="304798"/>
            <a:ext cx="5793705" cy="6248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127" y="304798"/>
            <a:ext cx="5250873" cy="63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23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6D3CD-D853-9805-DEE7-51660D81E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825" y="1075900"/>
            <a:ext cx="7957503" cy="447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63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3152</TotalTime>
  <Words>1161</Words>
  <Application>Microsoft Office PowerPoint</Application>
  <PresentationFormat>Widescreen</PresentationFormat>
  <Paragraphs>84</Paragraphs>
  <Slides>28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Trebuchet MS</vt:lpstr>
      <vt:lpstr>Wingdings</vt:lpstr>
      <vt:lpstr>Wingdings 3</vt:lpstr>
      <vt:lpstr>Facet</vt:lpstr>
      <vt:lpstr>lungs</vt:lpstr>
      <vt:lpstr>Lungs</vt:lpstr>
      <vt:lpstr>Lungs</vt:lpstr>
      <vt:lpstr>LOBES AND FISSURES </vt:lpstr>
      <vt:lpstr>LOBES AND FISSURES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Bronchopulmonary Segments </vt:lpstr>
      <vt:lpstr>PowerPoint Presentation</vt:lpstr>
      <vt:lpstr>Bronchopulmonary Segments</vt:lpstr>
      <vt:lpstr>Bronchopulmonary Segments</vt:lpstr>
      <vt:lpstr>Characteristics of a bronchopulmonary segment </vt:lpstr>
      <vt:lpstr>Characteristics of a bronchopulmonary segment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Supply of the Lungs </vt:lpstr>
      <vt:lpstr>PowerPoint Presentation</vt:lpstr>
      <vt:lpstr>Blood Supply of the Lungs</vt:lpstr>
      <vt:lpstr>Lymph Drainage of the Lungs </vt:lpstr>
      <vt:lpstr>Nerve Supply of the Lungs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lungs</dc:title>
  <dc:creator>Windows User</dc:creator>
  <cp:lastModifiedBy>Aizaz Khan</cp:lastModifiedBy>
  <cp:revision>34</cp:revision>
  <dcterms:created xsi:type="dcterms:W3CDTF">2019-12-02T18:02:07Z</dcterms:created>
  <dcterms:modified xsi:type="dcterms:W3CDTF">2023-03-14T18:13:47Z</dcterms:modified>
</cp:coreProperties>
</file>