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0"/>
  </p:notesMasterIdLst>
  <p:sldIdLst>
    <p:sldId id="256" r:id="rId2"/>
    <p:sldId id="258" r:id="rId3"/>
    <p:sldId id="259" r:id="rId4"/>
    <p:sldId id="286" r:id="rId5"/>
    <p:sldId id="285" r:id="rId6"/>
    <p:sldId id="265" r:id="rId7"/>
    <p:sldId id="260" r:id="rId8"/>
    <p:sldId id="261" r:id="rId9"/>
    <p:sldId id="266" r:id="rId10"/>
    <p:sldId id="262" r:id="rId11"/>
    <p:sldId id="296" r:id="rId12"/>
    <p:sldId id="297" r:id="rId13"/>
    <p:sldId id="289" r:id="rId14"/>
    <p:sldId id="290" r:id="rId15"/>
    <p:sldId id="288" r:id="rId16"/>
    <p:sldId id="268" r:id="rId17"/>
    <p:sldId id="270" r:id="rId18"/>
    <p:sldId id="280" r:id="rId19"/>
    <p:sldId id="279" r:id="rId20"/>
    <p:sldId id="271" r:id="rId21"/>
    <p:sldId id="272" r:id="rId22"/>
    <p:sldId id="292" r:id="rId23"/>
    <p:sldId id="291" r:id="rId24"/>
    <p:sldId id="293" r:id="rId25"/>
    <p:sldId id="294" r:id="rId26"/>
    <p:sldId id="275" r:id="rId27"/>
    <p:sldId id="284" r:id="rId28"/>
    <p:sldId id="273" r:id="rId29"/>
    <p:sldId id="274" r:id="rId30"/>
    <p:sldId id="276" r:id="rId31"/>
    <p:sldId id="281" r:id="rId32"/>
    <p:sldId id="298" r:id="rId33"/>
    <p:sldId id="299" r:id="rId34"/>
    <p:sldId id="277" r:id="rId35"/>
    <p:sldId id="300" r:id="rId36"/>
    <p:sldId id="278" r:id="rId37"/>
    <p:sldId id="295" r:id="rId38"/>
    <p:sldId id="283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GGcn0bn87GJN1/AH3g823w==" hashData="LZybDLELAd27Q5Efe7k+Hr0d1hSqK0WoflwSvmIljcpiQErCmMyn87h4IZLPi9WG+NFKJjH+vmOh/AhyOb7hWA=="/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4837" autoAdjust="0"/>
  </p:normalViewPr>
  <p:slideViewPr>
    <p:cSldViewPr snapToGrid="0" showGuides="1">
      <p:cViewPr varScale="1">
        <p:scale>
          <a:sx n="42" d="100"/>
          <a:sy n="42" d="100"/>
        </p:scale>
        <p:origin x="99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izaz Khan" userId="33fcbba63301ba1b" providerId="LiveId" clId="{CBC869E1-AED7-48F4-BF13-BAC01B497DE3}"/>
    <pc:docChg chg="modSld">
      <pc:chgData name="Aizaz Khan" userId="33fcbba63301ba1b" providerId="LiveId" clId="{CBC869E1-AED7-48F4-BF13-BAC01B497DE3}" dt="2023-03-07T17:37:29.416" v="5" actId="20577"/>
      <pc:docMkLst>
        <pc:docMk/>
      </pc:docMkLst>
      <pc:sldChg chg="modNotesTx">
        <pc:chgData name="Aizaz Khan" userId="33fcbba63301ba1b" providerId="LiveId" clId="{CBC869E1-AED7-48F4-BF13-BAC01B497DE3}" dt="2023-03-07T17:36:48.040" v="0" actId="20577"/>
        <pc:sldMkLst>
          <pc:docMk/>
          <pc:sldMk cId="3850273683" sldId="268"/>
        </pc:sldMkLst>
      </pc:sldChg>
      <pc:sldChg chg="modNotesTx">
        <pc:chgData name="Aizaz Khan" userId="33fcbba63301ba1b" providerId="LiveId" clId="{CBC869E1-AED7-48F4-BF13-BAC01B497DE3}" dt="2023-03-07T17:37:00.197" v="2" actId="20577"/>
        <pc:sldMkLst>
          <pc:docMk/>
          <pc:sldMk cId="265855129" sldId="271"/>
        </pc:sldMkLst>
      </pc:sldChg>
      <pc:sldChg chg="modNotesTx">
        <pc:chgData name="Aizaz Khan" userId="33fcbba63301ba1b" providerId="LiveId" clId="{CBC869E1-AED7-48F4-BF13-BAC01B497DE3}" dt="2023-03-07T17:37:09.267" v="3" actId="20577"/>
        <pc:sldMkLst>
          <pc:docMk/>
          <pc:sldMk cId="325929265" sldId="273"/>
        </pc:sldMkLst>
      </pc:sldChg>
      <pc:sldChg chg="modNotesTx">
        <pc:chgData name="Aizaz Khan" userId="33fcbba63301ba1b" providerId="LiveId" clId="{CBC869E1-AED7-48F4-BF13-BAC01B497DE3}" dt="2023-03-07T17:37:21.687" v="4" actId="20577"/>
        <pc:sldMkLst>
          <pc:docMk/>
          <pc:sldMk cId="1017948025" sldId="274"/>
        </pc:sldMkLst>
      </pc:sldChg>
      <pc:sldChg chg="modNotesTx">
        <pc:chgData name="Aizaz Khan" userId="33fcbba63301ba1b" providerId="LiveId" clId="{CBC869E1-AED7-48F4-BF13-BAC01B497DE3}" dt="2023-03-07T17:37:29.416" v="5" actId="20577"/>
        <pc:sldMkLst>
          <pc:docMk/>
          <pc:sldMk cId="3006181806" sldId="276"/>
        </pc:sldMkLst>
      </pc:sldChg>
      <pc:sldChg chg="modNotesTx">
        <pc:chgData name="Aizaz Khan" userId="33fcbba63301ba1b" providerId="LiveId" clId="{CBC869E1-AED7-48F4-BF13-BAC01B497DE3}" dt="2023-03-07T17:36:54.247" v="1" actId="20577"/>
        <pc:sldMkLst>
          <pc:docMk/>
          <pc:sldMk cId="1478400360" sldId="28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D7AF18-DFF7-467B-9484-2C1760D27C23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00330D-DE33-4D5D-87EC-0104E0F7B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6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0330D-DE33-4D5D-87EC-0104E0F7B4A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5116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00330D-DE33-4D5D-87EC-0104E0F7B4A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9499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00330D-DE33-4D5D-87EC-0104E0F7B4A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8680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00330D-DE33-4D5D-87EC-0104E0F7B4A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8985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00330D-DE33-4D5D-87EC-0104E0F7B4A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9950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00330D-DE33-4D5D-87EC-0104E0F7B4A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154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7315-FE5F-4598-8F4A-86F9F4E3AA6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7AF0F-6BF5-4D96-B72F-C5973019A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705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7315-FE5F-4598-8F4A-86F9F4E3AA6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7AF0F-6BF5-4D96-B72F-C5973019A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76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7315-FE5F-4598-8F4A-86F9F4E3AA6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7AF0F-6BF5-4D96-B72F-C5973019A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128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7315-FE5F-4598-8F4A-86F9F4E3AA6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7AF0F-6BF5-4D96-B72F-C5973019A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074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7315-FE5F-4598-8F4A-86F9F4E3AA6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7AF0F-6BF5-4D96-B72F-C5973019A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534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7315-FE5F-4598-8F4A-86F9F4E3AA6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7AF0F-6BF5-4D96-B72F-C5973019A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56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7315-FE5F-4598-8F4A-86F9F4E3AA6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7AF0F-6BF5-4D96-B72F-C5973019A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903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7315-FE5F-4598-8F4A-86F9F4E3AA6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7AF0F-6BF5-4D96-B72F-C5973019A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772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7315-FE5F-4598-8F4A-86F9F4E3AA6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7AF0F-6BF5-4D96-B72F-C5973019A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183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7315-FE5F-4598-8F4A-86F9F4E3AA6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7AF0F-6BF5-4D96-B72F-C5973019A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399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7315-FE5F-4598-8F4A-86F9F4E3AA6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7AF0F-6BF5-4D96-B72F-C5973019A865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83811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7315-FE5F-4598-8F4A-86F9F4E3AA6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7AF0F-6BF5-4D96-B72F-C5973019A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3694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7315-FE5F-4598-8F4A-86F9F4E3AA6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7AF0F-6BF5-4D96-B72F-C5973019A865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60784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7315-FE5F-4598-8F4A-86F9F4E3AA6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7AF0F-6BF5-4D96-B72F-C5973019A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1685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7315-FE5F-4598-8F4A-86F9F4E3AA6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7AF0F-6BF5-4D96-B72F-C5973019A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4368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7315-FE5F-4598-8F4A-86F9F4E3AA6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7AF0F-6BF5-4D96-B72F-C5973019A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449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9E7315-FE5F-4598-8F4A-86F9F4E3AA6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EE7AF0F-6BF5-4D96-B72F-C5973019A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491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6000" b="1" dirty="0"/>
              <a:t>Chest cavity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n-US" b="1" u="sng" dirty="0">
                <a:solidFill>
                  <a:srgbClr val="7030A0"/>
                </a:solidFill>
              </a:rPr>
              <a:t>AIZAZ</a:t>
            </a:r>
          </a:p>
          <a:p>
            <a:pPr algn="ctr"/>
            <a:r>
              <a:rPr lang="en-US" b="1" u="sng" dirty="0">
                <a:solidFill>
                  <a:srgbClr val="7030A0"/>
                </a:solidFill>
              </a:rPr>
              <a:t>Demonstrator Surgical</a:t>
            </a:r>
          </a:p>
          <a:p>
            <a:pPr algn="ctr"/>
            <a:r>
              <a:rPr lang="en-US" b="1" u="sng" dirty="0">
                <a:solidFill>
                  <a:srgbClr val="7030A0"/>
                </a:solidFill>
              </a:rPr>
              <a:t>KMU-IPMS Peshawar</a:t>
            </a:r>
          </a:p>
        </p:txBody>
      </p:sp>
    </p:spTree>
    <p:extLst>
      <p:ext uri="{BB962C8B-B14F-4D97-AF65-F5344CB8AC3E}">
        <p14:creationId xmlns:p14="http://schemas.microsoft.com/office/powerpoint/2010/main" val="739470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674964" cy="674557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CHEST CAVITY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74557"/>
            <a:ext cx="10283252" cy="618344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Bounded by the </a:t>
            </a:r>
            <a:r>
              <a:rPr lang="en-US" sz="2400" b="1" dirty="0">
                <a:solidFill>
                  <a:srgbClr val="FF0000"/>
                </a:solidFill>
              </a:rPr>
              <a:t>chest wall </a:t>
            </a:r>
            <a:r>
              <a:rPr lang="en-US" sz="2400" dirty="0"/>
              <a:t>and below by the </a:t>
            </a:r>
            <a:r>
              <a:rPr lang="en-US" sz="2400" b="1" dirty="0"/>
              <a:t>diaphragm.</a:t>
            </a:r>
          </a:p>
          <a:p>
            <a:pPr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Extends upward into the </a:t>
            </a:r>
            <a:r>
              <a:rPr lang="en-US" sz="2400" b="1" dirty="0">
                <a:solidFill>
                  <a:srgbClr val="7030A0"/>
                </a:solidFill>
              </a:rPr>
              <a:t>root of the neck </a:t>
            </a:r>
            <a:r>
              <a:rPr lang="en-US" sz="2400" dirty="0"/>
              <a:t>about one fingerbreadth above the clavicle on each side.</a:t>
            </a:r>
          </a:p>
          <a:p>
            <a:pPr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rgbClr val="00B050"/>
                </a:solidFill>
              </a:rPr>
              <a:t>Diaphragm</a:t>
            </a:r>
            <a:r>
              <a:rPr lang="en-US" sz="2400" dirty="0"/>
              <a:t>, is the only structure that apart the chest cavity from the abdomen</a:t>
            </a:r>
          </a:p>
          <a:p>
            <a:pPr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Chest cavity can be divided into a median partition, called the </a:t>
            </a:r>
            <a:r>
              <a:rPr lang="en-US" sz="2400" b="1" i="1" dirty="0">
                <a:solidFill>
                  <a:srgbClr val="7030A0"/>
                </a:solidFill>
              </a:rPr>
              <a:t>mediastinum, </a:t>
            </a:r>
            <a:r>
              <a:rPr lang="en-US" sz="2400" dirty="0"/>
              <a:t>and the laterally placed pleurae and lungs</a:t>
            </a:r>
          </a:p>
        </p:txBody>
      </p:sp>
    </p:spTree>
    <p:extLst>
      <p:ext uri="{BB962C8B-B14F-4D97-AF65-F5344CB8AC3E}">
        <p14:creationId xmlns:p14="http://schemas.microsoft.com/office/powerpoint/2010/main" val="3745769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49915" cy="68954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MEDIASTINUM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689549"/>
            <a:ext cx="9983449" cy="581618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Mediastinum, though thick, is a movable partition that extends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b="1" i="1" dirty="0">
                <a:solidFill>
                  <a:srgbClr val="7030A0"/>
                </a:solidFill>
              </a:rPr>
              <a:t>Superiorly</a:t>
            </a:r>
            <a:r>
              <a:rPr lang="en-US" sz="2400" dirty="0"/>
              <a:t> to the </a:t>
            </a:r>
            <a:r>
              <a:rPr lang="en-US" sz="2400" b="1" dirty="0">
                <a:solidFill>
                  <a:srgbClr val="0070C0"/>
                </a:solidFill>
              </a:rPr>
              <a:t>thoracic outlet </a:t>
            </a:r>
            <a:r>
              <a:rPr lang="en-US" sz="2400" dirty="0"/>
              <a:t>and the </a:t>
            </a:r>
            <a:r>
              <a:rPr lang="en-US" sz="2400" b="1" dirty="0">
                <a:solidFill>
                  <a:srgbClr val="0070C0"/>
                </a:solidFill>
              </a:rPr>
              <a:t>root of the neck </a:t>
            </a:r>
            <a:r>
              <a:rPr lang="en-US" sz="2400" dirty="0"/>
              <a:t>and    </a:t>
            </a:r>
            <a:r>
              <a:rPr lang="en-US" sz="2400" b="1" i="1" dirty="0">
                <a:solidFill>
                  <a:srgbClr val="7030A0"/>
                </a:solidFill>
              </a:rPr>
              <a:t>inferiorly</a:t>
            </a:r>
            <a:r>
              <a:rPr lang="en-US" sz="2400" i="1" dirty="0">
                <a:solidFill>
                  <a:srgbClr val="92D050"/>
                </a:solidFill>
              </a:rPr>
              <a:t> </a:t>
            </a:r>
            <a:r>
              <a:rPr lang="en-US" sz="2400" dirty="0"/>
              <a:t>to the </a:t>
            </a:r>
            <a:r>
              <a:rPr lang="en-US" sz="2400" b="1" dirty="0">
                <a:solidFill>
                  <a:srgbClr val="00B050"/>
                </a:solidFill>
              </a:rPr>
              <a:t>diaphragm. </a:t>
            </a:r>
            <a:r>
              <a:rPr lang="en-US" sz="2400" dirty="0"/>
              <a:t>It extends </a:t>
            </a:r>
            <a:r>
              <a:rPr lang="en-US" sz="2400" b="1" i="1" dirty="0">
                <a:solidFill>
                  <a:srgbClr val="7030A0"/>
                </a:solidFill>
              </a:rPr>
              <a:t>anteriorly</a:t>
            </a:r>
            <a:r>
              <a:rPr lang="en-US" sz="2400" dirty="0"/>
              <a:t> to the </a:t>
            </a:r>
            <a:r>
              <a:rPr lang="en-US" sz="2400" b="1" dirty="0">
                <a:solidFill>
                  <a:srgbClr val="00B0F0"/>
                </a:solidFill>
              </a:rPr>
              <a:t>sternum</a:t>
            </a:r>
            <a:r>
              <a:rPr lang="en-US" sz="2400" dirty="0"/>
              <a:t> and </a:t>
            </a:r>
            <a:r>
              <a:rPr lang="en-US" sz="2400" b="1" i="1" dirty="0">
                <a:solidFill>
                  <a:srgbClr val="7030A0"/>
                </a:solidFill>
              </a:rPr>
              <a:t>posteriorly</a:t>
            </a:r>
            <a:r>
              <a:rPr lang="en-US" sz="2400" b="1" dirty="0"/>
              <a:t> </a:t>
            </a:r>
            <a:r>
              <a:rPr lang="en-US" sz="2400" dirty="0"/>
              <a:t>to the </a:t>
            </a:r>
            <a:r>
              <a:rPr lang="en-US" sz="2400" b="1" dirty="0">
                <a:solidFill>
                  <a:srgbClr val="C00000"/>
                </a:solidFill>
              </a:rPr>
              <a:t>vertebral column.</a:t>
            </a:r>
          </a:p>
          <a:p>
            <a:pPr>
              <a:lnSpc>
                <a:spcPct val="20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 It Contains </a:t>
            </a:r>
            <a:r>
              <a:rPr lang="en-US" sz="2400" i="1" dirty="0">
                <a:solidFill>
                  <a:srgbClr val="00B0F0"/>
                </a:solidFill>
              </a:rPr>
              <a:t>thymus,  heart, large blood vessels, trachea and esophagus, thoracic duct, lymph nodes, the vagus and phrenic nerves, and the sympathetic trunks.</a:t>
            </a:r>
          </a:p>
        </p:txBody>
      </p:sp>
    </p:spTree>
    <p:extLst>
      <p:ext uri="{BB962C8B-B14F-4D97-AF65-F5344CB8AC3E}">
        <p14:creationId xmlns:p14="http://schemas.microsoft.com/office/powerpoint/2010/main" val="1534365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A790915-D04F-2D5B-96B5-C100E5FDC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5520" y="307340"/>
            <a:ext cx="6243319" cy="624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236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970BD74-A0AA-44F2-1AD1-00F7B3573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6791" y="0"/>
            <a:ext cx="82184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79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560" y="193456"/>
            <a:ext cx="7254240" cy="6378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2396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559384" cy="764498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MEDIASTINUM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59370"/>
            <a:ext cx="12192000" cy="589862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The mediastinum is divided into </a:t>
            </a:r>
            <a:r>
              <a:rPr lang="en-US" sz="2400" b="1" i="1" dirty="0">
                <a:solidFill>
                  <a:srgbClr val="C00000"/>
                </a:solidFill>
              </a:rPr>
              <a:t>superior and inferior mediastina </a:t>
            </a:r>
            <a:r>
              <a:rPr lang="en-US" sz="2400" dirty="0"/>
              <a:t>by </a:t>
            </a:r>
            <a:r>
              <a:rPr lang="en-US" sz="2400" b="1" dirty="0"/>
              <a:t>an imaginary plane </a:t>
            </a:r>
            <a:r>
              <a:rPr lang="en-US" sz="2400" dirty="0"/>
              <a:t>passing from the </a:t>
            </a:r>
            <a:r>
              <a:rPr lang="en-US" sz="2400" b="1" dirty="0">
                <a:solidFill>
                  <a:srgbClr val="0070C0"/>
                </a:solidFill>
              </a:rPr>
              <a:t>sternal angle anteriorly </a:t>
            </a:r>
            <a:r>
              <a:rPr lang="en-US" sz="2400" dirty="0"/>
              <a:t>to the </a:t>
            </a:r>
            <a:r>
              <a:rPr lang="en-US" sz="2400" b="1" dirty="0">
                <a:solidFill>
                  <a:srgbClr val="7030A0"/>
                </a:solidFill>
              </a:rPr>
              <a:t>lower border of the body of the 4</a:t>
            </a:r>
            <a:r>
              <a:rPr lang="en-US" sz="2400" b="1" baseline="30000" dirty="0">
                <a:solidFill>
                  <a:srgbClr val="7030A0"/>
                </a:solidFill>
              </a:rPr>
              <a:t>th</a:t>
            </a:r>
            <a:r>
              <a:rPr lang="en-US" sz="2400" b="1" dirty="0">
                <a:solidFill>
                  <a:srgbClr val="7030A0"/>
                </a:solidFill>
              </a:rPr>
              <a:t> thoracic vertebra posteriorly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rgbClr val="C00000"/>
                </a:solidFill>
              </a:rPr>
              <a:t>Inferior mediastinum </a:t>
            </a:r>
            <a:r>
              <a:rPr lang="en-US" sz="2400" dirty="0"/>
              <a:t>is further subdivided into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en-US" sz="2200" b="1" dirty="0">
                <a:solidFill>
                  <a:srgbClr val="FF0000"/>
                </a:solidFill>
              </a:rPr>
              <a:t>Middle mediastinum: </a:t>
            </a:r>
            <a:r>
              <a:rPr lang="en-US" sz="2200" b="1" dirty="0">
                <a:solidFill>
                  <a:schemeClr val="tx1"/>
                </a:solidFill>
              </a:rPr>
              <a:t>which consists of the pericardium and heart</a:t>
            </a:r>
            <a:r>
              <a:rPr lang="en-US" sz="2200" b="1" i="1" dirty="0">
                <a:solidFill>
                  <a:schemeClr val="tx1"/>
                </a:solidFill>
              </a:rPr>
              <a:t> 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en-US" sz="2200" b="1" dirty="0">
                <a:solidFill>
                  <a:srgbClr val="FF0000"/>
                </a:solidFill>
              </a:rPr>
              <a:t>Anterior mediastinum</a:t>
            </a:r>
            <a:r>
              <a:rPr lang="en-US" sz="2200" b="1" i="1" dirty="0">
                <a:solidFill>
                  <a:srgbClr val="7030A0"/>
                </a:solidFill>
              </a:rPr>
              <a:t>: </a:t>
            </a:r>
            <a:r>
              <a:rPr lang="en-US" sz="2200" b="1" i="1" dirty="0">
                <a:solidFill>
                  <a:schemeClr val="tx1"/>
                </a:solidFill>
              </a:rPr>
              <a:t>which is a space between the pericardium and the sternum</a:t>
            </a:r>
            <a:endParaRPr lang="en-US" sz="2200" b="1" dirty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en-US" sz="2200" b="1" dirty="0">
                <a:solidFill>
                  <a:srgbClr val="FF0000"/>
                </a:solidFill>
              </a:rPr>
              <a:t>Posterior mediastinum: </a:t>
            </a:r>
            <a:r>
              <a:rPr lang="en-US" sz="2200" b="1" i="1" dirty="0">
                <a:solidFill>
                  <a:schemeClr val="tx1"/>
                </a:solidFill>
              </a:rPr>
              <a:t>which lies between the pericardium and the vertebral column</a:t>
            </a:r>
            <a:r>
              <a:rPr lang="en-US" sz="2200" b="1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06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7" y="0"/>
            <a:ext cx="8166862" cy="719528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MEDIASTINUM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99606"/>
            <a:ext cx="11988800" cy="6258393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b="1" i="1" dirty="0">
                <a:solidFill>
                  <a:srgbClr val="7030A0"/>
                </a:solidFill>
              </a:rPr>
              <a:t>Superior Mediastinum  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sz="2400" b="1" i="1" u="sng" dirty="0">
                <a:solidFill>
                  <a:srgbClr val="00B050"/>
                </a:solidFill>
              </a:rPr>
              <a:t>(a) Thymus, (b) large veins, (c) large arteries, (d) trachea, (e) esophagus       and thoracic duct, and (f) sympathetic trunks</a:t>
            </a:r>
            <a:r>
              <a:rPr lang="en-US" sz="1800" b="1" dirty="0"/>
              <a:t>.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sz="2000" dirty="0"/>
              <a:t>The superior mediastinum is bounded in front by the manubrium sterni and behind by the first four thoracic vertebrae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rgbClr val="7030A0"/>
                </a:solidFill>
              </a:rPr>
              <a:t>Inferior Mediastinum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sz="2400" b="1" i="1" u="sng" dirty="0">
                <a:solidFill>
                  <a:srgbClr val="00B050"/>
                </a:solidFill>
              </a:rPr>
              <a:t>(a) Thymus, (b) heart within the pericardium with the phrenic nerves on each side, (c) esophagus and thoracic duct, (d) descending aorta, and (e) sympathetic trunks.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sz="2000" dirty="0"/>
              <a:t>The inferior mediastinum is bounded in front by the body of the sternum and behind by the lower eight thoracic vertebrae</a:t>
            </a:r>
          </a:p>
        </p:txBody>
      </p:sp>
    </p:spTree>
    <p:extLst>
      <p:ext uri="{BB962C8B-B14F-4D97-AF65-F5344CB8AC3E}">
        <p14:creationId xmlns:p14="http://schemas.microsoft.com/office/powerpoint/2010/main" val="1433759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6565692" y="239843"/>
            <a:ext cx="5626308" cy="64457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0960" y="104931"/>
            <a:ext cx="6371770" cy="658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88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04354" cy="674557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PLEURA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24458"/>
            <a:ext cx="12131040" cy="6033541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dirty="0"/>
              <a:t> </a:t>
            </a:r>
            <a:r>
              <a:rPr lang="en-US" sz="2400" dirty="0"/>
              <a:t>The pleurae and lungs lie on either side of the mediastinum within the chest cavity.</a:t>
            </a:r>
          </a:p>
          <a:p>
            <a:pPr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 Each pleura has two parts: </a:t>
            </a:r>
            <a:r>
              <a:rPr lang="en-US" sz="2400" i="1" dirty="0">
                <a:solidFill>
                  <a:srgbClr val="00B0F0"/>
                </a:solidFill>
              </a:rPr>
              <a:t>a </a:t>
            </a:r>
            <a:r>
              <a:rPr lang="en-US" sz="2400" b="1" i="1" dirty="0">
                <a:solidFill>
                  <a:srgbClr val="00B0F0"/>
                </a:solidFill>
              </a:rPr>
              <a:t>parietal layer, and visceral layer.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en-US" sz="2200" b="1" i="1" u="sng" dirty="0">
                <a:solidFill>
                  <a:srgbClr val="7030A0"/>
                </a:solidFill>
              </a:rPr>
              <a:t> </a:t>
            </a:r>
            <a:r>
              <a:rPr lang="en-US" sz="2400" b="1" i="1" u="sng" dirty="0">
                <a:solidFill>
                  <a:srgbClr val="7030A0"/>
                </a:solidFill>
              </a:rPr>
              <a:t>Parietal layer:</a:t>
            </a:r>
            <a:r>
              <a:rPr lang="en-US" sz="2400" b="1" i="1" dirty="0">
                <a:solidFill>
                  <a:srgbClr val="7030A0"/>
                </a:solidFill>
              </a:rPr>
              <a:t>  </a:t>
            </a:r>
            <a:r>
              <a:rPr lang="en-US" sz="2200" dirty="0">
                <a:solidFill>
                  <a:schemeClr val="tx1"/>
                </a:solidFill>
              </a:rPr>
              <a:t>L</a:t>
            </a:r>
            <a:r>
              <a:rPr lang="en-US" sz="2200" dirty="0"/>
              <a:t>ines the thoracic wall, covers the thoracic surface of the diaphragm and the lateral aspect of the mediastinum and extends into the root of the neck. Further divided into</a:t>
            </a:r>
          </a:p>
          <a:p>
            <a:pPr lvl="2">
              <a:lnSpc>
                <a:spcPct val="150000"/>
              </a:lnSpc>
              <a:buClr>
                <a:schemeClr val="accent5"/>
              </a:buClr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FF0000"/>
                </a:solidFill>
              </a:rPr>
              <a:t>Mediastinal pleura: </a:t>
            </a:r>
            <a:r>
              <a:rPr lang="en-US" sz="2000" dirty="0"/>
              <a:t>Covers the lateral aspect of the mediastinum</a:t>
            </a:r>
          </a:p>
          <a:p>
            <a:pPr lvl="2">
              <a:lnSpc>
                <a:spcPct val="150000"/>
              </a:lnSpc>
              <a:buClr>
                <a:schemeClr val="accent5"/>
              </a:buClr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FF0000"/>
                </a:solidFill>
              </a:rPr>
              <a:t>Cervical pleura: </a:t>
            </a:r>
            <a:r>
              <a:rPr lang="en-US" sz="2000" dirty="0"/>
              <a:t>Lines the extension of the pleural cavity into the neck.</a:t>
            </a:r>
          </a:p>
          <a:p>
            <a:pPr lvl="2">
              <a:lnSpc>
                <a:spcPct val="150000"/>
              </a:lnSpc>
              <a:buClr>
                <a:schemeClr val="accent5"/>
              </a:buClr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FF0000"/>
                </a:solidFill>
              </a:rPr>
              <a:t>Costal pleura: </a:t>
            </a:r>
            <a:r>
              <a:rPr lang="en-US" sz="2000" dirty="0"/>
              <a:t>Covers the inner aspect of the ribs, costal cartilages, and intercostal muscles.</a:t>
            </a:r>
          </a:p>
          <a:p>
            <a:pPr lvl="2">
              <a:lnSpc>
                <a:spcPct val="150000"/>
              </a:lnSpc>
              <a:buClr>
                <a:schemeClr val="accent5"/>
              </a:buClr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FF0000"/>
                </a:solidFill>
              </a:rPr>
              <a:t>Diaphragmatic pleura: </a:t>
            </a:r>
            <a:r>
              <a:rPr lang="en-US" sz="2000" dirty="0"/>
              <a:t>Covers the thoracic (superior) surface of the diaphragm.</a:t>
            </a:r>
            <a:endParaRPr lang="en-US" sz="2200" dirty="0"/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en-US" sz="2200" b="1" i="1" u="sng" dirty="0">
                <a:solidFill>
                  <a:srgbClr val="7030A0"/>
                </a:solidFill>
              </a:rPr>
              <a:t> </a:t>
            </a:r>
            <a:r>
              <a:rPr lang="en-US" sz="2400" b="1" i="1" u="sng" dirty="0">
                <a:solidFill>
                  <a:srgbClr val="7030A0"/>
                </a:solidFill>
              </a:rPr>
              <a:t>Visceral layer</a:t>
            </a:r>
            <a:r>
              <a:rPr lang="en-US" sz="2400" b="1" dirty="0"/>
              <a:t>: </a:t>
            </a:r>
            <a:r>
              <a:rPr lang="en-US" sz="2200" dirty="0"/>
              <a:t>Completely covers the outer surfaces of the lungs and extends into the depths of the interlobar fissures.</a:t>
            </a:r>
          </a:p>
          <a:p>
            <a:pPr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The two layers become continuous with one another by means of a </a:t>
            </a:r>
            <a:r>
              <a:rPr lang="en-US" sz="2400" b="1" dirty="0">
                <a:solidFill>
                  <a:srgbClr val="C00000"/>
                </a:solidFill>
              </a:rPr>
              <a:t>cuff of pleura </a:t>
            </a:r>
            <a:r>
              <a:rPr lang="en-US" sz="2400" dirty="0"/>
              <a:t>that surrounds the structures entering and leaving the lung at the </a:t>
            </a:r>
            <a:r>
              <a:rPr lang="en-US" sz="2400" b="1" i="1" dirty="0">
                <a:solidFill>
                  <a:srgbClr val="0070C0"/>
                </a:solidFill>
              </a:rPr>
              <a:t>hilum of each lung.</a:t>
            </a:r>
          </a:p>
        </p:txBody>
      </p:sp>
    </p:spTree>
    <p:extLst>
      <p:ext uri="{BB962C8B-B14F-4D97-AF65-F5344CB8AC3E}">
        <p14:creationId xmlns:p14="http://schemas.microsoft.com/office/powerpoint/2010/main" val="10680321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68ECE90-A96A-628E-B4B6-2D6D0C7DDF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35" b="10880"/>
          <a:stretch/>
        </p:blipFill>
        <p:spPr>
          <a:xfrm>
            <a:off x="1250603" y="801442"/>
            <a:ext cx="9127375" cy="5255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4388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7F9C152-02FF-9E94-0B2D-B71F399F5E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555" b="7821"/>
          <a:stretch/>
        </p:blipFill>
        <p:spPr>
          <a:xfrm>
            <a:off x="1666240" y="1229416"/>
            <a:ext cx="8859520" cy="439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507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43F43-B9B4-2F70-F8AF-EF158A643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74" y="156238"/>
            <a:ext cx="10925386" cy="839442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PLEURA</a:t>
            </a:r>
            <a:endParaRPr lang="en-P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5011C-3426-8C2F-8147-AE6E51751A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" y="1422400"/>
            <a:ext cx="10925386" cy="505967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The </a:t>
            </a:r>
            <a:r>
              <a:rPr lang="en-US" sz="2400" b="1" dirty="0">
                <a:solidFill>
                  <a:srgbClr val="C00000"/>
                </a:solidFill>
              </a:rPr>
              <a:t>hilum (root) </a:t>
            </a:r>
            <a:r>
              <a:rPr lang="en-US" sz="2400" dirty="0"/>
              <a:t>is a depressed surface at the center of the medial surface of the lung.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 lies </a:t>
            </a:r>
            <a:r>
              <a:rPr lang="en-US" sz="2400" b="1" dirty="0"/>
              <a:t>anteriorly</a:t>
            </a:r>
            <a:r>
              <a:rPr lang="en-US" sz="2400" dirty="0"/>
              <a:t> to fifth through seventh thoracic vertebrae.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It is the point at which various </a:t>
            </a:r>
            <a:r>
              <a:rPr lang="en-US" sz="2400" b="1" dirty="0">
                <a:solidFill>
                  <a:srgbClr val="0070C0"/>
                </a:solidFill>
              </a:rPr>
              <a:t>structures enter and exit the lung</a:t>
            </a:r>
            <a:r>
              <a:rPr lang="en-US" sz="2400" dirty="0"/>
              <a:t>.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The hilum is surrounded by pleura, which extends inferiorly and forms a </a:t>
            </a:r>
            <a:r>
              <a:rPr lang="en-US" sz="2400" b="1" dirty="0">
                <a:solidFill>
                  <a:srgbClr val="FF0000"/>
                </a:solidFill>
              </a:rPr>
              <a:t>pulmonary ligament.</a:t>
            </a:r>
            <a:endParaRPr lang="en-PK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2249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298131B-9978-B038-391F-F1567FF62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167" y="812800"/>
            <a:ext cx="5601176" cy="56011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D53404B-C310-EF0A-695B-ABA405E911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1119" y="1058703"/>
            <a:ext cx="5355273" cy="5355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2080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1B672BF-61F8-D2C0-E265-5A35A306E8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0066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274002" cy="659567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PLEURA</a:t>
            </a:r>
            <a:endParaRPr lang="en-US" dirty="0"/>
          </a:p>
        </p:txBody>
      </p:sp>
      <p:sp useBgFill="1"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659566"/>
            <a:ext cx="12192001" cy="619843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/>
              <a:t>To allow for movement of the pulmonary vessels and large bronchi during respiration, the pleural cuff hangs down as a loose fold called the </a:t>
            </a:r>
            <a:r>
              <a:rPr lang="en-US" sz="2000" b="1" i="1" dirty="0">
                <a:solidFill>
                  <a:srgbClr val="7030A0"/>
                </a:solidFill>
              </a:rPr>
              <a:t>pulmonary ligament.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/>
              <a:t>The parietal and visceral layers of pleura are separated from one another  by </a:t>
            </a:r>
            <a:r>
              <a:rPr lang="en-US" sz="2000" b="1" dirty="0"/>
              <a:t>pleural space, </a:t>
            </a:r>
            <a:r>
              <a:rPr lang="en-US" sz="2000" dirty="0"/>
              <a:t>called </a:t>
            </a:r>
            <a:r>
              <a:rPr lang="en-US" sz="2000" b="1" i="1" dirty="0">
                <a:solidFill>
                  <a:srgbClr val="7030A0"/>
                </a:solidFill>
              </a:rPr>
              <a:t>pleural cavity.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/>
              <a:t>The pleural cavity normally contains a small amount of tissue fluid, the </a:t>
            </a:r>
            <a:r>
              <a:rPr lang="en-US" sz="2000" b="1" dirty="0">
                <a:solidFill>
                  <a:srgbClr val="0070C0"/>
                </a:solidFill>
              </a:rPr>
              <a:t>pleural fluid.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/>
              <a:t>The cervical pleura extend up into the nick lining. lining the undersurface of the suprapleural membrane. It reaches a level 1 to 1.5 in above the medial third of the clavicle.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/>
              <a:t>The </a:t>
            </a:r>
            <a:r>
              <a:rPr lang="en-US" sz="2400" b="1" i="1" dirty="0">
                <a:solidFill>
                  <a:srgbClr val="00B0F0"/>
                </a:solidFill>
              </a:rPr>
              <a:t>costal pleura </a:t>
            </a:r>
            <a:r>
              <a:rPr lang="en-US" sz="2000" dirty="0"/>
              <a:t>lines the inner surfaces of the ribs, the costal cartilages, the intercostal spaces, the sides of the vertebral bodies, and the back of the sternum.</a:t>
            </a:r>
          </a:p>
        </p:txBody>
      </p:sp>
    </p:spTree>
    <p:extLst>
      <p:ext uri="{BB962C8B-B14F-4D97-AF65-F5344CB8AC3E}">
        <p14:creationId xmlns:p14="http://schemas.microsoft.com/office/powerpoint/2010/main" val="38502736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1459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PLEURA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921" y="614597"/>
            <a:ext cx="9803567" cy="58311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The </a:t>
            </a:r>
            <a:r>
              <a:rPr lang="en-US" sz="2400" b="1" i="1" dirty="0">
                <a:solidFill>
                  <a:srgbClr val="7030A0"/>
                </a:solidFill>
              </a:rPr>
              <a:t>diaphragmatic pleura </a:t>
            </a:r>
            <a:r>
              <a:rPr lang="en-US" sz="2400" dirty="0"/>
              <a:t>covers the thoracic surface of the diaphragm.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b="1" i="1" dirty="0">
                <a:solidFill>
                  <a:srgbClr val="7030A0"/>
                </a:solidFill>
              </a:rPr>
              <a:t>In quiet respiration</a:t>
            </a:r>
            <a:r>
              <a:rPr lang="en-US" sz="2400" b="1" dirty="0">
                <a:solidFill>
                  <a:srgbClr val="7030A0"/>
                </a:solidFill>
              </a:rPr>
              <a:t>, </a:t>
            </a:r>
            <a:r>
              <a:rPr lang="en-US" sz="2400" dirty="0"/>
              <a:t>the costal and diaphragmatic pleurae are in </a:t>
            </a:r>
            <a:r>
              <a:rPr lang="en-US" sz="2400" i="1" dirty="0">
                <a:solidFill>
                  <a:srgbClr val="00B0F0"/>
                </a:solidFill>
              </a:rPr>
              <a:t>apposition </a:t>
            </a:r>
            <a:r>
              <a:rPr lang="en-US" sz="2400" dirty="0"/>
              <a:t>to each other below the lower border of the lung.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b="1" i="1" dirty="0">
                <a:solidFill>
                  <a:srgbClr val="7030A0"/>
                </a:solidFill>
              </a:rPr>
              <a:t>In deep inspiration</a:t>
            </a:r>
            <a:r>
              <a:rPr lang="en-US" sz="2400" b="1" dirty="0">
                <a:solidFill>
                  <a:srgbClr val="7030A0"/>
                </a:solidFill>
              </a:rPr>
              <a:t>, </a:t>
            </a:r>
            <a:r>
              <a:rPr lang="en-US" sz="2400" dirty="0"/>
              <a:t>the margins of the base of the lung descend, and the costal and diaphragmatic pleurae separate.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This lower area of the pleural cavity into which the lung expands on inspiration is referred to as the </a:t>
            </a:r>
            <a:r>
              <a:rPr lang="en-US" sz="2400" b="1" i="1" u="sng" dirty="0">
                <a:solidFill>
                  <a:srgbClr val="7030A0"/>
                </a:solidFill>
              </a:rPr>
              <a:t>costodiaphragmatic recess.</a:t>
            </a:r>
          </a:p>
        </p:txBody>
      </p:sp>
    </p:spTree>
    <p:extLst>
      <p:ext uri="{BB962C8B-B14F-4D97-AF65-F5344CB8AC3E}">
        <p14:creationId xmlns:p14="http://schemas.microsoft.com/office/powerpoint/2010/main" val="10579506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7" y="0"/>
            <a:ext cx="7627216" cy="659567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PLEURA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520" y="869431"/>
            <a:ext cx="9875519" cy="5846162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The </a:t>
            </a:r>
            <a:r>
              <a:rPr lang="en-US" sz="2400" b="1" i="1" dirty="0">
                <a:solidFill>
                  <a:srgbClr val="7030A0"/>
                </a:solidFill>
              </a:rPr>
              <a:t>mediastinal pleura </a:t>
            </a:r>
            <a:r>
              <a:rPr lang="en-US" sz="2400" dirty="0"/>
              <a:t>covers and forms the lateral boundary of the mediastinum. </a:t>
            </a:r>
            <a:r>
              <a:rPr lang="en-US" sz="2400" i="1" dirty="0">
                <a:solidFill>
                  <a:srgbClr val="FF0000"/>
                </a:solidFill>
              </a:rPr>
              <a:t>At the </a:t>
            </a:r>
            <a:r>
              <a:rPr lang="en-US" sz="2400" b="1" i="1" dirty="0">
                <a:solidFill>
                  <a:srgbClr val="FF0000"/>
                </a:solidFill>
              </a:rPr>
              <a:t>hilum of the lung, </a:t>
            </a:r>
            <a:r>
              <a:rPr lang="en-US" sz="2400" i="1" dirty="0">
                <a:solidFill>
                  <a:srgbClr val="FF0000"/>
                </a:solidFill>
              </a:rPr>
              <a:t>it is reflected as a cuff around the vessels and bronchi and here becomes continuous with the visceral pleura</a:t>
            </a:r>
            <a:r>
              <a:rPr lang="en-US" sz="2400" dirty="0"/>
              <a:t>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The </a:t>
            </a:r>
            <a:r>
              <a:rPr lang="en-US" sz="2400" b="1" i="1" u="sng" dirty="0">
                <a:solidFill>
                  <a:srgbClr val="7030A0"/>
                </a:solidFill>
              </a:rPr>
              <a:t>costomediastinal recesses </a:t>
            </a:r>
            <a:r>
              <a:rPr lang="en-US" sz="2400" dirty="0"/>
              <a:t>are situated along the anterior margins of the pleura. During inspiration and expiration, the anterior borders of the lungs slide in and out of the recesses.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4003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808145-A34F-C4C0-348F-B3B5FFBFCA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9519" y="471046"/>
            <a:ext cx="5786535" cy="591590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A103B85-092E-E22D-DEAE-9947134319BB}"/>
              </a:ext>
            </a:extLst>
          </p:cNvPr>
          <p:cNvSpPr/>
          <p:nvPr/>
        </p:nvSpPr>
        <p:spPr>
          <a:xfrm>
            <a:off x="162559" y="471045"/>
            <a:ext cx="5786535" cy="591590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b="1" i="0" dirty="0">
                <a:solidFill>
                  <a:srgbClr val="32323C"/>
                </a:solidFill>
                <a:effectLst/>
                <a:latin typeface="acumin-pro"/>
              </a:rPr>
              <a:t>Anteriorly and posteroinferiorly, the pleural cavity is not completely filled by the lungs. </a:t>
            </a:r>
            <a:r>
              <a:rPr lang="en-US" sz="2800" b="0" i="0" dirty="0">
                <a:solidFill>
                  <a:srgbClr val="32323C"/>
                </a:solidFill>
                <a:effectLst/>
                <a:latin typeface="acumin-pro"/>
              </a:rPr>
              <a:t>This gives rise to </a:t>
            </a:r>
            <a:r>
              <a:rPr lang="en-US" sz="2800" b="1" i="0" dirty="0">
                <a:solidFill>
                  <a:srgbClr val="7030A0"/>
                </a:solidFill>
                <a:effectLst/>
                <a:latin typeface="acumin-pro"/>
              </a:rPr>
              <a:t>pleural</a:t>
            </a:r>
            <a:r>
              <a:rPr lang="en-US" sz="2800" b="0" i="0" dirty="0">
                <a:solidFill>
                  <a:srgbClr val="32323C"/>
                </a:solidFill>
                <a:effectLst/>
                <a:latin typeface="acumin-pro"/>
              </a:rPr>
              <a:t> </a:t>
            </a:r>
            <a:r>
              <a:rPr lang="en-US" sz="2800" b="1" i="0" dirty="0">
                <a:solidFill>
                  <a:srgbClr val="7030A0"/>
                </a:solidFill>
                <a:effectLst/>
                <a:latin typeface="acumin-pro"/>
              </a:rPr>
              <a:t>recesses</a:t>
            </a:r>
            <a:r>
              <a:rPr lang="en-US" sz="2800" b="0" i="0" dirty="0">
                <a:solidFill>
                  <a:srgbClr val="32323C"/>
                </a:solidFill>
                <a:effectLst/>
                <a:latin typeface="acumin-pro"/>
              </a:rPr>
              <a:t> – where the opposing surfaces of the parietal pleura touch.</a:t>
            </a:r>
          </a:p>
          <a:p>
            <a:pPr algn="just"/>
            <a:r>
              <a:rPr lang="en-US" sz="2800" b="0" i="0" dirty="0">
                <a:solidFill>
                  <a:srgbClr val="32323C"/>
                </a:solidFill>
                <a:effectLst/>
                <a:latin typeface="acumin-pro"/>
              </a:rPr>
              <a:t>There are two recesses present in each pleural cavity: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800" b="1" i="0" dirty="0">
                <a:solidFill>
                  <a:srgbClr val="FF0000"/>
                </a:solidFill>
                <a:effectLst/>
                <a:latin typeface="acumin-pro"/>
              </a:rPr>
              <a:t>Costodiaphragmatic</a:t>
            </a:r>
            <a:r>
              <a:rPr lang="en-US" sz="2800" b="1" dirty="0">
                <a:solidFill>
                  <a:srgbClr val="FF0000"/>
                </a:solidFill>
                <a:latin typeface="acumin-pro"/>
              </a:rPr>
              <a:t>: </a:t>
            </a:r>
            <a:r>
              <a:rPr lang="en-US" sz="2800" b="0" i="0" dirty="0">
                <a:solidFill>
                  <a:srgbClr val="32323C"/>
                </a:solidFill>
                <a:effectLst/>
                <a:latin typeface="acumin-pro"/>
              </a:rPr>
              <a:t>located between the costal pleurae and the diaphragmatic pleura.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800" b="1" i="0" dirty="0">
                <a:solidFill>
                  <a:srgbClr val="FF0000"/>
                </a:solidFill>
                <a:effectLst/>
                <a:latin typeface="acumin-pro"/>
              </a:rPr>
              <a:t>Costomediastinal</a:t>
            </a:r>
            <a:r>
              <a:rPr lang="en-US" sz="2800" b="1" dirty="0">
                <a:solidFill>
                  <a:srgbClr val="FF0000"/>
                </a:solidFill>
                <a:latin typeface="acumin-pro"/>
              </a:rPr>
              <a:t>: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acumin-pro"/>
              </a:rPr>
              <a:t> </a:t>
            </a:r>
            <a:r>
              <a:rPr lang="en-US" sz="2800" b="0" i="0" dirty="0">
                <a:solidFill>
                  <a:srgbClr val="32323C"/>
                </a:solidFill>
                <a:effectLst/>
                <a:latin typeface="acumin-pro"/>
              </a:rPr>
              <a:t>located between the costal pleurae and the mediastinal pleurae, behind the sternum</a:t>
            </a:r>
          </a:p>
        </p:txBody>
      </p:sp>
    </p:spTree>
    <p:extLst>
      <p:ext uri="{BB962C8B-B14F-4D97-AF65-F5344CB8AC3E}">
        <p14:creationId xmlns:p14="http://schemas.microsoft.com/office/powerpoint/2010/main" val="35923283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094689" cy="689548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PLEURA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9548"/>
            <a:ext cx="10508105" cy="60410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b="1" u="sng" dirty="0">
                <a:solidFill>
                  <a:srgbClr val="0070C0"/>
                </a:solidFill>
              </a:rPr>
              <a:t>Nerve Supply of the Pleura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The parietal pleura is sensitive to pain, temperature, touch, and pressure and is supplied as follows: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800" i="1" dirty="0">
                <a:solidFill>
                  <a:srgbClr val="92D050"/>
                </a:solidFill>
              </a:rPr>
              <a:t> </a:t>
            </a:r>
            <a:r>
              <a:rPr lang="en-US" sz="2400" i="1" dirty="0">
                <a:solidFill>
                  <a:srgbClr val="7030A0"/>
                </a:solidFill>
              </a:rPr>
              <a:t>The costal pleura is segmentally supplied by the </a:t>
            </a:r>
            <a:r>
              <a:rPr lang="en-US" sz="2400" i="1" dirty="0">
                <a:solidFill>
                  <a:srgbClr val="FF0000"/>
                </a:solidFill>
              </a:rPr>
              <a:t>intercostal nerves.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400" i="1" dirty="0">
                <a:solidFill>
                  <a:srgbClr val="7030A0"/>
                </a:solidFill>
              </a:rPr>
              <a:t>The mediastinal pleura is supplied by the </a:t>
            </a:r>
            <a:r>
              <a:rPr lang="en-US" sz="2400" i="1" dirty="0">
                <a:solidFill>
                  <a:srgbClr val="FF0000"/>
                </a:solidFill>
              </a:rPr>
              <a:t>phrenic nerve</a:t>
            </a:r>
            <a:r>
              <a:rPr lang="en-US" sz="2400" i="1" dirty="0">
                <a:solidFill>
                  <a:srgbClr val="92D050"/>
                </a:solidFill>
              </a:rPr>
              <a:t>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400" i="1" dirty="0">
                <a:solidFill>
                  <a:srgbClr val="7030A0"/>
                </a:solidFill>
              </a:rPr>
              <a:t>The diaphragmatic pleura is supplied over the domes by the</a:t>
            </a:r>
            <a:r>
              <a:rPr lang="en-US" sz="2400" i="1" dirty="0">
                <a:solidFill>
                  <a:srgbClr val="92D050"/>
                </a:solidFill>
              </a:rPr>
              <a:t> </a:t>
            </a:r>
            <a:r>
              <a:rPr lang="en-US" sz="2400" i="1" dirty="0">
                <a:solidFill>
                  <a:srgbClr val="FF0000"/>
                </a:solidFill>
              </a:rPr>
              <a:t>phrenic nerve </a:t>
            </a:r>
            <a:r>
              <a:rPr lang="en-US" sz="2400" i="1" dirty="0">
                <a:solidFill>
                  <a:srgbClr val="7030A0"/>
                </a:solidFill>
              </a:rPr>
              <a:t>and around the periphery by the lower </a:t>
            </a:r>
            <a:r>
              <a:rPr lang="en-US" sz="2400" i="1" dirty="0">
                <a:solidFill>
                  <a:srgbClr val="FF0000"/>
                </a:solidFill>
              </a:rPr>
              <a:t>six intercostal nerves.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The visceral pleura covering the lungs is sensitive to stretch but is insensitive to common sensations such as pain and touch.</a:t>
            </a:r>
            <a:r>
              <a:rPr lang="en-US" sz="3200" i="1" dirty="0">
                <a:solidFill>
                  <a:srgbClr val="00B0F0"/>
                </a:solidFill>
              </a:rPr>
              <a:t> </a:t>
            </a:r>
            <a:r>
              <a:rPr lang="en-US" sz="2400" i="1" dirty="0">
                <a:solidFill>
                  <a:srgbClr val="7030A0"/>
                </a:solidFill>
              </a:rPr>
              <a:t>It receives an autonomic nerve supply from the </a:t>
            </a:r>
            <a:r>
              <a:rPr lang="en-US" sz="2400" i="1" dirty="0">
                <a:solidFill>
                  <a:srgbClr val="FF0000"/>
                </a:solidFill>
              </a:rPr>
              <a:t>pulmonary plexus.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551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67" y="0"/>
            <a:ext cx="7087571" cy="71952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TRACHEA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19529"/>
            <a:ext cx="9950692" cy="6138471"/>
          </a:xfrm>
        </p:spPr>
        <p:txBody>
          <a:bodyPr>
            <a:normAutofit/>
          </a:bodyPr>
          <a:lstStyle/>
          <a:p>
            <a:pPr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Mobile cartilaginous and membranous tube.</a:t>
            </a:r>
          </a:p>
          <a:p>
            <a:pPr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Begins in the neck as a </a:t>
            </a:r>
            <a:r>
              <a:rPr lang="en-US" sz="2400" b="1" dirty="0">
                <a:solidFill>
                  <a:srgbClr val="FF0000"/>
                </a:solidFill>
              </a:rPr>
              <a:t>continuation of the larynx</a:t>
            </a:r>
            <a:r>
              <a:rPr lang="en-US" sz="2400" dirty="0"/>
              <a:t> at the lower border of the cricoid cartilage at the level of the </a:t>
            </a:r>
            <a:r>
              <a:rPr lang="en-US" sz="2400" b="1" dirty="0"/>
              <a:t>6th cervical vertebra.</a:t>
            </a:r>
          </a:p>
          <a:p>
            <a:pPr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dirty="0"/>
              <a:t> </a:t>
            </a:r>
            <a:r>
              <a:rPr lang="en-US" sz="2400" dirty="0"/>
              <a:t>It descends in the midline of the neck. </a:t>
            </a:r>
            <a:r>
              <a:rPr lang="en-US" sz="2400" i="1" dirty="0">
                <a:solidFill>
                  <a:srgbClr val="00B050"/>
                </a:solidFill>
              </a:rPr>
              <a:t>In the thorax, the trachea ends below at the</a:t>
            </a:r>
            <a:r>
              <a:rPr lang="en-US" sz="2400" i="1" dirty="0">
                <a:solidFill>
                  <a:srgbClr val="00B0F0"/>
                </a:solidFill>
              </a:rPr>
              <a:t> </a:t>
            </a:r>
            <a:r>
              <a:rPr lang="en-US" sz="2400" b="1" i="1" dirty="0">
                <a:solidFill>
                  <a:srgbClr val="7030A0"/>
                </a:solidFill>
              </a:rPr>
              <a:t>carina</a:t>
            </a:r>
            <a:r>
              <a:rPr lang="en-US" sz="2400" b="1" i="1" dirty="0">
                <a:solidFill>
                  <a:srgbClr val="00B0F0"/>
                </a:solidFill>
              </a:rPr>
              <a:t> </a:t>
            </a:r>
            <a:r>
              <a:rPr lang="en-US" sz="2400" i="1" dirty="0">
                <a:solidFill>
                  <a:srgbClr val="00B050"/>
                </a:solidFill>
              </a:rPr>
              <a:t>by dividing into</a:t>
            </a:r>
            <a:r>
              <a:rPr lang="en-US" sz="2400" i="1" dirty="0">
                <a:solidFill>
                  <a:srgbClr val="00B0F0"/>
                </a:solidFill>
              </a:rPr>
              <a:t> </a:t>
            </a:r>
            <a:r>
              <a:rPr lang="en-US" sz="2400" b="1" i="1" dirty="0">
                <a:solidFill>
                  <a:srgbClr val="0070C0"/>
                </a:solidFill>
              </a:rPr>
              <a:t>right and left principal (main) bronchi</a:t>
            </a:r>
            <a:r>
              <a:rPr lang="en-US" sz="2400" i="1" dirty="0">
                <a:solidFill>
                  <a:srgbClr val="00B0F0"/>
                </a:solidFill>
              </a:rPr>
              <a:t> </a:t>
            </a:r>
            <a:r>
              <a:rPr lang="en-US" sz="2400" i="1" dirty="0">
                <a:solidFill>
                  <a:srgbClr val="00B050"/>
                </a:solidFill>
              </a:rPr>
              <a:t>at the level of the </a:t>
            </a:r>
            <a:r>
              <a:rPr lang="en-US" sz="2400" b="1" i="1" dirty="0">
                <a:solidFill>
                  <a:schemeClr val="tx1"/>
                </a:solidFill>
              </a:rPr>
              <a:t>sternal angle. </a:t>
            </a:r>
            <a:endParaRPr lang="en-US" b="1" i="1" dirty="0">
              <a:solidFill>
                <a:schemeClr val="tx1"/>
              </a:solidFill>
            </a:endParaRPr>
          </a:p>
          <a:p>
            <a:pPr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b="1" dirty="0"/>
              <a:t>During expiration, </a:t>
            </a:r>
            <a:r>
              <a:rPr lang="en-US" sz="2400" i="1" dirty="0">
                <a:solidFill>
                  <a:srgbClr val="7030A0"/>
                </a:solidFill>
              </a:rPr>
              <a:t>the </a:t>
            </a:r>
            <a:r>
              <a:rPr lang="en-US" sz="2400" b="1" i="1" dirty="0">
                <a:solidFill>
                  <a:srgbClr val="C00000"/>
                </a:solidFill>
              </a:rPr>
              <a:t>bifurcation rises </a:t>
            </a:r>
            <a:r>
              <a:rPr lang="en-US" sz="2400" i="1" dirty="0">
                <a:solidFill>
                  <a:srgbClr val="7030A0"/>
                </a:solidFill>
              </a:rPr>
              <a:t>by about </a:t>
            </a:r>
            <a:r>
              <a:rPr lang="en-US" sz="2400" b="1" i="1" dirty="0">
                <a:solidFill>
                  <a:srgbClr val="C00000"/>
                </a:solidFill>
              </a:rPr>
              <a:t>one vertebral level, </a:t>
            </a:r>
            <a:r>
              <a:rPr lang="en-US" sz="2400" i="1" dirty="0">
                <a:solidFill>
                  <a:srgbClr val="7030A0"/>
                </a:solidFill>
              </a:rPr>
              <a:t>and during </a:t>
            </a:r>
            <a:r>
              <a:rPr lang="en-US" sz="2400" b="1" i="1" dirty="0">
                <a:solidFill>
                  <a:schemeClr val="tx1"/>
                </a:solidFill>
              </a:rPr>
              <a:t>deep inspiration </a:t>
            </a:r>
            <a:r>
              <a:rPr lang="en-US" sz="2400" i="1" dirty="0">
                <a:solidFill>
                  <a:srgbClr val="7030A0"/>
                </a:solidFill>
              </a:rPr>
              <a:t>may be lowered as far as the </a:t>
            </a:r>
            <a:r>
              <a:rPr lang="en-US" sz="2400" b="1" i="1" dirty="0">
                <a:solidFill>
                  <a:srgbClr val="FF0000"/>
                </a:solidFill>
              </a:rPr>
              <a:t>6th thoracic vertebra</a:t>
            </a:r>
            <a:r>
              <a:rPr lang="en-US" sz="1600" dirty="0">
                <a:solidFill>
                  <a:srgbClr val="7030A0"/>
                </a:solidFill>
              </a:rPr>
              <a:t>.</a:t>
            </a:r>
          </a:p>
          <a:p>
            <a:pPr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In adults, </a:t>
            </a:r>
            <a:r>
              <a:rPr lang="en-US" sz="2400" i="1" dirty="0">
                <a:solidFill>
                  <a:srgbClr val="7030A0"/>
                </a:solidFill>
              </a:rPr>
              <a:t>the trachea is about 4 1/2 in. (11.25 cm) long and 1 in. (2.5 cm) in diameter</a:t>
            </a:r>
            <a:r>
              <a:rPr lang="en-US" dirty="0">
                <a:solidFill>
                  <a:srgbClr val="7030A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277761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E159F4-8E01-570A-27BB-16270C6CFD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422" y="0"/>
            <a:ext cx="96591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6319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7B4B7B0-7B41-38F9-3FED-57920CDE0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648" y="357806"/>
            <a:ext cx="9100271" cy="650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451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0E80E2-CD50-C95F-FECA-E29415777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5086" y="0"/>
            <a:ext cx="93418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0457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DDD538-BD8D-8B7C-A0CC-B005B8861F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0"/>
            <a:ext cx="9525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1583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261937"/>
            <a:ext cx="4751388" cy="63341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12793CB-6124-55B1-AAE0-CF571C7152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4800" y="60032"/>
            <a:ext cx="6807200" cy="6737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7591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6067" y="137160"/>
            <a:ext cx="6559865" cy="649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560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8214610" cy="59960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TRACHEA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70" y="704539"/>
            <a:ext cx="12147029" cy="5966084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100" dirty="0"/>
              <a:t>The fibro elastic tube is kept patent by the presence of U-shaped bars (rings) of </a:t>
            </a:r>
            <a:r>
              <a:rPr lang="en-US" sz="2100" b="1" i="1" dirty="0">
                <a:solidFill>
                  <a:srgbClr val="0070C0"/>
                </a:solidFill>
              </a:rPr>
              <a:t>hyaline cartilage</a:t>
            </a:r>
            <a:r>
              <a:rPr lang="en-US" sz="2100" i="1" dirty="0">
                <a:solidFill>
                  <a:srgbClr val="7030A0"/>
                </a:solidFill>
              </a:rPr>
              <a:t> </a:t>
            </a:r>
            <a:r>
              <a:rPr lang="en-US" sz="2100" dirty="0"/>
              <a:t>embedded in its wall. The posterior free ends of the cartilage are connected by smooth muscle, the </a:t>
            </a:r>
            <a:r>
              <a:rPr lang="en-US" sz="2100" b="1" i="1" dirty="0">
                <a:solidFill>
                  <a:srgbClr val="FF0000"/>
                </a:solidFill>
              </a:rPr>
              <a:t>trachealis muscle</a:t>
            </a:r>
            <a:r>
              <a:rPr lang="en-US" b="1" i="1" dirty="0">
                <a:solidFill>
                  <a:srgbClr val="FF0000"/>
                </a:solidFill>
              </a:rPr>
              <a:t>.</a:t>
            </a:r>
          </a:p>
          <a:p>
            <a:pPr marL="0" indent="0">
              <a:lnSpc>
                <a:spcPct val="120000"/>
              </a:lnSpc>
              <a:buClr>
                <a:srgbClr val="00B0F0"/>
              </a:buClr>
              <a:buNone/>
            </a:pPr>
            <a:r>
              <a:rPr lang="en-US" sz="2400" b="1" dirty="0">
                <a:solidFill>
                  <a:schemeClr val="tx1"/>
                </a:solidFill>
              </a:rPr>
              <a:t>Anatomical relation</a:t>
            </a:r>
          </a:p>
          <a:p>
            <a:pPr lvl="1">
              <a:lnSpc>
                <a:spcPct val="120000"/>
              </a:lnSpc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7030A0"/>
                </a:solidFill>
              </a:rPr>
              <a:t>Anteriorly: </a:t>
            </a:r>
            <a:r>
              <a:rPr lang="en-US" sz="2400" dirty="0">
                <a:solidFill>
                  <a:schemeClr val="tx1"/>
                </a:solidFill>
              </a:rPr>
              <a:t>The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sternum, the thymus, the left brachiocephalic vein, the origins of the brachiocephalic and left common carotid arteries, and the arch of the aorta.</a:t>
            </a:r>
            <a:endParaRPr lang="en-US" dirty="0">
              <a:solidFill>
                <a:schemeClr val="tx1"/>
              </a:solidFill>
            </a:endParaRPr>
          </a:p>
          <a:p>
            <a:pPr lvl="1">
              <a:lnSpc>
                <a:spcPct val="120000"/>
              </a:lnSpc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7030A0"/>
                </a:solidFill>
              </a:rPr>
              <a:t>Posteriorly: </a:t>
            </a:r>
            <a:r>
              <a:rPr lang="en-US" sz="2400" dirty="0">
                <a:solidFill>
                  <a:schemeClr val="tx1"/>
                </a:solidFill>
              </a:rPr>
              <a:t>The esophagus and the left recurrent laryngeal nerve.</a:t>
            </a:r>
          </a:p>
          <a:p>
            <a:pPr lvl="1">
              <a:lnSpc>
                <a:spcPct val="120000"/>
              </a:lnSpc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7030A0"/>
                </a:solidFill>
              </a:rPr>
              <a:t>Right side</a:t>
            </a:r>
            <a:r>
              <a:rPr lang="en-US" sz="2000" b="1" dirty="0">
                <a:solidFill>
                  <a:srgbClr val="7030A0"/>
                </a:solidFill>
              </a:rPr>
              <a:t>: </a:t>
            </a:r>
            <a:r>
              <a:rPr lang="en-US" sz="2400" dirty="0">
                <a:solidFill>
                  <a:schemeClr val="tx1"/>
                </a:solidFill>
              </a:rPr>
              <a:t>The azygos vein, the right vagus nerve, and the pleura.</a:t>
            </a:r>
          </a:p>
          <a:p>
            <a:pPr lvl="1">
              <a:lnSpc>
                <a:spcPct val="120000"/>
              </a:lnSpc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7030A0"/>
                </a:solidFill>
              </a:rPr>
              <a:t>Left side: </a:t>
            </a:r>
            <a:r>
              <a:rPr lang="en-US" sz="2400" dirty="0">
                <a:solidFill>
                  <a:schemeClr val="tx1"/>
                </a:solidFill>
              </a:rPr>
              <a:t>The arch of the aorta, the left common carotid and left subclavian arteries, the left vagus and left phrenic nerves, and the pleura.</a:t>
            </a:r>
          </a:p>
        </p:txBody>
      </p:sp>
    </p:spTree>
    <p:extLst>
      <p:ext uri="{BB962C8B-B14F-4D97-AF65-F5344CB8AC3E}">
        <p14:creationId xmlns:p14="http://schemas.microsoft.com/office/powerpoint/2010/main" val="3259292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585023" cy="61459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TRACHEA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064302"/>
            <a:ext cx="9870190" cy="57936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b="1" u="sng" dirty="0">
                <a:solidFill>
                  <a:srgbClr val="7030A0"/>
                </a:solidFill>
              </a:rPr>
              <a:t>Blood Supply of the Trachea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/>
              <a:t>The upper two thirds are supplied by the </a:t>
            </a:r>
            <a:r>
              <a:rPr lang="en-US" sz="2200" b="1" i="1" dirty="0">
                <a:solidFill>
                  <a:srgbClr val="FF0000"/>
                </a:solidFill>
              </a:rPr>
              <a:t>inferior thyroid arteries </a:t>
            </a:r>
            <a:r>
              <a:rPr lang="en-US" sz="2000" dirty="0"/>
              <a:t>and the lower third is supplied by the </a:t>
            </a:r>
            <a:r>
              <a:rPr lang="en-US" sz="2200" b="1" i="1" dirty="0">
                <a:solidFill>
                  <a:srgbClr val="FF0000"/>
                </a:solidFill>
              </a:rPr>
              <a:t>bronchial arteries</a:t>
            </a:r>
            <a:r>
              <a:rPr lang="en-US" b="1" dirty="0"/>
              <a:t>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b="1" u="sng" dirty="0">
                <a:solidFill>
                  <a:srgbClr val="7030A0"/>
                </a:solidFill>
              </a:rPr>
              <a:t>Lymph Drainage of the Trachea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/>
              <a:t>The lymph drains into the </a:t>
            </a:r>
            <a:r>
              <a:rPr lang="en-US" sz="2200" i="1" dirty="0">
                <a:solidFill>
                  <a:srgbClr val="00B0F0"/>
                </a:solidFill>
              </a:rPr>
              <a:t>pretracheal and paratracheal lymph nodes </a:t>
            </a:r>
            <a:r>
              <a:rPr lang="en-US" sz="2000" dirty="0"/>
              <a:t>and the</a:t>
            </a:r>
            <a:r>
              <a:rPr lang="en-US" dirty="0"/>
              <a:t> </a:t>
            </a:r>
            <a:r>
              <a:rPr lang="en-US" sz="2200" i="1" dirty="0">
                <a:solidFill>
                  <a:srgbClr val="00B0F0"/>
                </a:solidFill>
              </a:rPr>
              <a:t>deep cervical nodes.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b="1" u="sng" dirty="0">
                <a:solidFill>
                  <a:srgbClr val="7030A0"/>
                </a:solidFill>
              </a:rPr>
              <a:t>Nerve Supply of the Trachea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/>
              <a:t>The sensory nerve supply is from the</a:t>
            </a:r>
            <a:r>
              <a:rPr lang="en-US" sz="3200" i="1" dirty="0">
                <a:solidFill>
                  <a:srgbClr val="92D050"/>
                </a:solidFill>
              </a:rPr>
              <a:t> </a:t>
            </a:r>
            <a:r>
              <a:rPr lang="en-US" sz="2200" b="1" i="1" dirty="0">
                <a:solidFill>
                  <a:schemeClr val="accent2"/>
                </a:solidFill>
              </a:rPr>
              <a:t>vagi and the recurrent laryngeal nerves</a:t>
            </a:r>
            <a:r>
              <a:rPr lang="en-US" dirty="0"/>
              <a:t>. </a:t>
            </a:r>
            <a:r>
              <a:rPr lang="en-US" sz="2000" dirty="0"/>
              <a:t>Sympathetic nerves supply from the </a:t>
            </a:r>
            <a:r>
              <a:rPr lang="en-US" sz="2200" b="1" i="1" dirty="0">
                <a:solidFill>
                  <a:schemeClr val="accent2"/>
                </a:solidFill>
              </a:rPr>
              <a:t>Sympathetic trunk.</a:t>
            </a:r>
          </a:p>
        </p:txBody>
      </p:sp>
    </p:spTree>
    <p:extLst>
      <p:ext uri="{BB962C8B-B14F-4D97-AF65-F5344CB8AC3E}">
        <p14:creationId xmlns:p14="http://schemas.microsoft.com/office/powerpoint/2010/main" val="10179480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869836" cy="64457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THE BRONCHI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79489"/>
            <a:ext cx="10160000" cy="619093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The trachea bifurcates behind the arch of the aorta into </a:t>
            </a:r>
            <a:r>
              <a:rPr lang="en-US" sz="2400" i="1" dirty="0">
                <a:solidFill>
                  <a:srgbClr val="7030A0"/>
                </a:solidFill>
              </a:rPr>
              <a:t>the </a:t>
            </a:r>
            <a:r>
              <a:rPr lang="en-US" sz="2400" b="1" i="1" dirty="0">
                <a:solidFill>
                  <a:srgbClr val="7030A0"/>
                </a:solidFill>
              </a:rPr>
              <a:t>right and left principal (primary or main) bronchi</a:t>
            </a:r>
            <a:r>
              <a:rPr lang="en-US" sz="2400" i="1" dirty="0">
                <a:solidFill>
                  <a:srgbClr val="7030A0"/>
                </a:solidFill>
              </a:rPr>
              <a:t>.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The bronchi divide </a:t>
            </a:r>
            <a:r>
              <a:rPr lang="en-US" sz="2400" b="1" i="1" dirty="0">
                <a:solidFill>
                  <a:schemeClr val="accent2"/>
                </a:solidFill>
              </a:rPr>
              <a:t>dichotomously</a:t>
            </a:r>
            <a:r>
              <a:rPr lang="en-US" sz="2400" b="1" dirty="0">
                <a:solidFill>
                  <a:schemeClr val="accent2"/>
                </a:solidFill>
              </a:rPr>
              <a:t>, </a:t>
            </a:r>
            <a:r>
              <a:rPr lang="en-US" sz="2400" dirty="0"/>
              <a:t>giving rise to several million terminal bronchioles that terminate in one or more respiratory bronchioles.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 Each respiratory bronchiole divides </a:t>
            </a:r>
            <a:r>
              <a:rPr lang="en-US" sz="2400" b="1" i="1" dirty="0">
                <a:solidFill>
                  <a:srgbClr val="0070C0"/>
                </a:solidFill>
              </a:rPr>
              <a:t>into 2 to 11 alveolar ducts </a:t>
            </a:r>
            <a:r>
              <a:rPr lang="en-US" sz="2400" dirty="0"/>
              <a:t>that enter the alveolar sacs.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b="1" i="1" dirty="0">
                <a:solidFill>
                  <a:srgbClr val="00B0F0"/>
                </a:solidFill>
              </a:rPr>
              <a:t>The alveoli arise from the walls of the sacs as diverticula</a:t>
            </a:r>
          </a:p>
        </p:txBody>
      </p:sp>
    </p:spTree>
    <p:extLst>
      <p:ext uri="{BB962C8B-B14F-4D97-AF65-F5344CB8AC3E}">
        <p14:creationId xmlns:p14="http://schemas.microsoft.com/office/powerpoint/2010/main" val="30061818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r="700" b="6591"/>
          <a:stretch/>
        </p:blipFill>
        <p:spPr>
          <a:xfrm>
            <a:off x="955040" y="487874"/>
            <a:ext cx="9204959" cy="547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5568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5CD160F-E02D-2BF8-A3CF-16F6F1E39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80" y="1270939"/>
            <a:ext cx="6589497" cy="43161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46D646-53AF-3411-000D-89C5F425A1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7654" y="1461855"/>
            <a:ext cx="3695065" cy="442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3795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BDA8D0-79F6-4D15-EEFC-43136B29E6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0" y="151638"/>
            <a:ext cx="5994400" cy="6554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9512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5756223" cy="52465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THE BRONCHI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24657"/>
            <a:ext cx="12192000" cy="633334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7030A0"/>
                </a:solidFill>
              </a:rPr>
              <a:t>Principal Bronchi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200" dirty="0"/>
              <a:t>The right principal (main) bronchus is wider, shorter, and more vertical than the left and is </a:t>
            </a:r>
            <a:r>
              <a:rPr lang="en-US" sz="2200" b="1" i="1" dirty="0">
                <a:solidFill>
                  <a:srgbClr val="FF0000"/>
                </a:solidFill>
              </a:rPr>
              <a:t>about 1 in. (2.5 cm) long. </a:t>
            </a:r>
          </a:p>
          <a:p>
            <a:pPr lvl="2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en-US" sz="2000" dirty="0"/>
              <a:t>Enters the right lung at roughly the level of the </a:t>
            </a:r>
            <a:r>
              <a:rPr lang="en-US" sz="2000" b="1" dirty="0">
                <a:solidFill>
                  <a:srgbClr val="0070C0"/>
                </a:solidFill>
              </a:rPr>
              <a:t>fifth thoracic vertebra.</a:t>
            </a:r>
            <a:endParaRPr lang="en-US" sz="2000" dirty="0"/>
          </a:p>
          <a:p>
            <a:pPr lvl="2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en-US" sz="2000" dirty="0"/>
              <a:t> 3 subdivisions,</a:t>
            </a:r>
            <a:r>
              <a:rPr lang="en-US" sz="2000" b="1" i="1" dirty="0">
                <a:solidFill>
                  <a:srgbClr val="7030A0"/>
                </a:solidFill>
              </a:rPr>
              <a:t> superior lobar bronchus, middle</a:t>
            </a:r>
            <a:r>
              <a:rPr lang="en-US" sz="2000" b="1" dirty="0"/>
              <a:t> </a:t>
            </a:r>
            <a:r>
              <a:rPr lang="en-US" sz="2000" dirty="0"/>
              <a:t>and an </a:t>
            </a:r>
            <a:r>
              <a:rPr lang="en-US" sz="2000" b="1" i="1" dirty="0">
                <a:solidFill>
                  <a:srgbClr val="7030A0"/>
                </a:solidFill>
              </a:rPr>
              <a:t>inferior lobar bronchus. </a:t>
            </a:r>
            <a:r>
              <a:rPr lang="en-US" sz="2000" dirty="0"/>
              <a:t>which become secondary bronchi also known as </a:t>
            </a:r>
            <a:r>
              <a:rPr lang="en-US" sz="2000" b="1" dirty="0">
                <a:solidFill>
                  <a:srgbClr val="C00000"/>
                </a:solidFill>
              </a:rPr>
              <a:t>lobar bronchi, </a:t>
            </a:r>
            <a:r>
              <a:rPr lang="en-US" sz="2000" dirty="0"/>
              <a:t>which deliver air to the 3 lobes of the right lung.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The left principal (main) bronchus is narrower, longer, and more horizontal than the right and is </a:t>
            </a:r>
            <a:r>
              <a:rPr lang="en-US" sz="2400" b="1" i="1" dirty="0">
                <a:solidFill>
                  <a:srgbClr val="FF0000"/>
                </a:solidFill>
              </a:rPr>
              <a:t>about 2 in. (5 cm) long. </a:t>
            </a:r>
          </a:p>
          <a:p>
            <a:pPr lvl="2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en-US" sz="2200" dirty="0"/>
              <a:t>The left main bronchus enters the root of the left lung opposite to the </a:t>
            </a:r>
            <a:r>
              <a:rPr lang="en-US" sz="2200" b="1" dirty="0">
                <a:solidFill>
                  <a:srgbClr val="0070C0"/>
                </a:solidFill>
              </a:rPr>
              <a:t>sixth thoracic vertebra</a:t>
            </a:r>
          </a:p>
          <a:p>
            <a:pPr lvl="2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en-US" sz="2200" dirty="0"/>
              <a:t>It passes to the left below the arch of the aorta and </a:t>
            </a:r>
            <a:r>
              <a:rPr lang="en-US" sz="2200" b="1" dirty="0"/>
              <a:t>in front of the esophagus. </a:t>
            </a:r>
          </a:p>
          <a:p>
            <a:pPr lvl="2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en-US" sz="2200" dirty="0"/>
              <a:t>On entering the hilum of the left lung, the principal bronchus divides into a </a:t>
            </a:r>
            <a:r>
              <a:rPr lang="en-US" sz="2200" b="1" i="1" dirty="0">
                <a:solidFill>
                  <a:srgbClr val="7030A0"/>
                </a:solidFill>
              </a:rPr>
              <a:t>superior</a:t>
            </a:r>
            <a:r>
              <a:rPr lang="en-US" sz="2200" b="1" i="1" dirty="0">
                <a:solidFill>
                  <a:srgbClr val="92D050"/>
                </a:solidFill>
              </a:rPr>
              <a:t> </a:t>
            </a:r>
            <a:r>
              <a:rPr lang="en-US" sz="2200" dirty="0"/>
              <a:t>and an </a:t>
            </a:r>
            <a:r>
              <a:rPr lang="en-US" sz="2200" b="1" i="1" dirty="0">
                <a:solidFill>
                  <a:srgbClr val="7030A0"/>
                </a:solidFill>
              </a:rPr>
              <a:t>inferior lobar bronchus.</a:t>
            </a:r>
            <a:endParaRPr lang="en-US" sz="2200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5600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1D64E-A476-BC60-D08B-3A2966680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4" y="156238"/>
            <a:ext cx="11026986" cy="859762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THE BRONCHI</a:t>
            </a:r>
            <a:endParaRPr lang="en-PK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37417-D330-9E9B-38AA-7B82F9066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98880"/>
            <a:ext cx="12192000" cy="56388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The first bronchi branch from trachea, and they are the right and left main bronchi. These bronchi are the widest and they enter the lung.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After entering the lungs, the bronchi continue to branch further into the </a:t>
            </a:r>
            <a:r>
              <a:rPr lang="en-US" sz="2400" b="1" dirty="0">
                <a:solidFill>
                  <a:srgbClr val="C00000"/>
                </a:solidFill>
              </a:rPr>
              <a:t>secondary bronchi, known as lobar bronchi, </a:t>
            </a:r>
            <a:r>
              <a:rPr lang="en-US" sz="2400" dirty="0"/>
              <a:t>which then branch into </a:t>
            </a:r>
            <a:r>
              <a:rPr lang="en-US" sz="2400" b="1" dirty="0">
                <a:solidFill>
                  <a:srgbClr val="FF0000"/>
                </a:solidFill>
              </a:rPr>
              <a:t>tertiary (segmental) bronchi.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2400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Segmental bronchi continue their branching until they reach the final</a:t>
            </a:r>
            <a:r>
              <a:rPr lang="en-US" sz="2400" b="1" dirty="0">
                <a:solidFill>
                  <a:srgbClr val="0070C0"/>
                </a:solidFill>
              </a:rPr>
              <a:t>, sixth generation of bronchi</a:t>
            </a:r>
            <a:r>
              <a:rPr lang="en-US" sz="2400" dirty="0"/>
              <a:t>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b="1" dirty="0"/>
              <a:t>Every generation, </a:t>
            </a:r>
            <a:r>
              <a:rPr lang="en-US" sz="2400" dirty="0"/>
              <a:t>starting from primary, is </a:t>
            </a:r>
            <a:r>
              <a:rPr lang="en-US" sz="2400" b="1" dirty="0">
                <a:solidFill>
                  <a:srgbClr val="00B0F0"/>
                </a:solidFill>
              </a:rPr>
              <a:t>supported by cartilage </a:t>
            </a:r>
            <a:r>
              <a:rPr lang="en-US" sz="2400" dirty="0"/>
              <a:t>in its wall. After sixth generation, the passageways are too narrow to be supported by the cartilage, and thus are called </a:t>
            </a:r>
            <a:r>
              <a:rPr lang="en-US" sz="2400" b="1" dirty="0">
                <a:solidFill>
                  <a:srgbClr val="00B0F0"/>
                </a:solidFill>
              </a:rPr>
              <a:t>bronchioles (small bronchi)</a:t>
            </a:r>
            <a:endParaRPr lang="en-PK" sz="24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8599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575342" y="501491"/>
            <a:ext cx="7792178" cy="559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6346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943DBEC-FF34-C181-A8B4-74F78425C4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400" y="1643183"/>
            <a:ext cx="8869680" cy="499872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AFCA891-2849-EBF3-87D8-815E2A245E8E}"/>
              </a:ext>
            </a:extLst>
          </p:cNvPr>
          <p:cNvSpPr/>
          <p:nvPr/>
        </p:nvSpPr>
        <p:spPr>
          <a:xfrm>
            <a:off x="152400" y="216097"/>
            <a:ext cx="11612880" cy="11656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Trachea -&gt; bifurcation -&gt; main bronchi -&gt; lobar bronchi -&gt; segmental bronchi -&gt; -&gt; bronchi of sixth generation -&gt; terminal bronchioles -&gt; respiratory bronchioles -&gt; </a:t>
            </a:r>
            <a:r>
              <a:rPr lang="en-US" b="1" dirty="0" err="1">
                <a:solidFill>
                  <a:srgbClr val="C00000"/>
                </a:solidFill>
              </a:rPr>
              <a:t>alevolar</a:t>
            </a:r>
            <a:r>
              <a:rPr lang="en-US" b="1" dirty="0">
                <a:solidFill>
                  <a:srgbClr val="C00000"/>
                </a:solidFill>
              </a:rPr>
              <a:t> duct -&gt; alveolar sac -&gt; alveolus</a:t>
            </a:r>
            <a:endParaRPr lang="en-PK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0595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721" y="851682"/>
            <a:ext cx="8200557" cy="515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5694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Facet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90C226"/>
    </a:accent1>
    <a:accent2>
      <a:srgbClr val="54A021"/>
    </a:accent2>
    <a:accent3>
      <a:srgbClr val="E6B91E"/>
    </a:accent3>
    <a:accent4>
      <a:srgbClr val="E76618"/>
    </a:accent4>
    <a:accent5>
      <a:srgbClr val="C42F1A"/>
    </a:accent5>
    <a:accent6>
      <a:srgbClr val="918655"/>
    </a:accent6>
    <a:hlink>
      <a:srgbClr val="99CA3C"/>
    </a:hlink>
    <a:folHlink>
      <a:srgbClr val="B9D18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1192</TotalTime>
  <Words>1779</Words>
  <Application>Microsoft Office PowerPoint</Application>
  <PresentationFormat>Widescreen</PresentationFormat>
  <Paragraphs>113</Paragraphs>
  <Slides>38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acumin-pro</vt:lpstr>
      <vt:lpstr>Arial</vt:lpstr>
      <vt:lpstr>Calibri</vt:lpstr>
      <vt:lpstr>Trebuchet MS</vt:lpstr>
      <vt:lpstr>Wingdings</vt:lpstr>
      <vt:lpstr>Wingdings 3</vt:lpstr>
      <vt:lpstr>Facet</vt:lpstr>
      <vt:lpstr>Chest cavity </vt:lpstr>
      <vt:lpstr>CHEST CAVITY </vt:lpstr>
      <vt:lpstr>MEDIASTINUM </vt:lpstr>
      <vt:lpstr>PowerPoint Presentation</vt:lpstr>
      <vt:lpstr>PowerPoint Presentation</vt:lpstr>
      <vt:lpstr>PowerPoint Presentation</vt:lpstr>
      <vt:lpstr>MEDIASTINUM</vt:lpstr>
      <vt:lpstr>MEDIASTINUM</vt:lpstr>
      <vt:lpstr>PowerPoint Presentation</vt:lpstr>
      <vt:lpstr>PLEURA</vt:lpstr>
      <vt:lpstr>PowerPoint Presentation</vt:lpstr>
      <vt:lpstr>PowerPoint Presentation</vt:lpstr>
      <vt:lpstr>PLEURA</vt:lpstr>
      <vt:lpstr>PowerPoint Presentation</vt:lpstr>
      <vt:lpstr>PowerPoint Presentation</vt:lpstr>
      <vt:lpstr>PLEURA</vt:lpstr>
      <vt:lpstr>PLEURA</vt:lpstr>
      <vt:lpstr>PLEURA</vt:lpstr>
      <vt:lpstr>PowerPoint Presentation</vt:lpstr>
      <vt:lpstr>PLEURA</vt:lpstr>
      <vt:lpstr>TRACHEA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TRACHEA</vt:lpstr>
      <vt:lpstr>TRACHEA</vt:lpstr>
      <vt:lpstr>THE BRONCHI </vt:lpstr>
      <vt:lpstr>PowerPoint Presentation</vt:lpstr>
      <vt:lpstr>PowerPoint Presentation</vt:lpstr>
      <vt:lpstr>PowerPoint Presentation</vt:lpstr>
      <vt:lpstr>THE BRONCHI</vt:lpstr>
      <vt:lpstr>THE BRONCHI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</dc:title>
  <dc:creator>Windows User</dc:creator>
  <cp:lastModifiedBy>Aizaz Khan</cp:lastModifiedBy>
  <cp:revision>41</cp:revision>
  <dcterms:created xsi:type="dcterms:W3CDTF">2019-12-02T06:09:07Z</dcterms:created>
  <dcterms:modified xsi:type="dcterms:W3CDTF">2023-03-07T17:37:52Z</dcterms:modified>
</cp:coreProperties>
</file>