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257" r:id="rId3"/>
    <p:sldId id="269" r:id="rId4"/>
    <p:sldId id="258" r:id="rId5"/>
    <p:sldId id="259" r:id="rId6"/>
    <p:sldId id="268" r:id="rId7"/>
    <p:sldId id="300" r:id="rId8"/>
    <p:sldId id="301" r:id="rId9"/>
    <p:sldId id="260" r:id="rId10"/>
    <p:sldId id="302" r:id="rId11"/>
    <p:sldId id="261" r:id="rId12"/>
    <p:sldId id="303" r:id="rId13"/>
    <p:sldId id="262" r:id="rId14"/>
    <p:sldId id="263" r:id="rId15"/>
    <p:sldId id="286" r:id="rId16"/>
    <p:sldId id="264" r:id="rId17"/>
    <p:sldId id="287" r:id="rId18"/>
    <p:sldId id="270" r:id="rId19"/>
    <p:sldId id="304" r:id="rId20"/>
    <p:sldId id="266" r:id="rId21"/>
    <p:sldId id="305" r:id="rId22"/>
    <p:sldId id="288" r:id="rId23"/>
    <p:sldId id="306" r:id="rId24"/>
    <p:sldId id="311" r:id="rId25"/>
    <p:sldId id="310" r:id="rId26"/>
    <p:sldId id="312" r:id="rId27"/>
    <p:sldId id="267" r:id="rId28"/>
    <p:sldId id="272" r:id="rId29"/>
    <p:sldId id="307" r:id="rId30"/>
    <p:sldId id="290" r:id="rId31"/>
    <p:sldId id="271" r:id="rId32"/>
    <p:sldId id="273" r:id="rId33"/>
    <p:sldId id="274" r:id="rId34"/>
    <p:sldId id="275" r:id="rId35"/>
    <p:sldId id="276" r:id="rId36"/>
    <p:sldId id="291" r:id="rId37"/>
    <p:sldId id="277" r:id="rId38"/>
    <p:sldId id="278" r:id="rId39"/>
    <p:sldId id="279" r:id="rId40"/>
    <p:sldId id="292" r:id="rId41"/>
    <p:sldId id="294" r:id="rId42"/>
    <p:sldId id="281" r:id="rId43"/>
    <p:sldId id="295" r:id="rId44"/>
    <p:sldId id="282" r:id="rId45"/>
    <p:sldId id="308" r:id="rId46"/>
    <p:sldId id="309" r:id="rId47"/>
    <p:sldId id="298" r:id="rId48"/>
    <p:sldId id="296" r:id="rId49"/>
    <p:sldId id="283" r:id="rId50"/>
    <p:sldId id="297" r:id="rId51"/>
    <p:sldId id="29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xoC5q6+m/pNs6uQzYCd52g==" hashData="HkKYg/BVcLLvwe0e7Q7JMnCv09JJ8xLDE9EmrVqd2lK65zA9F51kWfNxV6KJY9znQNLW3cDO1orDIT5nYsXSdg=="/>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82" autoAdjust="0"/>
  </p:normalViewPr>
  <p:slideViewPr>
    <p:cSldViewPr snapToGrid="0" showGuides="1">
      <p:cViewPr varScale="1">
        <p:scale>
          <a:sx n="53" d="100"/>
          <a:sy n="53" d="100"/>
        </p:scale>
        <p:origin x="540" y="66"/>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60FB2-752F-407E-968E-23A735E56119}" type="datetimeFigureOut">
              <a:rPr lang="en-US" smtClean="0"/>
              <a:t>3/21/2024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8A9597-0D85-4B53-BDFE-778DC80E9587}" type="slidenum">
              <a:rPr lang="en-US" smtClean="0"/>
              <a:t>‹#›</a:t>
            </a:fld>
            <a:endParaRPr lang="en-US"/>
          </a:p>
        </p:txBody>
      </p:sp>
    </p:spTree>
    <p:extLst>
      <p:ext uri="{BB962C8B-B14F-4D97-AF65-F5344CB8AC3E}">
        <p14:creationId xmlns:p14="http://schemas.microsoft.com/office/powerpoint/2010/main" val="203869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5</a:t>
            </a:fld>
            <a:endParaRPr lang="en-US"/>
          </a:p>
        </p:txBody>
      </p:sp>
    </p:spTree>
    <p:extLst>
      <p:ext uri="{BB962C8B-B14F-4D97-AF65-F5344CB8AC3E}">
        <p14:creationId xmlns:p14="http://schemas.microsoft.com/office/powerpoint/2010/main" val="3791308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9</a:t>
            </a:fld>
            <a:endParaRPr lang="en-US"/>
          </a:p>
        </p:txBody>
      </p:sp>
    </p:spTree>
    <p:extLst>
      <p:ext uri="{BB962C8B-B14F-4D97-AF65-F5344CB8AC3E}">
        <p14:creationId xmlns:p14="http://schemas.microsoft.com/office/powerpoint/2010/main" val="856666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11</a:t>
            </a:fld>
            <a:endParaRPr lang="en-US"/>
          </a:p>
        </p:txBody>
      </p:sp>
    </p:spTree>
    <p:extLst>
      <p:ext uri="{BB962C8B-B14F-4D97-AF65-F5344CB8AC3E}">
        <p14:creationId xmlns:p14="http://schemas.microsoft.com/office/powerpoint/2010/main" val="670335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b="1" dirty="0"/>
          </a:p>
        </p:txBody>
      </p:sp>
      <p:sp>
        <p:nvSpPr>
          <p:cNvPr id="4" name="Slide Number Placeholder 3"/>
          <p:cNvSpPr>
            <a:spLocks noGrp="1"/>
          </p:cNvSpPr>
          <p:nvPr>
            <p:ph type="sldNum" sz="quarter" idx="5"/>
          </p:nvPr>
        </p:nvSpPr>
        <p:spPr/>
        <p:txBody>
          <a:bodyPr/>
          <a:lstStyle/>
          <a:p>
            <a:fld id="{0A8A9597-0D85-4B53-BDFE-778DC80E9587}" type="slidenum">
              <a:rPr lang="en-US" smtClean="0"/>
              <a:t>13</a:t>
            </a:fld>
            <a:endParaRPr lang="en-US"/>
          </a:p>
        </p:txBody>
      </p:sp>
    </p:spTree>
    <p:extLst>
      <p:ext uri="{BB962C8B-B14F-4D97-AF65-F5344CB8AC3E}">
        <p14:creationId xmlns:p14="http://schemas.microsoft.com/office/powerpoint/2010/main" val="426261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17</a:t>
            </a:fld>
            <a:endParaRPr lang="en-US"/>
          </a:p>
        </p:txBody>
      </p:sp>
    </p:spTree>
    <p:extLst>
      <p:ext uri="{BB962C8B-B14F-4D97-AF65-F5344CB8AC3E}">
        <p14:creationId xmlns:p14="http://schemas.microsoft.com/office/powerpoint/2010/main" val="4288726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18</a:t>
            </a:fld>
            <a:endParaRPr lang="en-US"/>
          </a:p>
        </p:txBody>
      </p:sp>
    </p:spTree>
    <p:extLst>
      <p:ext uri="{BB962C8B-B14F-4D97-AF65-F5344CB8AC3E}">
        <p14:creationId xmlns:p14="http://schemas.microsoft.com/office/powerpoint/2010/main" val="4091203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20</a:t>
            </a:fld>
            <a:endParaRPr lang="en-US"/>
          </a:p>
        </p:txBody>
      </p:sp>
    </p:spTree>
    <p:extLst>
      <p:ext uri="{BB962C8B-B14F-4D97-AF65-F5344CB8AC3E}">
        <p14:creationId xmlns:p14="http://schemas.microsoft.com/office/powerpoint/2010/main" val="3003239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28</a:t>
            </a:fld>
            <a:endParaRPr lang="en-US"/>
          </a:p>
        </p:txBody>
      </p:sp>
    </p:spTree>
    <p:extLst>
      <p:ext uri="{BB962C8B-B14F-4D97-AF65-F5344CB8AC3E}">
        <p14:creationId xmlns:p14="http://schemas.microsoft.com/office/powerpoint/2010/main" val="4071598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29</a:t>
            </a:fld>
            <a:endParaRPr lang="en-US"/>
          </a:p>
        </p:txBody>
      </p:sp>
    </p:spTree>
    <p:extLst>
      <p:ext uri="{BB962C8B-B14F-4D97-AF65-F5344CB8AC3E}">
        <p14:creationId xmlns:p14="http://schemas.microsoft.com/office/powerpoint/2010/main" val="3117275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30</a:t>
            </a:fld>
            <a:endParaRPr lang="en-US"/>
          </a:p>
        </p:txBody>
      </p:sp>
    </p:spTree>
    <p:extLst>
      <p:ext uri="{BB962C8B-B14F-4D97-AF65-F5344CB8AC3E}">
        <p14:creationId xmlns:p14="http://schemas.microsoft.com/office/powerpoint/2010/main" val="12360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31</a:t>
            </a:fld>
            <a:endParaRPr lang="en-US"/>
          </a:p>
        </p:txBody>
      </p:sp>
    </p:spTree>
    <p:extLst>
      <p:ext uri="{BB962C8B-B14F-4D97-AF65-F5344CB8AC3E}">
        <p14:creationId xmlns:p14="http://schemas.microsoft.com/office/powerpoint/2010/main" val="3545186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32</a:t>
            </a:fld>
            <a:endParaRPr lang="en-US"/>
          </a:p>
        </p:txBody>
      </p:sp>
    </p:spTree>
    <p:extLst>
      <p:ext uri="{BB962C8B-B14F-4D97-AF65-F5344CB8AC3E}">
        <p14:creationId xmlns:p14="http://schemas.microsoft.com/office/powerpoint/2010/main" val="86868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35</a:t>
            </a:fld>
            <a:endParaRPr lang="en-US"/>
          </a:p>
        </p:txBody>
      </p:sp>
    </p:spTree>
    <p:extLst>
      <p:ext uri="{BB962C8B-B14F-4D97-AF65-F5344CB8AC3E}">
        <p14:creationId xmlns:p14="http://schemas.microsoft.com/office/powerpoint/2010/main" val="3106759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36</a:t>
            </a:fld>
            <a:endParaRPr lang="en-US"/>
          </a:p>
        </p:txBody>
      </p:sp>
    </p:spTree>
    <p:extLst>
      <p:ext uri="{BB962C8B-B14F-4D97-AF65-F5344CB8AC3E}">
        <p14:creationId xmlns:p14="http://schemas.microsoft.com/office/powerpoint/2010/main" val="3595106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38</a:t>
            </a:fld>
            <a:endParaRPr lang="en-US"/>
          </a:p>
        </p:txBody>
      </p:sp>
    </p:spTree>
    <p:extLst>
      <p:ext uri="{BB962C8B-B14F-4D97-AF65-F5344CB8AC3E}">
        <p14:creationId xmlns:p14="http://schemas.microsoft.com/office/powerpoint/2010/main" val="137234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0A8A9597-0D85-4B53-BDFE-778DC80E9587}" type="slidenum">
              <a:rPr lang="en-US" smtClean="0"/>
              <a:t>39</a:t>
            </a:fld>
            <a:endParaRPr lang="en-US"/>
          </a:p>
        </p:txBody>
      </p:sp>
    </p:spTree>
    <p:extLst>
      <p:ext uri="{BB962C8B-B14F-4D97-AF65-F5344CB8AC3E}">
        <p14:creationId xmlns:p14="http://schemas.microsoft.com/office/powerpoint/2010/main" val="3892971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A9597-0D85-4B53-BDFE-778DC80E9587}" type="slidenum">
              <a:rPr lang="en-US" smtClean="0"/>
              <a:t>44</a:t>
            </a:fld>
            <a:endParaRPr lang="en-US"/>
          </a:p>
        </p:txBody>
      </p:sp>
    </p:spTree>
    <p:extLst>
      <p:ext uri="{BB962C8B-B14F-4D97-AF65-F5344CB8AC3E}">
        <p14:creationId xmlns:p14="http://schemas.microsoft.com/office/powerpoint/2010/main" val="2039636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3462286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3953507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3635962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5AAD1D-2D55-436E-A05C-EAFB4C06D751}"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2073768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5AAD1D-2D55-436E-A05C-EAFB4C06D751}" type="datetimeFigureOut">
              <a:rPr lang="en-US" smtClean="0"/>
              <a:t>3/21/2024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1984994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5AAD1D-2D55-436E-A05C-EAFB4C06D751}" type="datetimeFigureOut">
              <a:rPr lang="en-US" smtClean="0"/>
              <a:t>3/21/2024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63779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5AAD1D-2D55-436E-A05C-EAFB4C06D751}" type="datetimeFigureOut">
              <a:rPr lang="en-US" smtClean="0"/>
              <a:t>3/21/2024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295165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5AAD1D-2D55-436E-A05C-EAFB4C06D751}"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1937437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5AAD1D-2D55-436E-A05C-EAFB4C06D751}"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1928740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2179093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85562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2571629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48698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389757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3634535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5AAD1D-2D55-436E-A05C-EAFB4C06D751}"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2E2FF-3A8A-4637-99EA-AE42E5D4E4B0}" type="slidenum">
              <a:rPr lang="en-US" smtClean="0"/>
              <a:t>‹#›</a:t>
            </a:fld>
            <a:endParaRPr lang="en-US"/>
          </a:p>
        </p:txBody>
      </p:sp>
    </p:spTree>
    <p:extLst>
      <p:ext uri="{BB962C8B-B14F-4D97-AF65-F5344CB8AC3E}">
        <p14:creationId xmlns:p14="http://schemas.microsoft.com/office/powerpoint/2010/main" val="4032355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5AAD1D-2D55-436E-A05C-EAFB4C06D751}" type="datetimeFigureOut">
              <a:rPr lang="en-US" smtClean="0"/>
              <a:t>3/21/2024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C22E2FF-3A8A-4637-99EA-AE42E5D4E4B0}" type="slidenum">
              <a:rPr lang="en-US" smtClean="0"/>
              <a:t>‹#›</a:t>
            </a:fld>
            <a:endParaRPr lang="en-US"/>
          </a:p>
        </p:txBody>
      </p:sp>
    </p:spTree>
    <p:extLst>
      <p:ext uri="{BB962C8B-B14F-4D97-AF65-F5344CB8AC3E}">
        <p14:creationId xmlns:p14="http://schemas.microsoft.com/office/powerpoint/2010/main" val="2305656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teachmeanatomy.info/upper-limb/muscles/pectoral-regio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782698"/>
            <a:ext cx="7766936" cy="1646302"/>
          </a:xfrm>
        </p:spPr>
        <p:txBody>
          <a:bodyPr/>
          <a:lstStyle/>
          <a:p>
            <a:r>
              <a:rPr lang="en-US" sz="6000" dirty="0">
                <a:solidFill>
                  <a:srgbClr val="C00000"/>
                </a:solidFill>
                <a:latin typeface="Calibri" panose="020F0502020204030204" pitchFamily="34" charset="0"/>
                <a:cs typeface="Calibri" panose="020F0502020204030204" pitchFamily="34" charset="0"/>
              </a:rPr>
              <a:t>THORAX: Thoracic wall</a:t>
            </a:r>
          </a:p>
        </p:txBody>
      </p:sp>
      <p:sp>
        <p:nvSpPr>
          <p:cNvPr id="3" name="Subtitle 2"/>
          <p:cNvSpPr>
            <a:spLocks noGrp="1"/>
          </p:cNvSpPr>
          <p:nvPr>
            <p:ph type="subTitle" idx="1"/>
          </p:nvPr>
        </p:nvSpPr>
        <p:spPr>
          <a:xfrm>
            <a:off x="1158240" y="3429000"/>
            <a:ext cx="8115763" cy="2370287"/>
          </a:xfrm>
        </p:spPr>
        <p:txBody>
          <a:bodyPr>
            <a:normAutofit/>
          </a:bodyPr>
          <a:lstStyle/>
          <a:p>
            <a:pPr algn="ctr"/>
            <a:r>
              <a:rPr lang="en-US" sz="2800" b="1" u="sng" dirty="0">
                <a:solidFill>
                  <a:srgbClr val="0070C0"/>
                </a:solidFill>
                <a:latin typeface="Calibri" panose="020F0502020204030204" pitchFamily="34" charset="0"/>
                <a:cs typeface="Calibri" panose="020F0502020204030204" pitchFamily="34" charset="0"/>
              </a:rPr>
              <a:t>AIZAZ</a:t>
            </a:r>
          </a:p>
          <a:p>
            <a:pPr algn="ctr"/>
            <a:r>
              <a:rPr lang="en-US" sz="2800" b="1" u="sng" dirty="0">
                <a:solidFill>
                  <a:srgbClr val="0070C0"/>
                </a:solidFill>
                <a:latin typeface="Calibri" panose="020F0502020204030204" pitchFamily="34" charset="0"/>
                <a:cs typeface="Calibri" panose="020F0502020204030204" pitchFamily="34" charset="0"/>
              </a:rPr>
              <a:t>Demonstrator Surgical </a:t>
            </a:r>
          </a:p>
          <a:p>
            <a:pPr algn="ctr"/>
            <a:r>
              <a:rPr lang="en-US" sz="2800" b="1" u="sng" dirty="0">
                <a:solidFill>
                  <a:srgbClr val="0070C0"/>
                </a:solidFill>
                <a:latin typeface="Calibri" panose="020F0502020204030204" pitchFamily="34" charset="0"/>
                <a:cs typeface="Calibri" panose="020F0502020204030204" pitchFamily="34" charset="0"/>
              </a:rPr>
              <a:t>KMU-IPMS Peshawar</a:t>
            </a:r>
          </a:p>
        </p:txBody>
      </p:sp>
    </p:spTree>
    <p:extLst>
      <p:ext uri="{BB962C8B-B14F-4D97-AF65-F5344CB8AC3E}">
        <p14:creationId xmlns:p14="http://schemas.microsoft.com/office/powerpoint/2010/main" val="132131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109" y="0"/>
            <a:ext cx="8009466" cy="628650"/>
          </a:xfrm>
        </p:spPr>
        <p:txBody>
          <a:bodyPr>
            <a:noAutofit/>
          </a:bodyPr>
          <a:lstStyle/>
          <a:p>
            <a:r>
              <a:rPr lang="en-US" b="1" dirty="0">
                <a:solidFill>
                  <a:srgbClr val="FF0000"/>
                </a:solidFill>
              </a:rPr>
              <a:t>INTRODUCTION</a:t>
            </a:r>
            <a:r>
              <a:rPr lang="en-US" dirty="0"/>
              <a:t> </a:t>
            </a:r>
          </a:p>
        </p:txBody>
      </p:sp>
      <p:sp>
        <p:nvSpPr>
          <p:cNvPr id="3" name="Content Placeholder 2"/>
          <p:cNvSpPr>
            <a:spLocks noGrp="1"/>
          </p:cNvSpPr>
          <p:nvPr>
            <p:ph idx="1"/>
          </p:nvPr>
        </p:nvSpPr>
        <p:spPr>
          <a:xfrm>
            <a:off x="20109" y="785813"/>
            <a:ext cx="11908654" cy="5885151"/>
          </a:xfrm>
        </p:spPr>
        <p:txBody>
          <a:bodyPr>
            <a:normAutofit/>
          </a:bodyPr>
          <a:lstStyle/>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Region of the body between the </a:t>
            </a:r>
            <a:r>
              <a:rPr lang="en-US" sz="2400" b="1" dirty="0">
                <a:solidFill>
                  <a:srgbClr val="0070C0"/>
                </a:solidFill>
                <a:latin typeface="Calibri" panose="020F0502020204030204" pitchFamily="34" charset="0"/>
                <a:cs typeface="Calibri" panose="020F0502020204030204" pitchFamily="34" charset="0"/>
              </a:rPr>
              <a:t>neck and the abdomen</a:t>
            </a:r>
            <a:r>
              <a:rPr lang="en-US" sz="2400" dirty="0">
                <a:latin typeface="Calibri" panose="020F0502020204030204" pitchFamily="34" charset="0"/>
                <a:cs typeface="Calibri" panose="020F0502020204030204" pitchFamily="34" charset="0"/>
              </a:rPr>
              <a:t>. </a:t>
            </a:r>
          </a:p>
          <a:p>
            <a:pPr>
              <a:lnSpc>
                <a:spcPct val="150000"/>
              </a:lnSpc>
              <a:buClr>
                <a:srgbClr val="7030A0"/>
              </a:buClr>
              <a:buFont typeface="Wingdings" panose="05000000000000000000" pitchFamily="2" charset="2"/>
              <a:buChar char="v"/>
            </a:pPr>
            <a:r>
              <a:rPr lang="en-US" sz="2400" b="1" dirty="0">
                <a:latin typeface="Calibri" panose="020F0502020204030204" pitchFamily="34" charset="0"/>
                <a:cs typeface="Calibri" panose="020F0502020204030204" pitchFamily="34" charset="0"/>
              </a:rPr>
              <a:t>Flattened in front and behind </a:t>
            </a:r>
            <a:r>
              <a:rPr lang="en-US" sz="2400" dirty="0">
                <a:latin typeface="Calibri" panose="020F0502020204030204" pitchFamily="34" charset="0"/>
                <a:cs typeface="Calibri" panose="020F0502020204030204" pitchFamily="34" charset="0"/>
              </a:rPr>
              <a:t>but rounded at the sides.</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Framework of the walls of the thorax, is referred to as the </a:t>
            </a:r>
            <a:r>
              <a:rPr lang="en-US" sz="2400" b="1" i="1" dirty="0">
                <a:solidFill>
                  <a:srgbClr val="7030A0"/>
                </a:solidFill>
                <a:latin typeface="Calibri" panose="020F0502020204030204" pitchFamily="34" charset="0"/>
                <a:cs typeface="Calibri" panose="020F0502020204030204" pitchFamily="34" charset="0"/>
              </a:rPr>
              <a:t>thoracic cage</a:t>
            </a:r>
            <a:r>
              <a:rPr lang="en-US" sz="2400" b="1" dirty="0">
                <a:solidFill>
                  <a:srgbClr val="7030A0"/>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is formed by the vertebral column behind, the ribs and intercostal spaces on either side, and the sternum and costal cartilages in front. </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Superiorly, thorax communicates with the </a:t>
            </a:r>
            <a:r>
              <a:rPr lang="en-US" sz="2400" b="1" dirty="0">
                <a:solidFill>
                  <a:srgbClr val="FF0000"/>
                </a:solidFill>
                <a:latin typeface="Calibri" panose="020F0502020204030204" pitchFamily="34" charset="0"/>
                <a:cs typeface="Calibri" panose="020F0502020204030204" pitchFamily="34" charset="0"/>
              </a:rPr>
              <a:t>neck, </a:t>
            </a:r>
            <a:r>
              <a:rPr lang="en-US" sz="2400" dirty="0">
                <a:latin typeface="Calibri" panose="020F0502020204030204" pitchFamily="34" charset="0"/>
                <a:cs typeface="Calibri" panose="020F0502020204030204" pitchFamily="34" charset="0"/>
              </a:rPr>
              <a:t>and inferiorly separated from the abdomen by the </a:t>
            </a:r>
            <a:r>
              <a:rPr lang="en-US" sz="2400" b="1" dirty="0">
                <a:solidFill>
                  <a:srgbClr val="FF0000"/>
                </a:solidFill>
                <a:latin typeface="Calibri" panose="020F0502020204030204" pitchFamily="34" charset="0"/>
                <a:cs typeface="Calibri" panose="020F0502020204030204" pitchFamily="34" charset="0"/>
              </a:rPr>
              <a:t>diaphragm. </a:t>
            </a:r>
          </a:p>
          <a:p>
            <a:pPr>
              <a:lnSpc>
                <a:spcPct val="150000"/>
              </a:lnSpc>
              <a:buClr>
                <a:srgbClr val="7030A0"/>
              </a:buClr>
              <a:buFont typeface="Wingdings" panose="05000000000000000000" pitchFamily="2" charset="2"/>
              <a:buChar char="v"/>
            </a:pPr>
            <a:r>
              <a:rPr lang="en-US" sz="2400" b="1" dirty="0">
                <a:solidFill>
                  <a:srgbClr val="00B050"/>
                </a:solidFill>
                <a:latin typeface="Calibri" panose="020F0502020204030204" pitchFamily="34" charset="0"/>
                <a:cs typeface="Calibri" panose="020F0502020204030204" pitchFamily="34" charset="0"/>
              </a:rPr>
              <a:t>Thoracic cage </a:t>
            </a:r>
            <a:r>
              <a:rPr lang="en-US" sz="2400" dirty="0">
                <a:latin typeface="Calibri" panose="020F0502020204030204" pitchFamily="34" charset="0"/>
                <a:cs typeface="Calibri" panose="020F0502020204030204" pitchFamily="34" charset="0"/>
              </a:rPr>
              <a:t>protects the lungs and heart and affords attachment for the muscles of the thorax, upper extremity, abdomen, and back. </a:t>
            </a:r>
          </a:p>
        </p:txBody>
      </p:sp>
    </p:spTree>
    <p:extLst>
      <p:ext uri="{BB962C8B-B14F-4D97-AF65-F5344CB8AC3E}">
        <p14:creationId xmlns:p14="http://schemas.microsoft.com/office/powerpoint/2010/main" val="262110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5243513" cy="628650"/>
          </a:xfrm>
        </p:spPr>
        <p:txBody>
          <a:bodyPr>
            <a:noAutofit/>
          </a:bodyPr>
          <a:lstStyle/>
          <a:p>
            <a:r>
              <a:rPr lang="en-US" b="1" dirty="0">
                <a:solidFill>
                  <a:srgbClr val="FF0000"/>
                </a:solidFill>
              </a:rPr>
              <a:t>INTRODUCTION</a:t>
            </a:r>
          </a:p>
        </p:txBody>
      </p:sp>
      <p:pic>
        <p:nvPicPr>
          <p:cNvPr id="4" name="Content Placeholder 3"/>
          <p:cNvPicPr>
            <a:picLocks noGrp="1" noChangeAspect="1"/>
          </p:cNvPicPr>
          <p:nvPr>
            <p:ph idx="1"/>
          </p:nvPr>
        </p:nvPicPr>
        <p:blipFill>
          <a:blip r:embed="rId2"/>
          <a:stretch>
            <a:fillRect/>
          </a:stretch>
        </p:blipFill>
        <p:spPr>
          <a:xfrm>
            <a:off x="6406889" y="1523052"/>
            <a:ext cx="5767069" cy="4329822"/>
          </a:xfrm>
          <a:prstGeom prst="rect">
            <a:avLst/>
          </a:prstGeom>
        </p:spPr>
      </p:pic>
      <p:pic>
        <p:nvPicPr>
          <p:cNvPr id="3" name="Picture 2">
            <a:extLst>
              <a:ext uri="{FF2B5EF4-FFF2-40B4-BE49-F238E27FC236}">
                <a16:creationId xmlns:a16="http://schemas.microsoft.com/office/drawing/2014/main" id="{9E11BDCB-CF4F-3C82-C691-B37C38A56B7C}"/>
              </a:ext>
            </a:extLst>
          </p:cNvPr>
          <p:cNvPicPr>
            <a:picLocks noChangeAspect="1"/>
          </p:cNvPicPr>
          <p:nvPr/>
        </p:nvPicPr>
        <p:blipFill>
          <a:blip r:embed="rId3"/>
          <a:stretch>
            <a:fillRect/>
          </a:stretch>
        </p:blipFill>
        <p:spPr>
          <a:xfrm>
            <a:off x="328932" y="1650454"/>
            <a:ext cx="5456181" cy="4202420"/>
          </a:xfrm>
          <a:prstGeom prst="rect">
            <a:avLst/>
          </a:prstGeom>
        </p:spPr>
      </p:pic>
    </p:spTree>
    <p:extLst>
      <p:ext uri="{BB962C8B-B14F-4D97-AF65-F5344CB8AC3E}">
        <p14:creationId xmlns:p14="http://schemas.microsoft.com/office/powerpoint/2010/main" val="229500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821" y="0"/>
            <a:ext cx="5666317" cy="642937"/>
          </a:xfrm>
        </p:spPr>
        <p:txBody>
          <a:bodyPr>
            <a:normAutofit/>
          </a:bodyPr>
          <a:lstStyle/>
          <a:p>
            <a:r>
              <a:rPr lang="en-US" b="1" dirty="0">
                <a:solidFill>
                  <a:srgbClr val="FF0000"/>
                </a:solidFill>
                <a:latin typeface="Calibri" panose="020F0502020204030204" pitchFamily="34" charset="0"/>
                <a:cs typeface="Calibri" panose="020F0502020204030204" pitchFamily="34" charset="0"/>
              </a:rPr>
              <a:t>INTRODUCTION</a:t>
            </a:r>
            <a:endParaRPr lang="en-US" dirty="0">
              <a:solidFill>
                <a:srgbClr val="FF0000"/>
              </a:solidFill>
              <a:latin typeface="Calibri" panose="020F0502020204030204" pitchFamily="34" charset="0"/>
              <a:cs typeface="Calibri" panose="020F0502020204030204" pitchFamily="34" charset="0"/>
            </a:endParaRPr>
          </a:p>
        </p:txBody>
      </p:sp>
      <p:sp useBgFill="1">
        <p:nvSpPr>
          <p:cNvPr id="3" name="Content Placeholder 2"/>
          <p:cNvSpPr>
            <a:spLocks noGrp="1"/>
          </p:cNvSpPr>
          <p:nvPr>
            <p:ph idx="1"/>
          </p:nvPr>
        </p:nvSpPr>
        <p:spPr>
          <a:xfrm>
            <a:off x="187036" y="942975"/>
            <a:ext cx="11679382" cy="5786438"/>
          </a:xfrm>
        </p:spPr>
        <p:txBody>
          <a:bodyPr/>
          <a:lstStyle/>
          <a:p>
            <a:pPr>
              <a:lnSpc>
                <a:spcPct val="150000"/>
              </a:lnSpc>
              <a:buClr>
                <a:srgbClr val="7030A0"/>
              </a:buClr>
              <a:buFont typeface="Wingdings" panose="05000000000000000000" pitchFamily="2" charset="2"/>
              <a:buChar char="v"/>
            </a:pPr>
            <a:r>
              <a:rPr lang="en-US" sz="2400" b="1" dirty="0">
                <a:solidFill>
                  <a:srgbClr val="002060"/>
                </a:solidFill>
                <a:latin typeface="Calibri" panose="020F0502020204030204" pitchFamily="34" charset="0"/>
                <a:cs typeface="Calibri" panose="020F0502020204030204" pitchFamily="34" charset="0"/>
              </a:rPr>
              <a:t>Thoracic cavity </a:t>
            </a:r>
            <a:r>
              <a:rPr lang="en-US" sz="2400" dirty="0">
                <a:latin typeface="Calibri" panose="020F0502020204030204" pitchFamily="34" charset="0"/>
                <a:cs typeface="Calibri" panose="020F0502020204030204" pitchFamily="34" charset="0"/>
              </a:rPr>
              <a:t>can be divided into a </a:t>
            </a:r>
            <a:r>
              <a:rPr lang="en-US" sz="2400" b="1" dirty="0">
                <a:latin typeface="Calibri" panose="020F0502020204030204" pitchFamily="34" charset="0"/>
                <a:cs typeface="Calibri" panose="020F0502020204030204" pitchFamily="34" charset="0"/>
              </a:rPr>
              <a:t>median partition, </a:t>
            </a:r>
            <a:r>
              <a:rPr lang="en-US" sz="2400" dirty="0">
                <a:latin typeface="Calibri" panose="020F0502020204030204" pitchFamily="34" charset="0"/>
                <a:cs typeface="Calibri" panose="020F0502020204030204" pitchFamily="34" charset="0"/>
              </a:rPr>
              <a:t>called the </a:t>
            </a:r>
            <a:r>
              <a:rPr lang="en-US" sz="2400" b="1" i="1" dirty="0">
                <a:solidFill>
                  <a:srgbClr val="0070C0"/>
                </a:solidFill>
                <a:latin typeface="Calibri" panose="020F0502020204030204" pitchFamily="34" charset="0"/>
                <a:cs typeface="Calibri" panose="020F0502020204030204" pitchFamily="34" charset="0"/>
              </a:rPr>
              <a:t>mediastinum, </a:t>
            </a:r>
            <a:r>
              <a:rPr lang="en-US" sz="2400" dirty="0">
                <a:latin typeface="Calibri" panose="020F0502020204030204" pitchFamily="34" charset="0"/>
                <a:cs typeface="Calibri" panose="020F0502020204030204" pitchFamily="34" charset="0"/>
              </a:rPr>
              <a:t>and the laterally placed </a:t>
            </a:r>
            <a:r>
              <a:rPr lang="en-US" sz="2400" b="1" dirty="0">
                <a:solidFill>
                  <a:srgbClr val="C00000"/>
                </a:solidFill>
                <a:latin typeface="Calibri" panose="020F0502020204030204" pitchFamily="34" charset="0"/>
                <a:cs typeface="Calibri" panose="020F0502020204030204" pitchFamily="34" charset="0"/>
              </a:rPr>
              <a:t>pleurae and lungs</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lungs are covered by a thin membrane called the </a:t>
            </a:r>
            <a:r>
              <a:rPr lang="en-US" sz="2400" b="1" i="1" dirty="0">
                <a:solidFill>
                  <a:srgbClr val="00B050"/>
                </a:solidFill>
                <a:latin typeface="Calibri" panose="020F0502020204030204" pitchFamily="34" charset="0"/>
                <a:cs typeface="Calibri" panose="020F0502020204030204" pitchFamily="34" charset="0"/>
              </a:rPr>
              <a:t>visceral pleura </a:t>
            </a:r>
            <a:r>
              <a:rPr lang="en-US" sz="2400" dirty="0">
                <a:latin typeface="Calibri" panose="020F0502020204030204" pitchFamily="34" charset="0"/>
                <a:cs typeface="Calibri" panose="020F0502020204030204" pitchFamily="34" charset="0"/>
              </a:rPr>
              <a:t>the inner surface of the chest wall, where it is called the </a:t>
            </a:r>
            <a:r>
              <a:rPr lang="en-US" sz="2400" b="1" i="1" dirty="0">
                <a:solidFill>
                  <a:srgbClr val="00B050"/>
                </a:solidFill>
                <a:latin typeface="Calibri" panose="020F0502020204030204" pitchFamily="34" charset="0"/>
                <a:cs typeface="Calibri" panose="020F0502020204030204" pitchFamily="34" charset="0"/>
              </a:rPr>
              <a:t>parietal pleura. </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In this manner, two membranous sacs called the </a:t>
            </a:r>
            <a:r>
              <a:rPr lang="en-US" sz="2400" b="1" i="1" dirty="0">
                <a:solidFill>
                  <a:srgbClr val="7030A0"/>
                </a:solidFill>
                <a:latin typeface="Calibri" panose="020F0502020204030204" pitchFamily="34" charset="0"/>
                <a:cs typeface="Calibri" panose="020F0502020204030204" pitchFamily="34" charset="0"/>
              </a:rPr>
              <a:t>pleural cavities </a:t>
            </a:r>
            <a:r>
              <a:rPr lang="en-US" sz="2400" dirty="0">
                <a:latin typeface="Calibri" panose="020F0502020204030204" pitchFamily="34" charset="0"/>
                <a:cs typeface="Calibri" panose="020F0502020204030204" pitchFamily="34" charset="0"/>
              </a:rPr>
              <a:t>are formed, one on each side of the thorax, </a:t>
            </a:r>
            <a:r>
              <a:rPr lang="en-US" sz="2400" b="1" dirty="0">
                <a:latin typeface="Calibri" panose="020F0502020204030204" pitchFamily="34" charset="0"/>
                <a:cs typeface="Calibri" panose="020F0502020204030204" pitchFamily="34" charset="0"/>
              </a:rPr>
              <a:t>between the lungs and the thoracic walls.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173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1"/>
            <a:ext cx="8529637" cy="571500"/>
          </a:xfrm>
        </p:spPr>
        <p:txBody>
          <a:bodyPr>
            <a:normAutofit fontScale="90000"/>
          </a:bodyPr>
          <a:lstStyle/>
          <a:p>
            <a:r>
              <a:rPr lang="en-US" sz="4000" b="1" dirty="0">
                <a:solidFill>
                  <a:srgbClr val="7030A0"/>
                </a:solidFill>
              </a:rPr>
              <a:t>THORACIC WALL</a:t>
            </a:r>
            <a:br>
              <a:rPr lang="en-US" b="1" dirty="0"/>
            </a:br>
            <a:endParaRPr lang="en-US" dirty="0"/>
          </a:p>
        </p:txBody>
      </p:sp>
      <p:sp>
        <p:nvSpPr>
          <p:cNvPr id="3" name="Content Placeholder 2"/>
          <p:cNvSpPr>
            <a:spLocks noGrp="1"/>
          </p:cNvSpPr>
          <p:nvPr>
            <p:ph idx="1"/>
          </p:nvPr>
        </p:nvSpPr>
        <p:spPr>
          <a:xfrm>
            <a:off x="200024" y="853439"/>
            <a:ext cx="9756776" cy="5861685"/>
          </a:xfrm>
        </p:spPr>
        <p:txBody>
          <a:bodyPr>
            <a:normAutofit/>
          </a:bodyPr>
          <a:lstStyle/>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Covered on the outside by </a:t>
            </a:r>
            <a:r>
              <a:rPr lang="en-US" sz="2400" b="1" dirty="0">
                <a:solidFill>
                  <a:srgbClr val="0070C0"/>
                </a:solidFill>
                <a:latin typeface="Calibri" panose="020F0502020204030204" pitchFamily="34" charset="0"/>
                <a:cs typeface="Calibri" panose="020F0502020204030204" pitchFamily="34" charset="0"/>
              </a:rPr>
              <a:t>skin and muscles </a:t>
            </a:r>
            <a:r>
              <a:rPr lang="en-US" sz="2400" dirty="0">
                <a:latin typeface="Calibri" panose="020F0502020204030204" pitchFamily="34" charset="0"/>
                <a:cs typeface="Calibri" panose="020F0502020204030204" pitchFamily="34" charset="0"/>
              </a:rPr>
              <a:t>attaching the </a:t>
            </a:r>
            <a:r>
              <a:rPr lang="en-US" sz="2400" b="1" dirty="0">
                <a:solidFill>
                  <a:srgbClr val="C00000"/>
                </a:solidFill>
                <a:latin typeface="Calibri" panose="020F0502020204030204" pitchFamily="34" charset="0"/>
                <a:cs typeface="Calibri" panose="020F0502020204030204" pitchFamily="34" charset="0"/>
              </a:rPr>
              <a:t>shoulder girdle to the trunk. </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Formed</a:t>
            </a:r>
            <a:r>
              <a:rPr lang="en-US" sz="2400" b="1" dirty="0">
                <a:latin typeface="Calibri" panose="020F0502020204030204" pitchFamily="34" charset="0"/>
                <a:cs typeface="Calibri" panose="020F0502020204030204" pitchFamily="34" charset="0"/>
              </a:rPr>
              <a:t> </a:t>
            </a:r>
            <a:r>
              <a:rPr lang="en-US" sz="2400" b="1" dirty="0">
                <a:solidFill>
                  <a:schemeClr val="tx1"/>
                </a:solidFill>
                <a:latin typeface="Calibri" panose="020F0502020204030204" pitchFamily="34" charset="0"/>
                <a:cs typeface="Calibri" panose="020F0502020204030204" pitchFamily="34" charset="0"/>
              </a:rPr>
              <a:t>posteriorly</a:t>
            </a:r>
            <a:r>
              <a:rPr lang="en-US" sz="2400" b="1" dirty="0">
                <a:solidFill>
                  <a:srgbClr val="0070C0"/>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by the thoracic part of the </a:t>
            </a:r>
            <a:r>
              <a:rPr lang="en-US" sz="2400" b="1" dirty="0">
                <a:solidFill>
                  <a:srgbClr val="7030A0"/>
                </a:solidFill>
                <a:latin typeface="Calibri" panose="020F0502020204030204" pitchFamily="34" charset="0"/>
                <a:cs typeface="Calibri" panose="020F0502020204030204" pitchFamily="34" charset="0"/>
              </a:rPr>
              <a:t>vertebral column.</a:t>
            </a:r>
            <a:r>
              <a:rPr lang="en-US" sz="2400" dirty="0">
                <a:solidFill>
                  <a:srgbClr val="7030A0"/>
                </a:solidFill>
                <a:latin typeface="Calibri" panose="020F0502020204030204" pitchFamily="34" charset="0"/>
                <a:cs typeface="Calibri" panose="020F0502020204030204" pitchFamily="34" charset="0"/>
              </a:rPr>
              <a:t> </a:t>
            </a:r>
          </a:p>
          <a:p>
            <a:pPr>
              <a:lnSpc>
                <a:spcPct val="150000"/>
              </a:lnSpc>
              <a:buClr>
                <a:srgbClr val="002060"/>
              </a:buClr>
              <a:buFont typeface="Wingdings" panose="05000000000000000000" pitchFamily="2" charset="2"/>
              <a:buChar char="v"/>
            </a:pPr>
            <a:r>
              <a:rPr lang="en-US" sz="2400" b="1" dirty="0">
                <a:solidFill>
                  <a:schemeClr val="tx1"/>
                </a:solidFill>
                <a:latin typeface="Calibri" panose="020F0502020204030204" pitchFamily="34" charset="0"/>
                <a:cs typeface="Calibri" panose="020F0502020204030204" pitchFamily="34" charset="0"/>
              </a:rPr>
              <a:t>Anteriorly</a:t>
            </a:r>
            <a:r>
              <a:rPr lang="en-US" sz="2400" dirty="0">
                <a:solidFill>
                  <a:srgbClr val="0070C0"/>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by the </a:t>
            </a:r>
            <a:r>
              <a:rPr lang="en-US" sz="2400" b="1" dirty="0">
                <a:solidFill>
                  <a:srgbClr val="7030A0"/>
                </a:solidFill>
                <a:latin typeface="Calibri" panose="020F0502020204030204" pitchFamily="34" charset="0"/>
                <a:cs typeface="Calibri" panose="020F0502020204030204" pitchFamily="34" charset="0"/>
              </a:rPr>
              <a:t>sternum and costal cartilages </a:t>
            </a:r>
          </a:p>
          <a:p>
            <a:pPr>
              <a:lnSpc>
                <a:spcPct val="150000"/>
              </a:lnSpc>
              <a:buClr>
                <a:srgbClr val="002060"/>
              </a:buClr>
              <a:buFont typeface="Wingdings" panose="05000000000000000000" pitchFamily="2" charset="2"/>
              <a:buChar char="v"/>
            </a:pPr>
            <a:r>
              <a:rPr lang="en-US" sz="2400" b="1" dirty="0">
                <a:solidFill>
                  <a:schemeClr val="tx1"/>
                </a:solidFill>
                <a:latin typeface="Calibri" panose="020F0502020204030204" pitchFamily="34" charset="0"/>
                <a:cs typeface="Calibri" panose="020F0502020204030204" pitchFamily="34" charset="0"/>
              </a:rPr>
              <a:t>Laterally</a:t>
            </a:r>
            <a:r>
              <a:rPr lang="en-US" sz="2400" dirty="0">
                <a:solidFill>
                  <a:srgbClr val="0070C0"/>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by the </a:t>
            </a:r>
            <a:r>
              <a:rPr lang="en-US" sz="2400" b="1" dirty="0">
                <a:solidFill>
                  <a:srgbClr val="7030A0"/>
                </a:solidFill>
                <a:latin typeface="Calibri" panose="020F0502020204030204" pitchFamily="34" charset="0"/>
                <a:cs typeface="Calibri" panose="020F0502020204030204" pitchFamily="34" charset="0"/>
              </a:rPr>
              <a:t>ribs and intercostal spaces</a:t>
            </a:r>
          </a:p>
          <a:p>
            <a:pPr>
              <a:lnSpc>
                <a:spcPct val="150000"/>
              </a:lnSpc>
              <a:buClr>
                <a:srgbClr val="002060"/>
              </a:buClr>
              <a:buFont typeface="Wingdings" panose="05000000000000000000" pitchFamily="2" charset="2"/>
              <a:buChar char="v"/>
            </a:pPr>
            <a:r>
              <a:rPr lang="en-US" sz="2400" b="1" dirty="0">
                <a:solidFill>
                  <a:schemeClr val="tx1"/>
                </a:solidFill>
                <a:latin typeface="Calibri" panose="020F0502020204030204" pitchFamily="34" charset="0"/>
                <a:cs typeface="Calibri" panose="020F0502020204030204" pitchFamily="34" charset="0"/>
              </a:rPr>
              <a:t>Superiorly</a:t>
            </a:r>
            <a:r>
              <a:rPr lang="en-US" sz="2400" dirty="0">
                <a:solidFill>
                  <a:srgbClr val="0070C0"/>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by the </a:t>
            </a:r>
            <a:r>
              <a:rPr lang="en-US" sz="2400" b="1" dirty="0">
                <a:solidFill>
                  <a:srgbClr val="7030A0"/>
                </a:solidFill>
                <a:latin typeface="Calibri" panose="020F0502020204030204" pitchFamily="34" charset="0"/>
                <a:cs typeface="Calibri" panose="020F0502020204030204" pitchFamily="34" charset="0"/>
              </a:rPr>
              <a:t>suprapleural membrane</a:t>
            </a:r>
          </a:p>
          <a:p>
            <a:pPr>
              <a:lnSpc>
                <a:spcPct val="150000"/>
              </a:lnSpc>
              <a:buClr>
                <a:srgbClr val="002060"/>
              </a:buClr>
              <a:buFont typeface="Wingdings" panose="05000000000000000000" pitchFamily="2" charset="2"/>
              <a:buChar char="v"/>
            </a:pPr>
            <a:r>
              <a:rPr lang="en-US" sz="2400" b="1" dirty="0">
                <a:solidFill>
                  <a:schemeClr val="tx1"/>
                </a:solidFill>
                <a:latin typeface="Calibri" panose="020F0502020204030204" pitchFamily="34" charset="0"/>
                <a:cs typeface="Calibri" panose="020F0502020204030204" pitchFamily="34" charset="0"/>
              </a:rPr>
              <a:t>Inferiorly</a:t>
            </a:r>
            <a:r>
              <a:rPr lang="en-US" sz="2400" dirty="0">
                <a:solidFill>
                  <a:srgbClr val="0070C0"/>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by the </a:t>
            </a:r>
            <a:r>
              <a:rPr lang="en-US" sz="2400" b="1" dirty="0">
                <a:solidFill>
                  <a:srgbClr val="7030A0"/>
                </a:solidFill>
                <a:latin typeface="Calibri" panose="020F0502020204030204" pitchFamily="34" charset="0"/>
                <a:cs typeface="Calibri" panose="020F0502020204030204" pitchFamily="34" charset="0"/>
              </a:rPr>
              <a:t>diaphragm</a:t>
            </a:r>
            <a:r>
              <a:rPr lang="en-US" sz="2400" dirty="0">
                <a:solidFill>
                  <a:srgbClr val="0070C0"/>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which separates the thoracic cavity from the abdominal cavity.</a:t>
            </a:r>
          </a:p>
        </p:txBody>
      </p:sp>
    </p:spTree>
    <p:extLst>
      <p:ext uri="{BB962C8B-B14F-4D97-AF65-F5344CB8AC3E}">
        <p14:creationId xmlns:p14="http://schemas.microsoft.com/office/powerpoint/2010/main" val="1913846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693902" y="142240"/>
            <a:ext cx="10096140" cy="6461759"/>
          </a:xfrm>
          <a:prstGeom prst="rect">
            <a:avLst/>
          </a:prstGeom>
        </p:spPr>
      </p:pic>
    </p:spTree>
    <p:extLst>
      <p:ext uri="{BB962C8B-B14F-4D97-AF65-F5344CB8AC3E}">
        <p14:creationId xmlns:p14="http://schemas.microsoft.com/office/powerpoint/2010/main" val="3797714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E65562-EFDD-6FC4-8A8C-BC3DE622C422}"/>
              </a:ext>
            </a:extLst>
          </p:cNvPr>
          <p:cNvPicPr>
            <a:picLocks noChangeAspect="1"/>
          </p:cNvPicPr>
          <p:nvPr/>
        </p:nvPicPr>
        <p:blipFill>
          <a:blip r:embed="rId2"/>
          <a:stretch>
            <a:fillRect/>
          </a:stretch>
        </p:blipFill>
        <p:spPr>
          <a:xfrm>
            <a:off x="2118360" y="0"/>
            <a:ext cx="6858000" cy="6858000"/>
          </a:xfrm>
          <a:prstGeom prst="rect">
            <a:avLst/>
          </a:prstGeom>
        </p:spPr>
      </p:pic>
    </p:spTree>
    <p:extLst>
      <p:ext uri="{BB962C8B-B14F-4D97-AF65-F5344CB8AC3E}">
        <p14:creationId xmlns:p14="http://schemas.microsoft.com/office/powerpoint/2010/main" val="1458010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6AD0E8-C854-8371-CC4F-3FE55118626C}"/>
              </a:ext>
            </a:extLst>
          </p:cNvPr>
          <p:cNvPicPr>
            <a:picLocks noChangeAspect="1"/>
          </p:cNvPicPr>
          <p:nvPr/>
        </p:nvPicPr>
        <p:blipFill>
          <a:blip r:embed="rId2"/>
          <a:stretch>
            <a:fillRect/>
          </a:stretch>
        </p:blipFill>
        <p:spPr>
          <a:xfrm>
            <a:off x="0" y="162560"/>
            <a:ext cx="12049760" cy="6695440"/>
          </a:xfrm>
          <a:prstGeom prst="rect">
            <a:avLst/>
          </a:prstGeom>
        </p:spPr>
      </p:pic>
    </p:spTree>
    <p:extLst>
      <p:ext uri="{BB962C8B-B14F-4D97-AF65-F5344CB8AC3E}">
        <p14:creationId xmlns:p14="http://schemas.microsoft.com/office/powerpoint/2010/main" val="66535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58213" cy="1057275"/>
          </a:xfrm>
        </p:spPr>
        <p:txBody>
          <a:bodyPr>
            <a:normAutofit fontScale="90000"/>
          </a:bodyPr>
          <a:lstStyle/>
          <a:p>
            <a:r>
              <a:rPr lang="en-US" b="1" dirty="0">
                <a:solidFill>
                  <a:srgbClr val="FF0000"/>
                </a:solidFill>
              </a:rPr>
              <a:t>STERNUM</a:t>
            </a:r>
            <a:br>
              <a:rPr lang="en-US" b="1" u="sng" dirty="0"/>
            </a:br>
            <a:endParaRPr lang="en-US" dirty="0"/>
          </a:p>
        </p:txBody>
      </p:sp>
      <p:sp>
        <p:nvSpPr>
          <p:cNvPr id="3" name="Content Placeholder 2"/>
          <p:cNvSpPr>
            <a:spLocks noGrp="1"/>
          </p:cNvSpPr>
          <p:nvPr>
            <p:ph idx="1"/>
          </p:nvPr>
        </p:nvSpPr>
        <p:spPr>
          <a:xfrm>
            <a:off x="-1" y="828675"/>
            <a:ext cx="11928765" cy="6029325"/>
          </a:xfrm>
        </p:spPr>
        <p:txBody>
          <a:bodyPr>
            <a:normAutofit/>
          </a:bodyPr>
          <a:lstStyle/>
          <a:p>
            <a:pPr>
              <a:buFont typeface="Wingdings" panose="05000000000000000000" pitchFamily="2" charset="2"/>
              <a:buChar char="Ø"/>
            </a:pPr>
            <a:r>
              <a:rPr lang="en-US" sz="2800" dirty="0">
                <a:latin typeface="Calibri" panose="020F0502020204030204" pitchFamily="34" charset="0"/>
                <a:cs typeface="Calibri" panose="020F0502020204030204" pitchFamily="34" charset="0"/>
              </a:rPr>
              <a:t>A flat bone lies in the midline of the anterior chest wall </a:t>
            </a:r>
          </a:p>
          <a:p>
            <a:pPr>
              <a:buFont typeface="Wingdings" panose="05000000000000000000" pitchFamily="2" charset="2"/>
              <a:buChar char="Ø"/>
            </a:pPr>
            <a:r>
              <a:rPr lang="en-US" sz="2800" dirty="0">
                <a:latin typeface="Calibri" panose="020F0502020204030204" pitchFamily="34" charset="0"/>
                <a:cs typeface="Calibri" panose="020F0502020204030204" pitchFamily="34" charset="0"/>
              </a:rPr>
              <a:t> Three parts: manubrium sterni, body of the sternum, and xiphoid process.</a:t>
            </a:r>
          </a:p>
          <a:p>
            <a:pPr marL="400050" lvl="1" indent="0">
              <a:lnSpc>
                <a:spcPct val="150000"/>
              </a:lnSpc>
              <a:buNone/>
            </a:pPr>
            <a:r>
              <a:rPr lang="en-US" sz="3600" b="1" dirty="0">
                <a:solidFill>
                  <a:srgbClr val="7030A0"/>
                </a:solidFill>
                <a:latin typeface="Calibri" panose="020F0502020204030204" pitchFamily="34" charset="0"/>
                <a:cs typeface="Calibri" panose="020F0502020204030204" pitchFamily="34" charset="0"/>
              </a:rPr>
              <a:t>1) Manubrium: </a:t>
            </a:r>
            <a:r>
              <a:rPr lang="en-US" sz="2800" dirty="0">
                <a:latin typeface="Calibri" panose="020F0502020204030204" pitchFamily="34" charset="0"/>
                <a:cs typeface="Calibri" panose="020F0502020204030204" pitchFamily="34" charset="0"/>
              </a:rPr>
              <a:t>is the </a:t>
            </a:r>
            <a:r>
              <a:rPr lang="en-US" sz="2800" b="1" dirty="0">
                <a:latin typeface="Calibri" panose="020F0502020204030204" pitchFamily="34" charset="0"/>
                <a:cs typeface="Calibri" panose="020F0502020204030204" pitchFamily="34" charset="0"/>
              </a:rPr>
              <a:t>upper part </a:t>
            </a:r>
            <a:r>
              <a:rPr lang="en-US" sz="2800" dirty="0">
                <a:latin typeface="Calibri" panose="020F0502020204030204" pitchFamily="34" charset="0"/>
                <a:cs typeface="Calibri" panose="020F0502020204030204" pitchFamily="34" charset="0"/>
              </a:rPr>
              <a:t>of the sternum. It articulates with the body of the sternum at the </a:t>
            </a:r>
            <a:r>
              <a:rPr lang="en-US" sz="2800" b="1" i="1" dirty="0">
                <a:solidFill>
                  <a:srgbClr val="C00000"/>
                </a:solidFill>
                <a:latin typeface="Calibri" panose="020F0502020204030204" pitchFamily="34" charset="0"/>
                <a:cs typeface="Calibri" panose="020F0502020204030204" pitchFamily="34" charset="0"/>
              </a:rPr>
              <a:t>manubriosternal joint</a:t>
            </a:r>
            <a:r>
              <a:rPr lang="en-US" sz="2800" b="1" dirty="0">
                <a:solidFill>
                  <a:srgbClr val="C00000"/>
                </a:solidFill>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and it also articulates with the clavicles and with the 1st costal cartilage and the upper part of the 2nd costal cartilages on each side It </a:t>
            </a:r>
            <a:r>
              <a:rPr lang="en-US" sz="2800" b="1" i="1" dirty="0">
                <a:solidFill>
                  <a:srgbClr val="00B050"/>
                </a:solidFill>
                <a:latin typeface="Calibri" panose="020F0502020204030204" pitchFamily="34" charset="0"/>
                <a:cs typeface="Calibri" panose="020F0502020204030204" pitchFamily="34" charset="0"/>
              </a:rPr>
              <a:t>lies opposite the   3</a:t>
            </a:r>
            <a:r>
              <a:rPr lang="en-US" sz="2800" b="1" i="1" baseline="30000" dirty="0">
                <a:solidFill>
                  <a:srgbClr val="00B050"/>
                </a:solidFill>
                <a:latin typeface="Calibri" panose="020F0502020204030204" pitchFamily="34" charset="0"/>
                <a:cs typeface="Calibri" panose="020F0502020204030204" pitchFamily="34" charset="0"/>
              </a:rPr>
              <a:t>rd</a:t>
            </a:r>
            <a:r>
              <a:rPr lang="en-US" sz="2800" b="1" i="1" dirty="0">
                <a:solidFill>
                  <a:srgbClr val="00B050"/>
                </a:solidFill>
                <a:latin typeface="Calibri" panose="020F0502020204030204" pitchFamily="34" charset="0"/>
                <a:cs typeface="Calibri" panose="020F0502020204030204" pitchFamily="34" charset="0"/>
              </a:rPr>
              <a:t> and 4th thoracic vertebrae.</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12407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BFB665-A843-C0A5-E2AD-207312090DB3}"/>
              </a:ext>
            </a:extLst>
          </p:cNvPr>
          <p:cNvPicPr>
            <a:picLocks noChangeAspect="1"/>
          </p:cNvPicPr>
          <p:nvPr/>
        </p:nvPicPr>
        <p:blipFill>
          <a:blip r:embed="rId2"/>
          <a:stretch>
            <a:fillRect/>
          </a:stretch>
        </p:blipFill>
        <p:spPr>
          <a:xfrm>
            <a:off x="5300345" y="15239"/>
            <a:ext cx="6858000" cy="6858000"/>
          </a:xfrm>
          <a:prstGeom prst="rect">
            <a:avLst/>
          </a:prstGeom>
        </p:spPr>
      </p:pic>
      <p:pic>
        <p:nvPicPr>
          <p:cNvPr id="5" name="Picture 4">
            <a:extLst>
              <a:ext uri="{FF2B5EF4-FFF2-40B4-BE49-F238E27FC236}">
                <a16:creationId xmlns:a16="http://schemas.microsoft.com/office/drawing/2014/main" id="{E680B00D-72CE-C433-69AC-C926FE528090}"/>
              </a:ext>
            </a:extLst>
          </p:cNvPr>
          <p:cNvPicPr>
            <a:picLocks noChangeAspect="1"/>
          </p:cNvPicPr>
          <p:nvPr/>
        </p:nvPicPr>
        <p:blipFill>
          <a:blip r:embed="rId3"/>
          <a:stretch>
            <a:fillRect/>
          </a:stretch>
        </p:blipFill>
        <p:spPr>
          <a:xfrm>
            <a:off x="33655" y="1167447"/>
            <a:ext cx="4888865" cy="4888865"/>
          </a:xfrm>
          <a:prstGeom prst="rect">
            <a:avLst/>
          </a:prstGeom>
        </p:spPr>
      </p:pic>
    </p:spTree>
    <p:extLst>
      <p:ext uri="{BB962C8B-B14F-4D97-AF65-F5344CB8AC3E}">
        <p14:creationId xmlns:p14="http://schemas.microsoft.com/office/powerpoint/2010/main" val="3534781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396" y="0"/>
            <a:ext cx="3108854" cy="600075"/>
          </a:xfrm>
        </p:spPr>
        <p:txBody>
          <a:bodyPr>
            <a:normAutofit fontScale="90000"/>
          </a:bodyPr>
          <a:lstStyle/>
          <a:p>
            <a:r>
              <a:rPr lang="en-US" sz="4000" b="1" dirty="0">
                <a:solidFill>
                  <a:srgbClr val="FF0000"/>
                </a:solidFill>
              </a:rPr>
              <a:t>STERNUM</a:t>
            </a:r>
            <a:br>
              <a:rPr lang="en-US" b="1" u="sng" dirty="0"/>
            </a:br>
            <a:endParaRPr lang="en-US" dirty="0"/>
          </a:p>
        </p:txBody>
      </p:sp>
      <p:sp>
        <p:nvSpPr>
          <p:cNvPr id="3" name="Content Placeholder 2"/>
          <p:cNvSpPr>
            <a:spLocks noGrp="1"/>
          </p:cNvSpPr>
          <p:nvPr>
            <p:ph idx="1"/>
          </p:nvPr>
        </p:nvSpPr>
        <p:spPr>
          <a:xfrm>
            <a:off x="34395" y="900113"/>
            <a:ext cx="11333259" cy="5829300"/>
          </a:xfrm>
        </p:spPr>
        <p:txBody>
          <a:bodyPr>
            <a:normAutofit/>
          </a:bodyPr>
          <a:lstStyle/>
          <a:p>
            <a:pPr marL="400050" lvl="1" indent="0">
              <a:lnSpc>
                <a:spcPct val="150000"/>
              </a:lnSpc>
              <a:buNone/>
            </a:pPr>
            <a:r>
              <a:rPr lang="en-US" sz="3600" b="1" dirty="0">
                <a:solidFill>
                  <a:srgbClr val="7030A0"/>
                </a:solidFill>
                <a:latin typeface="Calibri" panose="020F0502020204030204" pitchFamily="34" charset="0"/>
                <a:cs typeface="Calibri" panose="020F0502020204030204" pitchFamily="34" charset="0"/>
              </a:rPr>
              <a:t>2) body of the sternum: </a:t>
            </a:r>
            <a:r>
              <a:rPr lang="en-US" sz="2800" dirty="0">
                <a:latin typeface="Calibri" panose="020F0502020204030204" pitchFamily="34" charset="0"/>
                <a:cs typeface="Calibri" panose="020F0502020204030204" pitchFamily="34" charset="0"/>
              </a:rPr>
              <a:t>articulates above with the manubrium at the </a:t>
            </a:r>
            <a:r>
              <a:rPr lang="en-US" sz="2800" b="1" i="1" dirty="0">
                <a:solidFill>
                  <a:srgbClr val="C00000"/>
                </a:solidFill>
                <a:latin typeface="Calibri" panose="020F0502020204030204" pitchFamily="34" charset="0"/>
                <a:cs typeface="Calibri" panose="020F0502020204030204" pitchFamily="34" charset="0"/>
              </a:rPr>
              <a:t>manubriosternal joint </a:t>
            </a:r>
            <a:r>
              <a:rPr lang="en-US" sz="2800" dirty="0">
                <a:latin typeface="Calibri" panose="020F0502020204030204" pitchFamily="34" charset="0"/>
                <a:cs typeface="Calibri" panose="020F0502020204030204" pitchFamily="34" charset="0"/>
              </a:rPr>
              <a:t>and below with the xiphoid process at the </a:t>
            </a:r>
            <a:r>
              <a:rPr lang="en-US" sz="2800" b="1" i="1" dirty="0">
                <a:solidFill>
                  <a:srgbClr val="C00000"/>
                </a:solidFill>
                <a:latin typeface="Calibri" panose="020F0502020204030204" pitchFamily="34" charset="0"/>
                <a:cs typeface="Calibri" panose="020F0502020204030204" pitchFamily="34" charset="0"/>
              </a:rPr>
              <a:t>xiphisternal joint</a:t>
            </a:r>
            <a:r>
              <a:rPr lang="en-US" sz="2800" b="1" dirty="0">
                <a:solidFill>
                  <a:srgbClr val="C00000"/>
                </a:solidFill>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On each side, </a:t>
            </a:r>
            <a:r>
              <a:rPr lang="en-US" sz="2800" i="1" dirty="0">
                <a:solidFill>
                  <a:schemeClr val="tx1"/>
                </a:solidFill>
                <a:latin typeface="Calibri" panose="020F0502020204030204" pitchFamily="34" charset="0"/>
                <a:cs typeface="Calibri" panose="020F0502020204030204" pitchFamily="34" charset="0"/>
              </a:rPr>
              <a:t>it </a:t>
            </a:r>
            <a:r>
              <a:rPr lang="en-US" sz="2800" b="1" i="1" dirty="0">
                <a:solidFill>
                  <a:schemeClr val="tx1"/>
                </a:solidFill>
                <a:latin typeface="Calibri" panose="020F0502020204030204" pitchFamily="34" charset="0"/>
                <a:cs typeface="Calibri" panose="020F0502020204030204" pitchFamily="34" charset="0"/>
              </a:rPr>
              <a:t>articulates</a:t>
            </a:r>
            <a:r>
              <a:rPr lang="en-US" sz="2800" i="1" dirty="0">
                <a:solidFill>
                  <a:schemeClr val="tx1"/>
                </a:solidFill>
                <a:latin typeface="Calibri" panose="020F0502020204030204" pitchFamily="34" charset="0"/>
                <a:cs typeface="Calibri" panose="020F0502020204030204" pitchFamily="34" charset="0"/>
              </a:rPr>
              <a:t> with the</a:t>
            </a:r>
            <a:r>
              <a:rPr lang="en-US" sz="2800" i="1" dirty="0">
                <a:solidFill>
                  <a:srgbClr val="00B0F0"/>
                </a:solidFill>
                <a:latin typeface="Calibri" panose="020F0502020204030204" pitchFamily="34" charset="0"/>
                <a:cs typeface="Calibri" panose="020F0502020204030204" pitchFamily="34" charset="0"/>
              </a:rPr>
              <a:t> </a:t>
            </a:r>
            <a:r>
              <a:rPr lang="en-US" sz="2800" b="1" i="1" dirty="0">
                <a:solidFill>
                  <a:srgbClr val="C00000"/>
                </a:solidFill>
                <a:latin typeface="Calibri" panose="020F0502020204030204" pitchFamily="34" charset="0"/>
                <a:cs typeface="Calibri" panose="020F0502020204030204" pitchFamily="34" charset="0"/>
              </a:rPr>
              <a:t>2nd to the 7th costal cartilages.</a:t>
            </a:r>
          </a:p>
          <a:p>
            <a:pPr marL="400050" lvl="1" indent="0">
              <a:lnSpc>
                <a:spcPct val="150000"/>
              </a:lnSpc>
              <a:buNone/>
            </a:pPr>
            <a:r>
              <a:rPr lang="en-US" sz="3600" b="1" dirty="0">
                <a:solidFill>
                  <a:srgbClr val="7030A0"/>
                </a:solidFill>
                <a:latin typeface="Calibri" panose="020F0502020204030204" pitchFamily="34" charset="0"/>
                <a:cs typeface="Calibri" panose="020F0502020204030204" pitchFamily="34" charset="0"/>
              </a:rPr>
              <a:t>3) xiphoid process:  </a:t>
            </a:r>
            <a:r>
              <a:rPr lang="en-US" sz="2800" dirty="0">
                <a:solidFill>
                  <a:schemeClr val="tx1"/>
                </a:solidFill>
                <a:latin typeface="Calibri" panose="020F0502020204030204" pitchFamily="34" charset="0"/>
                <a:cs typeface="Calibri" panose="020F0502020204030204" pitchFamily="34" charset="0"/>
              </a:rPr>
              <a:t>A </a:t>
            </a:r>
            <a:r>
              <a:rPr lang="en-US" sz="2800" dirty="0">
                <a:latin typeface="Calibri" panose="020F0502020204030204" pitchFamily="34" charset="0"/>
                <a:cs typeface="Calibri" panose="020F0502020204030204" pitchFamily="34" charset="0"/>
              </a:rPr>
              <a:t>thin plate of cartilage that becomes ossified at its proximal end during adult life. No ribs or costal cartilages are attached to it.</a:t>
            </a:r>
          </a:p>
        </p:txBody>
      </p:sp>
    </p:spTree>
    <p:extLst>
      <p:ext uri="{BB962C8B-B14F-4D97-AF65-F5344CB8AC3E}">
        <p14:creationId xmlns:p14="http://schemas.microsoft.com/office/powerpoint/2010/main" val="213097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EE08F-3C45-62A1-DBD7-33C5E6C32885}"/>
              </a:ext>
            </a:extLst>
          </p:cNvPr>
          <p:cNvPicPr>
            <a:picLocks noChangeAspect="1"/>
          </p:cNvPicPr>
          <p:nvPr/>
        </p:nvPicPr>
        <p:blipFill>
          <a:blip r:embed="rId2"/>
          <a:stretch>
            <a:fillRect/>
          </a:stretch>
        </p:blipFill>
        <p:spPr>
          <a:xfrm>
            <a:off x="3361785" y="76200"/>
            <a:ext cx="5138166" cy="6705600"/>
          </a:xfrm>
          <a:prstGeom prst="rect">
            <a:avLst/>
          </a:prstGeom>
        </p:spPr>
      </p:pic>
    </p:spTree>
    <p:extLst>
      <p:ext uri="{BB962C8B-B14F-4D97-AF65-F5344CB8AC3E}">
        <p14:creationId xmlns:p14="http://schemas.microsoft.com/office/powerpoint/2010/main" val="146015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186113" cy="557213"/>
          </a:xfrm>
        </p:spPr>
        <p:txBody>
          <a:bodyPr>
            <a:normAutofit fontScale="90000"/>
          </a:bodyPr>
          <a:lstStyle/>
          <a:p>
            <a:r>
              <a:rPr lang="en-US" sz="4000" b="1" dirty="0">
                <a:solidFill>
                  <a:srgbClr val="FF0000"/>
                </a:solidFill>
              </a:rPr>
              <a:t>STERNUM</a:t>
            </a:r>
            <a:br>
              <a:rPr lang="en-US" b="1" u="sng" dirty="0"/>
            </a:br>
            <a:endParaRPr lang="en-US" dirty="0"/>
          </a:p>
        </p:txBody>
      </p:sp>
      <p:sp>
        <p:nvSpPr>
          <p:cNvPr id="3" name="Content Placeholder 2"/>
          <p:cNvSpPr>
            <a:spLocks noGrp="1"/>
          </p:cNvSpPr>
          <p:nvPr>
            <p:ph idx="1"/>
          </p:nvPr>
        </p:nvSpPr>
        <p:spPr>
          <a:xfrm>
            <a:off x="-1" y="857250"/>
            <a:ext cx="9915525" cy="5314949"/>
          </a:xfrm>
        </p:spPr>
        <p:txBody>
          <a:bodyPr>
            <a:normAutofit/>
          </a:bodyPr>
          <a:lstStyle/>
          <a:p>
            <a:pPr>
              <a:lnSpc>
                <a:spcPct val="150000"/>
              </a:lnSpc>
              <a:buClr>
                <a:srgbClr val="7030A0"/>
              </a:buClr>
              <a:buFont typeface="Wingdings" panose="05000000000000000000" pitchFamily="2" charset="2"/>
              <a:buChar char="v"/>
            </a:pPr>
            <a:r>
              <a:rPr lang="en-US" sz="2400" b="1" dirty="0">
                <a:solidFill>
                  <a:srgbClr val="7030A0"/>
                </a:solidFill>
                <a:latin typeface="Calibri" panose="020F0502020204030204" pitchFamily="34" charset="0"/>
                <a:cs typeface="Calibri" panose="020F0502020204030204" pitchFamily="34" charset="0"/>
              </a:rPr>
              <a:t>Sternal angle </a:t>
            </a:r>
            <a:r>
              <a:rPr lang="en-US" sz="2400" dirty="0">
                <a:latin typeface="Calibri" panose="020F0502020204030204" pitchFamily="34" charset="0"/>
                <a:cs typeface="Calibri" panose="020F0502020204030204" pitchFamily="34" charset="0"/>
              </a:rPr>
              <a:t>(</a:t>
            </a:r>
            <a:r>
              <a:rPr lang="en-US" sz="3200" i="1" dirty="0">
                <a:solidFill>
                  <a:srgbClr val="00B0F0"/>
                </a:solidFill>
                <a:latin typeface="Calibri" panose="020F0502020204030204" pitchFamily="34" charset="0"/>
                <a:cs typeface="Calibri" panose="020F0502020204030204" pitchFamily="34" charset="0"/>
              </a:rPr>
              <a:t>angle of Louis</a:t>
            </a:r>
            <a:r>
              <a:rPr lang="en-US" sz="2400" dirty="0">
                <a:latin typeface="Calibri" panose="020F0502020204030204" pitchFamily="34" charset="0"/>
                <a:cs typeface="Calibri" panose="020F0502020204030204" pitchFamily="34" charset="0"/>
              </a:rPr>
              <a:t>), formed by the articulation of the manubrium with the body of the sternum. The sternal angle lies opposite the intervertebral disc between the </a:t>
            </a:r>
            <a:r>
              <a:rPr lang="en-US" sz="2400" b="1" dirty="0">
                <a:latin typeface="Calibri" panose="020F0502020204030204" pitchFamily="34" charset="0"/>
                <a:cs typeface="Calibri" panose="020F0502020204030204" pitchFamily="34" charset="0"/>
              </a:rPr>
              <a:t>4th and 5th thoracic vertebrae.</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t>
            </a:r>
            <a:r>
              <a:rPr lang="en-US" sz="2400" b="1" dirty="0">
                <a:solidFill>
                  <a:srgbClr val="7030A0"/>
                </a:solidFill>
                <a:latin typeface="Calibri" panose="020F0502020204030204" pitchFamily="34" charset="0"/>
                <a:cs typeface="Calibri" panose="020F0502020204030204" pitchFamily="34" charset="0"/>
              </a:rPr>
              <a:t>xiphisternal joint </a:t>
            </a:r>
            <a:r>
              <a:rPr lang="en-US" sz="2400" dirty="0">
                <a:latin typeface="Calibri" panose="020F0502020204030204" pitchFamily="34" charset="0"/>
                <a:cs typeface="Calibri" panose="020F0502020204030204" pitchFamily="34" charset="0"/>
              </a:rPr>
              <a:t>lies opposite the body of the ninth thoracic vertebra.</a:t>
            </a:r>
          </a:p>
        </p:txBody>
      </p:sp>
    </p:spTree>
    <p:extLst>
      <p:ext uri="{BB962C8B-B14F-4D97-AF65-F5344CB8AC3E}">
        <p14:creationId xmlns:p14="http://schemas.microsoft.com/office/powerpoint/2010/main" val="2329017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5600700" cy="628650"/>
          </a:xfrm>
        </p:spPr>
        <p:txBody>
          <a:bodyPr>
            <a:normAutofit fontScale="90000"/>
          </a:bodyPr>
          <a:lstStyle/>
          <a:p>
            <a:r>
              <a:rPr lang="en-US" sz="4000" b="1" dirty="0">
                <a:solidFill>
                  <a:srgbClr val="FF0000"/>
                </a:solidFill>
              </a:rPr>
              <a:t>RIBS</a:t>
            </a:r>
            <a:br>
              <a:rPr lang="en-US" b="1" u="sng" dirty="0"/>
            </a:br>
            <a:endParaRPr lang="en-US" dirty="0"/>
          </a:p>
        </p:txBody>
      </p:sp>
      <p:sp>
        <p:nvSpPr>
          <p:cNvPr id="3" name="Content Placeholder 2"/>
          <p:cNvSpPr>
            <a:spLocks noGrp="1"/>
          </p:cNvSpPr>
          <p:nvPr>
            <p:ph idx="1"/>
          </p:nvPr>
        </p:nvSpPr>
        <p:spPr>
          <a:xfrm>
            <a:off x="1" y="842963"/>
            <a:ext cx="10029823" cy="5643562"/>
          </a:xfrm>
        </p:spPr>
        <p:txBody>
          <a:bodyPr>
            <a:normAutofit/>
          </a:bodyPr>
          <a:lstStyle/>
          <a:p>
            <a:pPr marL="0" indent="0">
              <a:lnSpc>
                <a:spcPct val="150000"/>
              </a:lnSpc>
              <a:buNone/>
            </a:pPr>
            <a:r>
              <a:rPr lang="en-US" sz="2400" dirty="0">
                <a:latin typeface="Calibri" panose="020F0502020204030204" pitchFamily="34" charset="0"/>
                <a:cs typeface="Calibri" panose="020F0502020204030204" pitchFamily="34" charset="0"/>
              </a:rPr>
              <a:t>There are 12 pairs of ribs, all of which are attached posteriorly to the thoracic vertebrae. The ribs are divided into three categories:</a:t>
            </a:r>
          </a:p>
          <a:p>
            <a:pPr>
              <a:lnSpc>
                <a:spcPct val="150000"/>
              </a:lnSpc>
              <a:buFont typeface="Wingdings" panose="05000000000000000000" pitchFamily="2" charset="2"/>
              <a:buChar char="v"/>
            </a:pPr>
            <a:r>
              <a:rPr lang="en-US" sz="2400" b="1" dirty="0">
                <a:solidFill>
                  <a:srgbClr val="7030A0"/>
                </a:solidFill>
                <a:latin typeface="Calibri" panose="020F0502020204030204" pitchFamily="34" charset="0"/>
                <a:cs typeface="Calibri" panose="020F0502020204030204" pitchFamily="34" charset="0"/>
              </a:rPr>
              <a:t>True ribs: </a:t>
            </a:r>
            <a:r>
              <a:rPr lang="en-US" sz="2400" dirty="0">
                <a:latin typeface="Calibri" panose="020F0502020204030204" pitchFamily="34" charset="0"/>
                <a:cs typeface="Calibri" panose="020F0502020204030204" pitchFamily="34" charset="0"/>
              </a:rPr>
              <a:t>The upper seven pairs are attached anteriorly to the sternum by their costal cartilages.</a:t>
            </a:r>
          </a:p>
          <a:p>
            <a:pPr>
              <a:lnSpc>
                <a:spcPct val="150000"/>
              </a:lnSpc>
              <a:buFont typeface="Wingdings" panose="05000000000000000000" pitchFamily="2" charset="2"/>
              <a:buChar char="v"/>
            </a:pPr>
            <a:r>
              <a:rPr lang="en-US" sz="2400" b="1" dirty="0">
                <a:solidFill>
                  <a:srgbClr val="7030A0"/>
                </a:solidFill>
                <a:latin typeface="Calibri" panose="020F0502020204030204" pitchFamily="34" charset="0"/>
                <a:cs typeface="Calibri" panose="020F0502020204030204" pitchFamily="34" charset="0"/>
              </a:rPr>
              <a:t>False ribs: </a:t>
            </a:r>
            <a:r>
              <a:rPr lang="en-US" sz="2400" dirty="0">
                <a:latin typeface="Calibri" panose="020F0502020204030204" pitchFamily="34" charset="0"/>
                <a:cs typeface="Calibri" panose="020F0502020204030204" pitchFamily="34" charset="0"/>
              </a:rPr>
              <a:t>The 8th, 9th, and 10th pairs of ribs are attached anteriorly to each other and to the 7th rib by means of their costal cartilages and small synovial joints.</a:t>
            </a:r>
          </a:p>
          <a:p>
            <a:pPr>
              <a:lnSpc>
                <a:spcPct val="150000"/>
              </a:lnSpc>
              <a:buFont typeface="Wingdings" panose="05000000000000000000" pitchFamily="2" charset="2"/>
              <a:buChar char="v"/>
            </a:pPr>
            <a:r>
              <a:rPr lang="en-US" sz="2400" b="1" dirty="0">
                <a:solidFill>
                  <a:srgbClr val="7030A0"/>
                </a:solidFill>
                <a:latin typeface="Calibri" panose="020F0502020204030204" pitchFamily="34" charset="0"/>
                <a:cs typeface="Calibri" panose="020F0502020204030204" pitchFamily="34" charset="0"/>
              </a:rPr>
              <a:t>Floating ribs: </a:t>
            </a:r>
            <a:r>
              <a:rPr lang="en-US" sz="2400" dirty="0">
                <a:latin typeface="Calibri" panose="020F0502020204030204" pitchFamily="34" charset="0"/>
                <a:cs typeface="Calibri" panose="020F0502020204030204" pitchFamily="34" charset="0"/>
              </a:rPr>
              <a:t>The 11th and 12th pairs have no anterior attachment.</a:t>
            </a:r>
          </a:p>
        </p:txBody>
      </p:sp>
    </p:spTree>
    <p:extLst>
      <p:ext uri="{BB962C8B-B14F-4D97-AF65-F5344CB8AC3E}">
        <p14:creationId xmlns:p14="http://schemas.microsoft.com/office/powerpoint/2010/main" val="611202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43875" cy="700088"/>
          </a:xfrm>
        </p:spPr>
        <p:txBody>
          <a:bodyPr>
            <a:normAutofit fontScale="90000"/>
          </a:bodyPr>
          <a:lstStyle/>
          <a:p>
            <a:r>
              <a:rPr lang="en-US" b="1" dirty="0"/>
              <a:t>Rib Structure</a:t>
            </a:r>
            <a:br>
              <a:rPr lang="en-US" b="1" dirty="0"/>
            </a:br>
            <a:endParaRPr lang="en-US" dirty="0"/>
          </a:p>
        </p:txBody>
      </p:sp>
      <p:sp>
        <p:nvSpPr>
          <p:cNvPr id="3" name="Content Placeholder 2"/>
          <p:cNvSpPr>
            <a:spLocks noGrp="1"/>
          </p:cNvSpPr>
          <p:nvPr>
            <p:ph idx="1"/>
          </p:nvPr>
        </p:nvSpPr>
        <p:spPr>
          <a:xfrm>
            <a:off x="-1" y="1071563"/>
            <a:ext cx="9829801" cy="5543550"/>
          </a:xfrm>
        </p:spPr>
        <p:txBody>
          <a:bodyPr/>
          <a:lstStyle/>
          <a:p>
            <a:pPr>
              <a:lnSpc>
                <a:spcPct val="150000"/>
              </a:lnSpc>
              <a:buClr>
                <a:srgbClr val="002060"/>
              </a:buClr>
              <a:buFont typeface="Wingdings" panose="05000000000000000000" pitchFamily="2" charset="2"/>
              <a:buChar char="v"/>
            </a:pPr>
            <a:r>
              <a:rPr lang="en-US" sz="2400" dirty="0">
                <a:solidFill>
                  <a:schemeClr val="tx1"/>
                </a:solidFill>
                <a:latin typeface="Calibri" panose="020F0502020204030204" pitchFamily="34" charset="0"/>
                <a:cs typeface="Calibri" panose="020F0502020204030204" pitchFamily="34" charset="0"/>
              </a:rPr>
              <a:t>There are two classifications of ribs – </a:t>
            </a:r>
          </a:p>
          <a:p>
            <a:pPr lvl="1">
              <a:lnSpc>
                <a:spcPct val="150000"/>
              </a:lnSpc>
              <a:buClr>
                <a:srgbClr val="002060"/>
              </a:buClr>
              <a:buFont typeface="Wingdings" panose="05000000000000000000" pitchFamily="2" charset="2"/>
              <a:buChar char="Ø"/>
            </a:pPr>
            <a:r>
              <a:rPr lang="en-US" sz="2200" dirty="0">
                <a:solidFill>
                  <a:schemeClr val="tx1"/>
                </a:solidFill>
                <a:latin typeface="Calibri" panose="020F0502020204030204" pitchFamily="34" charset="0"/>
                <a:cs typeface="Calibri" panose="020F0502020204030204" pitchFamily="34" charset="0"/>
              </a:rPr>
              <a:t>Typical </a:t>
            </a:r>
          </a:p>
          <a:p>
            <a:pPr lvl="1">
              <a:lnSpc>
                <a:spcPct val="150000"/>
              </a:lnSpc>
              <a:buClr>
                <a:srgbClr val="002060"/>
              </a:buClr>
              <a:buFont typeface="Wingdings" panose="05000000000000000000" pitchFamily="2" charset="2"/>
              <a:buChar char="Ø"/>
            </a:pPr>
            <a:r>
              <a:rPr lang="en-US" sz="2200" dirty="0">
                <a:solidFill>
                  <a:schemeClr val="tx1"/>
                </a:solidFill>
                <a:latin typeface="Calibri" panose="020F0502020204030204" pitchFamily="34" charset="0"/>
                <a:cs typeface="Calibri" panose="020F0502020204030204" pitchFamily="34" charset="0"/>
              </a:rPr>
              <a:t>Atypical</a:t>
            </a:r>
          </a:p>
          <a:p>
            <a:pPr>
              <a:lnSpc>
                <a:spcPct val="150000"/>
              </a:lnSpc>
              <a:buClr>
                <a:srgbClr val="002060"/>
              </a:buClr>
              <a:buFont typeface="Wingdings" panose="05000000000000000000" pitchFamily="2" charset="2"/>
              <a:buChar char="v"/>
            </a:pPr>
            <a:r>
              <a:rPr lang="en-US" sz="2400" dirty="0">
                <a:solidFill>
                  <a:schemeClr val="tx1"/>
                </a:solidFill>
                <a:latin typeface="Calibri" panose="020F0502020204030204" pitchFamily="34" charset="0"/>
                <a:cs typeface="Calibri" panose="020F0502020204030204" pitchFamily="34" charset="0"/>
              </a:rPr>
              <a:t>The typical ribs have a generalized structure, while the atypical ribs have variations on their structure.</a:t>
            </a:r>
          </a:p>
          <a:p>
            <a:endParaRPr lang="en-US" dirty="0"/>
          </a:p>
        </p:txBody>
      </p:sp>
    </p:spTree>
    <p:extLst>
      <p:ext uri="{BB962C8B-B14F-4D97-AF65-F5344CB8AC3E}">
        <p14:creationId xmlns:p14="http://schemas.microsoft.com/office/powerpoint/2010/main" val="370189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9" y="0"/>
            <a:ext cx="3980391" cy="685800"/>
          </a:xfrm>
        </p:spPr>
        <p:txBody>
          <a:bodyPr>
            <a:normAutofit/>
          </a:bodyPr>
          <a:lstStyle/>
          <a:p>
            <a:r>
              <a:rPr lang="en-US" b="1" dirty="0">
                <a:solidFill>
                  <a:srgbClr val="FF0000"/>
                </a:solidFill>
              </a:rPr>
              <a:t>RIBS</a:t>
            </a:r>
            <a:endParaRPr lang="en-US" dirty="0">
              <a:solidFill>
                <a:srgbClr val="FF0000"/>
              </a:solidFill>
            </a:endParaRPr>
          </a:p>
        </p:txBody>
      </p:sp>
      <p:sp>
        <p:nvSpPr>
          <p:cNvPr id="3" name="Content Placeholder 2"/>
          <p:cNvSpPr>
            <a:spLocks noGrp="1"/>
          </p:cNvSpPr>
          <p:nvPr>
            <p:ph idx="1"/>
          </p:nvPr>
        </p:nvSpPr>
        <p:spPr>
          <a:xfrm>
            <a:off x="20109" y="942975"/>
            <a:ext cx="10095441" cy="5786438"/>
          </a:xfrm>
        </p:spPr>
        <p:txBody>
          <a:bodyPr>
            <a:normAutofit fontScale="92500" lnSpcReduction="10000"/>
          </a:bodyPr>
          <a:lstStyle/>
          <a:p>
            <a:pPr marL="0" indent="0">
              <a:buNone/>
            </a:pPr>
            <a:r>
              <a:rPr lang="en-US" sz="4600" b="1" dirty="0">
                <a:solidFill>
                  <a:srgbClr val="7030A0"/>
                </a:solidFill>
              </a:rPr>
              <a:t>Typical rib</a:t>
            </a:r>
          </a:p>
          <a:p>
            <a:pPr>
              <a:lnSpc>
                <a:spcPct val="150000"/>
              </a:lnSpc>
              <a:buClr>
                <a:srgbClr val="002060"/>
              </a:buClr>
              <a:buFont typeface="Wingdings" panose="05000000000000000000" pitchFamily="2" charset="2"/>
              <a:buChar char="v"/>
            </a:pPr>
            <a:r>
              <a:rPr lang="en-US" sz="2400" dirty="0"/>
              <a:t>A typical rib is a long, twisted, flat bone having a rounded, smooth superior border and a sharp, thin inferior border. </a:t>
            </a:r>
          </a:p>
          <a:p>
            <a:pPr>
              <a:lnSpc>
                <a:spcPct val="150000"/>
              </a:lnSpc>
              <a:buClr>
                <a:srgbClr val="002060"/>
              </a:buClr>
              <a:buFont typeface="Wingdings" panose="05000000000000000000" pitchFamily="2" charset="2"/>
              <a:buChar char="v"/>
            </a:pPr>
            <a:r>
              <a:rPr lang="en-US" sz="2400" dirty="0"/>
              <a:t>The anterior end of each rib is attached to the corresponding costal cartilage.</a:t>
            </a:r>
          </a:p>
          <a:p>
            <a:pPr>
              <a:lnSpc>
                <a:spcPct val="150000"/>
              </a:lnSpc>
              <a:buClr>
                <a:srgbClr val="002060"/>
              </a:buClr>
              <a:buFont typeface="Wingdings" panose="05000000000000000000" pitchFamily="2" charset="2"/>
              <a:buChar char="v"/>
            </a:pPr>
            <a:r>
              <a:rPr lang="en-US" sz="2400" dirty="0"/>
              <a:t> A rib has a </a:t>
            </a:r>
            <a:r>
              <a:rPr lang="en-US" sz="2400" b="1" i="1" dirty="0">
                <a:solidFill>
                  <a:srgbClr val="7030A0"/>
                </a:solidFill>
              </a:rPr>
              <a:t>head, neck, tubercle, shaft, and angle</a:t>
            </a:r>
            <a:r>
              <a:rPr lang="en-US" sz="2400" b="1" dirty="0">
                <a:solidFill>
                  <a:srgbClr val="7030A0"/>
                </a:solidFill>
              </a:rPr>
              <a:t>.</a:t>
            </a:r>
          </a:p>
          <a:p>
            <a:pPr>
              <a:lnSpc>
                <a:spcPct val="150000"/>
              </a:lnSpc>
              <a:buClr>
                <a:srgbClr val="002060"/>
              </a:buClr>
              <a:buFont typeface="Wingdings" panose="05000000000000000000" pitchFamily="2" charset="2"/>
              <a:buChar char="v"/>
            </a:pPr>
            <a:r>
              <a:rPr lang="en-US" sz="2400" dirty="0"/>
              <a:t>The typical rib consists of a head, neck and body:</a:t>
            </a:r>
          </a:p>
          <a:p>
            <a:pPr>
              <a:lnSpc>
                <a:spcPct val="150000"/>
              </a:lnSpc>
              <a:buClr>
                <a:srgbClr val="002060"/>
              </a:buClr>
              <a:buFont typeface="Wingdings" panose="05000000000000000000" pitchFamily="2" charset="2"/>
              <a:buChar char="v"/>
            </a:pPr>
            <a:r>
              <a:rPr lang="en-US" sz="2400" dirty="0"/>
              <a:t>The head is wedge shaped, and has </a:t>
            </a:r>
            <a:r>
              <a:rPr lang="en-US" sz="2400" dirty="0">
                <a:solidFill>
                  <a:srgbClr val="0070C0"/>
                </a:solidFill>
              </a:rPr>
              <a:t>two articular facets </a:t>
            </a:r>
            <a:r>
              <a:rPr lang="en-US" sz="2400" dirty="0"/>
              <a:t>separated by a wedge of bone. One facet articulates with the numerically corresponding vertebrae, and the other articulates with the vertebrae above</a:t>
            </a:r>
            <a:r>
              <a:rPr lang="en-US" sz="2400" b="1" dirty="0"/>
              <a:t>.</a:t>
            </a:r>
          </a:p>
        </p:txBody>
      </p:sp>
    </p:spTree>
    <p:extLst>
      <p:ext uri="{BB962C8B-B14F-4D97-AF65-F5344CB8AC3E}">
        <p14:creationId xmlns:p14="http://schemas.microsoft.com/office/powerpoint/2010/main" val="140127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43875" cy="642938"/>
          </a:xfrm>
        </p:spPr>
        <p:txBody>
          <a:bodyPr/>
          <a:lstStyle/>
          <a:p>
            <a:r>
              <a:rPr lang="en-US" b="1" dirty="0">
                <a:solidFill>
                  <a:srgbClr val="FF0000"/>
                </a:solidFill>
              </a:rPr>
              <a:t>RIBS</a:t>
            </a:r>
            <a:endParaRPr lang="en-US" dirty="0"/>
          </a:p>
        </p:txBody>
      </p:sp>
      <p:sp>
        <p:nvSpPr>
          <p:cNvPr id="3" name="Content Placeholder 2"/>
          <p:cNvSpPr>
            <a:spLocks noGrp="1"/>
          </p:cNvSpPr>
          <p:nvPr>
            <p:ph idx="1"/>
          </p:nvPr>
        </p:nvSpPr>
        <p:spPr>
          <a:xfrm>
            <a:off x="-1" y="1190445"/>
            <a:ext cx="10023895" cy="5481818"/>
          </a:xfrm>
        </p:spPr>
        <p:txBody>
          <a:bodyPr/>
          <a:lstStyle/>
          <a:p>
            <a:pPr>
              <a:lnSpc>
                <a:spcPct val="150000"/>
              </a:lnSpc>
              <a:buClr>
                <a:srgbClr val="002060"/>
              </a:buClr>
              <a:buFont typeface="Wingdings" panose="05000000000000000000" pitchFamily="2" charset="2"/>
              <a:buChar char="v"/>
            </a:pPr>
            <a:r>
              <a:rPr lang="en-US" sz="2400" b="1" dirty="0">
                <a:latin typeface="Calibri" panose="020F0502020204030204" pitchFamily="34" charset="0"/>
                <a:cs typeface="Calibri" panose="020F0502020204030204" pitchFamily="34" charset="0"/>
              </a:rPr>
              <a:t>The neck </a:t>
            </a:r>
            <a:r>
              <a:rPr lang="en-US" sz="2400" dirty="0">
                <a:latin typeface="Calibri" panose="020F0502020204030204" pitchFamily="34" charset="0"/>
                <a:cs typeface="Calibri" panose="020F0502020204030204" pitchFamily="34" charset="0"/>
              </a:rPr>
              <a:t>contains no bony prominences, but simply connects the head with the body. </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Where the neck meets the body there is a roughed </a:t>
            </a:r>
            <a:r>
              <a:rPr lang="en-US" sz="2400" b="1" dirty="0">
                <a:solidFill>
                  <a:srgbClr val="7030A0"/>
                </a:solidFill>
                <a:latin typeface="Calibri" panose="020F0502020204030204" pitchFamily="34" charset="0"/>
                <a:cs typeface="Calibri" panose="020F0502020204030204" pitchFamily="34" charset="0"/>
              </a:rPr>
              <a:t>tubercle</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with a facet for articulation with the transverse process of the corresponding vertebrae.</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body, or shaft of the rib is </a:t>
            </a:r>
            <a:r>
              <a:rPr lang="en-US" sz="2400" b="1" dirty="0">
                <a:solidFill>
                  <a:srgbClr val="C00000"/>
                </a:solidFill>
                <a:latin typeface="Calibri" panose="020F0502020204030204" pitchFamily="34" charset="0"/>
                <a:cs typeface="Calibri" panose="020F0502020204030204" pitchFamily="34" charset="0"/>
              </a:rPr>
              <a:t>flat and curved. </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internal surface of the shaft has a </a:t>
            </a:r>
            <a:r>
              <a:rPr lang="en-US" sz="2400" b="1" dirty="0">
                <a:solidFill>
                  <a:srgbClr val="0070C0"/>
                </a:solidFill>
                <a:latin typeface="Calibri" panose="020F0502020204030204" pitchFamily="34" charset="0"/>
                <a:cs typeface="Calibri" panose="020F0502020204030204" pitchFamily="34" charset="0"/>
              </a:rPr>
              <a:t>groove</a:t>
            </a:r>
            <a:r>
              <a:rPr lang="en-US" sz="2400" dirty="0">
                <a:latin typeface="Calibri" panose="020F0502020204030204" pitchFamily="34" charset="0"/>
                <a:cs typeface="Calibri" panose="020F0502020204030204" pitchFamily="34" charset="0"/>
              </a:rPr>
              <a:t> for the neurovascular supply of the thorax, protecting the vessels and nerves from damage</a:t>
            </a:r>
          </a:p>
          <a:p>
            <a:endParaRPr lang="en-US" dirty="0"/>
          </a:p>
        </p:txBody>
      </p:sp>
    </p:spTree>
    <p:extLst>
      <p:ext uri="{BB962C8B-B14F-4D97-AF65-F5344CB8AC3E}">
        <p14:creationId xmlns:p14="http://schemas.microsoft.com/office/powerpoint/2010/main" val="96277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stretch>
            <a:fillRect/>
          </a:stretch>
        </p:blipFill>
        <p:spPr>
          <a:xfrm>
            <a:off x="5386388" y="390525"/>
            <a:ext cx="6805612" cy="6143625"/>
          </a:xfrm>
          <a:prstGeom prst="rect">
            <a:avLst/>
          </a:prstGeom>
        </p:spPr>
      </p:pic>
      <p:pic>
        <p:nvPicPr>
          <p:cNvPr id="5" name="Picture 4"/>
          <p:cNvPicPr>
            <a:picLocks noChangeAspect="1"/>
          </p:cNvPicPr>
          <p:nvPr/>
        </p:nvPicPr>
        <p:blipFill>
          <a:blip r:embed="rId4"/>
          <a:stretch>
            <a:fillRect/>
          </a:stretch>
        </p:blipFill>
        <p:spPr>
          <a:xfrm>
            <a:off x="199659" y="195106"/>
            <a:ext cx="5186729" cy="6534462"/>
          </a:xfrm>
          <a:prstGeom prst="rect">
            <a:avLst/>
          </a:prstGeom>
        </p:spPr>
      </p:pic>
    </p:spTree>
    <p:extLst>
      <p:ext uri="{BB962C8B-B14F-4D97-AF65-F5344CB8AC3E}">
        <p14:creationId xmlns:p14="http://schemas.microsoft.com/office/powerpoint/2010/main" val="3234166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450665-8785-2727-2A01-6CE1E1D957BC}"/>
              </a:ext>
            </a:extLst>
          </p:cNvPr>
          <p:cNvPicPr>
            <a:picLocks noChangeAspect="1"/>
          </p:cNvPicPr>
          <p:nvPr/>
        </p:nvPicPr>
        <p:blipFill>
          <a:blip r:embed="rId2"/>
          <a:stretch>
            <a:fillRect/>
          </a:stretch>
        </p:blipFill>
        <p:spPr>
          <a:xfrm>
            <a:off x="1754806" y="0"/>
            <a:ext cx="8154068" cy="6858000"/>
          </a:xfrm>
          <a:prstGeom prst="rect">
            <a:avLst/>
          </a:prstGeom>
        </p:spPr>
      </p:pic>
    </p:spTree>
    <p:extLst>
      <p:ext uri="{BB962C8B-B14F-4D97-AF65-F5344CB8AC3E}">
        <p14:creationId xmlns:p14="http://schemas.microsoft.com/office/powerpoint/2010/main" val="3547409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43813" cy="685800"/>
          </a:xfrm>
        </p:spPr>
        <p:txBody>
          <a:bodyPr>
            <a:noAutofit/>
          </a:bodyPr>
          <a:lstStyle/>
          <a:p>
            <a:r>
              <a:rPr lang="en-US" b="1" dirty="0">
                <a:solidFill>
                  <a:srgbClr val="FF0000"/>
                </a:solidFill>
              </a:rPr>
              <a:t>RIBS</a:t>
            </a:r>
            <a:endParaRPr lang="en-US" dirty="0">
              <a:solidFill>
                <a:srgbClr val="FF0000"/>
              </a:solidFill>
            </a:endParaRPr>
          </a:p>
        </p:txBody>
      </p:sp>
      <p:sp>
        <p:nvSpPr>
          <p:cNvPr id="3" name="Content Placeholder 2"/>
          <p:cNvSpPr>
            <a:spLocks noGrp="1"/>
          </p:cNvSpPr>
          <p:nvPr>
            <p:ph idx="1"/>
          </p:nvPr>
        </p:nvSpPr>
        <p:spPr>
          <a:xfrm>
            <a:off x="145473" y="900113"/>
            <a:ext cx="10184389" cy="5957887"/>
          </a:xfrm>
        </p:spPr>
        <p:txBody>
          <a:bodyPr>
            <a:normAutofit/>
          </a:bodyPr>
          <a:lstStyle/>
          <a:p>
            <a:pPr marL="0" indent="0">
              <a:buNone/>
            </a:pPr>
            <a:r>
              <a:rPr lang="en-US" sz="3600" b="1" dirty="0">
                <a:solidFill>
                  <a:srgbClr val="7030A0"/>
                </a:solidFill>
                <a:latin typeface="Calibri" panose="020F0502020204030204" pitchFamily="34" charset="0"/>
                <a:cs typeface="Calibri" panose="020F0502020204030204" pitchFamily="34" charset="0"/>
              </a:rPr>
              <a:t>Atypical Rib</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Ribs </a:t>
            </a:r>
            <a:r>
              <a:rPr lang="en-US" sz="2400" dirty="0">
                <a:solidFill>
                  <a:srgbClr val="FF0000"/>
                </a:solidFill>
                <a:latin typeface="Calibri" panose="020F0502020204030204" pitchFamily="34" charset="0"/>
                <a:cs typeface="Calibri" panose="020F0502020204030204" pitchFamily="34" charset="0"/>
              </a:rPr>
              <a:t>1, 2, 10 11 and 12 </a:t>
            </a:r>
            <a:r>
              <a:rPr lang="en-US" sz="2400" dirty="0">
                <a:latin typeface="Calibri" panose="020F0502020204030204" pitchFamily="34" charset="0"/>
                <a:cs typeface="Calibri" panose="020F0502020204030204" pitchFamily="34" charset="0"/>
              </a:rPr>
              <a:t>can be described as ‘atypical’ – they have features that are not common to all the ribs.</a:t>
            </a:r>
          </a:p>
          <a:p>
            <a:pPr lvl="1">
              <a:lnSpc>
                <a:spcPct val="150000"/>
              </a:lnSpc>
              <a:buClr>
                <a:srgbClr val="002060"/>
              </a:buClr>
              <a:buFont typeface="Wingdings" panose="05000000000000000000" pitchFamily="2" charset="2"/>
              <a:buChar char="Ø"/>
            </a:pPr>
            <a:r>
              <a:rPr lang="en-US" sz="2600" b="1" dirty="0">
                <a:solidFill>
                  <a:schemeClr val="tx1"/>
                </a:solidFill>
                <a:latin typeface="Calibri" panose="020F0502020204030204" pitchFamily="34" charset="0"/>
                <a:cs typeface="Calibri" panose="020F0502020204030204" pitchFamily="34" charset="0"/>
              </a:rPr>
              <a:t>Rib 1</a:t>
            </a:r>
            <a:r>
              <a:rPr lang="en-US" sz="2200" dirty="0">
                <a:solidFill>
                  <a:schemeClr val="tx1"/>
                </a:solidFill>
                <a:latin typeface="Calibri" panose="020F0502020204030204" pitchFamily="34" charset="0"/>
                <a:cs typeface="Calibri" panose="020F0502020204030204" pitchFamily="34" charset="0"/>
              </a:rPr>
              <a:t> is shorter and wider than the other ribs. It only has one facet on its head for articulation with its corresponding vertebrae (there isn’t a thoracic vertebra above it). The superior surface is marked by two grooves, which make way for the subclavian vessels.</a:t>
            </a:r>
          </a:p>
          <a:p>
            <a:pPr marL="0" indent="0">
              <a:buNone/>
            </a:pPr>
            <a:endParaRPr lang="en-US" sz="3600" b="1" dirty="0">
              <a:solidFill>
                <a:srgbClr val="7030A0"/>
              </a:solidFill>
            </a:endParaRPr>
          </a:p>
        </p:txBody>
      </p:sp>
    </p:spTree>
    <p:extLst>
      <p:ext uri="{BB962C8B-B14F-4D97-AF65-F5344CB8AC3E}">
        <p14:creationId xmlns:p14="http://schemas.microsoft.com/office/powerpoint/2010/main" val="3609212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3980C1-72E6-730D-AA2C-19C079E1C610}"/>
              </a:ext>
            </a:extLst>
          </p:cNvPr>
          <p:cNvPicPr>
            <a:picLocks noChangeAspect="1"/>
          </p:cNvPicPr>
          <p:nvPr/>
        </p:nvPicPr>
        <p:blipFill>
          <a:blip r:embed="rId2"/>
          <a:stretch>
            <a:fillRect/>
          </a:stretch>
        </p:blipFill>
        <p:spPr>
          <a:xfrm>
            <a:off x="2235835" y="852240"/>
            <a:ext cx="7720330" cy="5153519"/>
          </a:xfrm>
          <a:prstGeom prst="rect">
            <a:avLst/>
          </a:prstGeom>
        </p:spPr>
      </p:pic>
    </p:spTree>
    <p:extLst>
      <p:ext uri="{BB962C8B-B14F-4D97-AF65-F5344CB8AC3E}">
        <p14:creationId xmlns:p14="http://schemas.microsoft.com/office/powerpoint/2010/main" val="3118327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72463" cy="657225"/>
          </a:xfrm>
        </p:spPr>
        <p:txBody>
          <a:bodyPr/>
          <a:lstStyle/>
          <a:p>
            <a:r>
              <a:rPr lang="en-US" b="1" dirty="0">
                <a:solidFill>
                  <a:srgbClr val="FF0000"/>
                </a:solidFill>
              </a:rPr>
              <a:t>RIBS</a:t>
            </a:r>
            <a:endParaRPr lang="en-US" dirty="0"/>
          </a:p>
        </p:txBody>
      </p:sp>
      <p:sp>
        <p:nvSpPr>
          <p:cNvPr id="3" name="Content Placeholder 2"/>
          <p:cNvSpPr>
            <a:spLocks noGrp="1"/>
          </p:cNvSpPr>
          <p:nvPr>
            <p:ph idx="1"/>
          </p:nvPr>
        </p:nvSpPr>
        <p:spPr>
          <a:xfrm>
            <a:off x="-1" y="814388"/>
            <a:ext cx="9972675" cy="6215061"/>
          </a:xfrm>
        </p:spPr>
        <p:txBody>
          <a:bodyPr/>
          <a:lstStyle/>
          <a:p>
            <a:pPr lvl="1">
              <a:lnSpc>
                <a:spcPct val="150000"/>
              </a:lnSpc>
              <a:buClr>
                <a:srgbClr val="002060"/>
              </a:buClr>
              <a:buFont typeface="Wingdings" panose="05000000000000000000" pitchFamily="2" charset="2"/>
              <a:buChar char="v"/>
            </a:pPr>
            <a:r>
              <a:rPr lang="en-US" sz="2600" b="1" dirty="0">
                <a:solidFill>
                  <a:srgbClr val="7030A0"/>
                </a:solidFill>
              </a:rPr>
              <a:t>Rib 2</a:t>
            </a:r>
            <a:r>
              <a:rPr lang="en-US" sz="2200" dirty="0"/>
              <a:t> is thinner and longer than rib 1, and has two articular facets on the head as normal. It has a roughened area on its upper surface, from which the </a:t>
            </a:r>
            <a:r>
              <a:rPr lang="en-US" sz="2200" dirty="0">
                <a:hlinkClick r:id="rId2" tooltip="Muscles of the Pectoral Region"/>
              </a:rPr>
              <a:t>serratus anterior</a:t>
            </a:r>
            <a:r>
              <a:rPr lang="en-US" sz="2200" dirty="0"/>
              <a:t> muscle originates.</a:t>
            </a:r>
          </a:p>
          <a:p>
            <a:pPr lvl="1">
              <a:lnSpc>
                <a:spcPct val="150000"/>
              </a:lnSpc>
              <a:buClr>
                <a:srgbClr val="002060"/>
              </a:buClr>
              <a:buFont typeface="Wingdings" panose="05000000000000000000" pitchFamily="2" charset="2"/>
              <a:buChar char="v"/>
            </a:pPr>
            <a:r>
              <a:rPr lang="en-US" sz="2600" b="1" dirty="0">
                <a:solidFill>
                  <a:srgbClr val="7030A0"/>
                </a:solidFill>
              </a:rPr>
              <a:t>Rib 10</a:t>
            </a:r>
            <a:r>
              <a:rPr lang="en-US" sz="2200" dirty="0"/>
              <a:t> only has one facet – for articulation with its numerically corresponding vertebrae.</a:t>
            </a:r>
          </a:p>
          <a:p>
            <a:pPr lvl="1">
              <a:lnSpc>
                <a:spcPct val="150000"/>
              </a:lnSpc>
              <a:buClr>
                <a:srgbClr val="002060"/>
              </a:buClr>
              <a:buFont typeface="Wingdings" panose="05000000000000000000" pitchFamily="2" charset="2"/>
              <a:buChar char="v"/>
            </a:pPr>
            <a:r>
              <a:rPr lang="en-US" sz="2600" b="1" dirty="0">
                <a:solidFill>
                  <a:srgbClr val="7030A0"/>
                </a:solidFill>
              </a:rPr>
              <a:t>Ribs 11</a:t>
            </a:r>
            <a:r>
              <a:rPr lang="en-US" sz="2600" dirty="0">
                <a:solidFill>
                  <a:srgbClr val="7030A0"/>
                </a:solidFill>
              </a:rPr>
              <a:t> and</a:t>
            </a:r>
            <a:r>
              <a:rPr lang="en-US" sz="2600" b="1" dirty="0">
                <a:solidFill>
                  <a:srgbClr val="7030A0"/>
                </a:solidFill>
              </a:rPr>
              <a:t> 12</a:t>
            </a:r>
            <a:r>
              <a:rPr lang="en-US" sz="2200" dirty="0"/>
              <a:t> have no neck, and only contain one facet, which is for articulation with their corresponding vertebrae</a:t>
            </a:r>
          </a:p>
          <a:p>
            <a:endParaRPr lang="en-US" dirty="0"/>
          </a:p>
        </p:txBody>
      </p:sp>
    </p:spTree>
    <p:extLst>
      <p:ext uri="{BB962C8B-B14F-4D97-AF65-F5344CB8AC3E}">
        <p14:creationId xmlns:p14="http://schemas.microsoft.com/office/powerpoint/2010/main" val="1667915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B558AD-4384-4208-E6A0-8C385E3C0DD1}"/>
              </a:ext>
            </a:extLst>
          </p:cNvPr>
          <p:cNvPicPr>
            <a:picLocks noChangeAspect="1"/>
          </p:cNvPicPr>
          <p:nvPr/>
        </p:nvPicPr>
        <p:blipFill>
          <a:blip r:embed="rId2"/>
          <a:stretch>
            <a:fillRect/>
          </a:stretch>
        </p:blipFill>
        <p:spPr>
          <a:xfrm>
            <a:off x="903487" y="143113"/>
            <a:ext cx="10385025" cy="6571774"/>
          </a:xfrm>
          <a:prstGeom prst="rect">
            <a:avLst/>
          </a:prstGeom>
        </p:spPr>
      </p:pic>
    </p:spTree>
    <p:extLst>
      <p:ext uri="{BB962C8B-B14F-4D97-AF65-F5344CB8AC3E}">
        <p14:creationId xmlns:p14="http://schemas.microsoft.com/office/powerpoint/2010/main" val="1022770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A5E96-0B8F-0712-BB1B-3C1FB479A277}"/>
              </a:ext>
            </a:extLst>
          </p:cNvPr>
          <p:cNvSpPr>
            <a:spLocks noGrp="1"/>
          </p:cNvSpPr>
          <p:nvPr>
            <p:ph type="title"/>
          </p:nvPr>
        </p:nvSpPr>
        <p:spPr>
          <a:xfrm>
            <a:off x="194254" y="156238"/>
            <a:ext cx="9079747" cy="827173"/>
          </a:xfrm>
        </p:spPr>
        <p:txBody>
          <a:bodyPr/>
          <a:lstStyle/>
          <a:p>
            <a:r>
              <a:rPr lang="en-US" b="1" dirty="0">
                <a:solidFill>
                  <a:srgbClr val="C00000"/>
                </a:solidFill>
              </a:rPr>
              <a:t>Thoracic Spine</a:t>
            </a:r>
            <a:endParaRPr lang="en-PK" b="1" dirty="0">
              <a:solidFill>
                <a:srgbClr val="C00000"/>
              </a:solidFill>
            </a:endParaRPr>
          </a:p>
        </p:txBody>
      </p:sp>
      <p:sp>
        <p:nvSpPr>
          <p:cNvPr id="3" name="Content Placeholder 2">
            <a:extLst>
              <a:ext uri="{FF2B5EF4-FFF2-40B4-BE49-F238E27FC236}">
                <a16:creationId xmlns:a16="http://schemas.microsoft.com/office/drawing/2014/main" id="{3D665856-5A06-E8D9-E6E5-0D2908CC51A1}"/>
              </a:ext>
            </a:extLst>
          </p:cNvPr>
          <p:cNvSpPr>
            <a:spLocks noGrp="1"/>
          </p:cNvSpPr>
          <p:nvPr>
            <p:ph idx="1"/>
          </p:nvPr>
        </p:nvSpPr>
        <p:spPr>
          <a:xfrm>
            <a:off x="194254" y="1328469"/>
            <a:ext cx="11734510" cy="5089584"/>
          </a:xfrm>
        </p:spPr>
        <p:txBody>
          <a:bodyPr>
            <a:normAutofit lnSpcReduction="10000"/>
          </a:bodyPr>
          <a:lstStyle/>
          <a:p>
            <a:pPr>
              <a:buClr>
                <a:srgbClr val="C00000"/>
              </a:buClr>
              <a:buFont typeface="Wingdings" panose="05000000000000000000" pitchFamily="2" charset="2"/>
              <a:buChar char="v"/>
            </a:pPr>
            <a:r>
              <a:rPr lang="en-US" sz="2800" b="1" dirty="0">
                <a:solidFill>
                  <a:srgbClr val="0070C0"/>
                </a:solidFill>
                <a:latin typeface="Calibri" panose="020F0502020204030204" pitchFamily="34" charset="0"/>
                <a:cs typeface="Calibri" panose="020F0502020204030204" pitchFamily="34" charset="0"/>
              </a:rPr>
              <a:t>Second segment </a:t>
            </a:r>
            <a:r>
              <a:rPr lang="en-US" sz="2800" dirty="0">
                <a:latin typeface="Calibri" panose="020F0502020204030204" pitchFamily="34" charset="0"/>
                <a:cs typeface="Calibri" panose="020F0502020204030204" pitchFamily="34" charset="0"/>
              </a:rPr>
              <a:t>of the vertebral column.</a:t>
            </a:r>
          </a:p>
          <a:p>
            <a:pPr>
              <a:buClr>
                <a:srgbClr val="C0000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Located between the </a:t>
            </a:r>
            <a:r>
              <a:rPr lang="en-US" sz="2800" b="1" dirty="0">
                <a:latin typeface="Calibri" panose="020F0502020204030204" pitchFamily="34" charset="0"/>
                <a:cs typeface="Calibri" panose="020F0502020204030204" pitchFamily="34" charset="0"/>
              </a:rPr>
              <a:t>cervical and lumbar vertebral segments</a:t>
            </a:r>
            <a:r>
              <a:rPr lang="en-US" sz="2800" dirty="0">
                <a:latin typeface="Calibri" panose="020F0502020204030204" pitchFamily="34" charset="0"/>
                <a:cs typeface="Calibri" panose="020F0502020204030204" pitchFamily="34" charset="0"/>
              </a:rPr>
              <a:t>.</a:t>
            </a:r>
          </a:p>
          <a:p>
            <a:pPr>
              <a:buClr>
                <a:srgbClr val="C0000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Consists of </a:t>
            </a:r>
            <a:r>
              <a:rPr lang="en-US" sz="2800" b="1" dirty="0">
                <a:solidFill>
                  <a:srgbClr val="00B050"/>
                </a:solidFill>
                <a:latin typeface="Calibri" panose="020F0502020204030204" pitchFamily="34" charset="0"/>
                <a:cs typeface="Calibri" panose="020F0502020204030204" pitchFamily="34" charset="0"/>
              </a:rPr>
              <a:t>twelve vertebrae</a:t>
            </a:r>
            <a:r>
              <a:rPr lang="en-US" sz="2800" dirty="0">
                <a:latin typeface="Calibri" panose="020F0502020204030204" pitchFamily="34" charset="0"/>
                <a:cs typeface="Calibri" panose="020F0502020204030204" pitchFamily="34" charset="0"/>
              </a:rPr>
              <a:t>, which are separated by </a:t>
            </a:r>
            <a:r>
              <a:rPr lang="en-US" sz="2800" b="1" dirty="0">
                <a:solidFill>
                  <a:srgbClr val="7030A0"/>
                </a:solidFill>
                <a:latin typeface="Calibri" panose="020F0502020204030204" pitchFamily="34" charset="0"/>
                <a:cs typeface="Calibri" panose="020F0502020204030204" pitchFamily="34" charset="0"/>
              </a:rPr>
              <a:t>intervertebral discs.</a:t>
            </a:r>
          </a:p>
          <a:p>
            <a:pPr>
              <a:buClr>
                <a:srgbClr val="C0000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Forms the posterior part of the thoracic cage.</a:t>
            </a:r>
          </a:p>
          <a:p>
            <a:pPr>
              <a:buClr>
                <a:srgbClr val="C00000"/>
              </a:buClr>
              <a:buFont typeface="Wingdings" panose="05000000000000000000" pitchFamily="2" charset="2"/>
              <a:buChar char="v"/>
            </a:pPr>
            <a:r>
              <a:rPr lang="en-US" sz="2800" dirty="0">
                <a:latin typeface="Calibri" panose="020F0502020204030204" pitchFamily="34" charset="0"/>
                <a:cs typeface="Calibri" panose="020F0502020204030204" pitchFamily="34" charset="0"/>
              </a:rPr>
              <a:t>The thoracic vertebrae have four features which distinguish them from other vertebrae:</a:t>
            </a:r>
          </a:p>
          <a:p>
            <a:pPr lvl="1">
              <a:buClr>
                <a:srgbClr val="C0000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Vertebral body is </a:t>
            </a:r>
            <a:r>
              <a:rPr lang="en-US" sz="2400" b="1" dirty="0">
                <a:solidFill>
                  <a:srgbClr val="C00000"/>
                </a:solidFill>
                <a:latin typeface="Calibri" panose="020F0502020204030204" pitchFamily="34" charset="0"/>
                <a:cs typeface="Calibri" panose="020F0502020204030204" pitchFamily="34" charset="0"/>
              </a:rPr>
              <a:t>heart shaped</a:t>
            </a:r>
          </a:p>
          <a:p>
            <a:pPr lvl="1">
              <a:buClr>
                <a:srgbClr val="C0000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Presence of </a:t>
            </a:r>
            <a:r>
              <a:rPr lang="en-US" sz="2400" b="1" dirty="0">
                <a:solidFill>
                  <a:srgbClr val="0070C0"/>
                </a:solidFill>
                <a:latin typeface="Calibri" panose="020F0502020204030204" pitchFamily="34" charset="0"/>
                <a:cs typeface="Calibri" panose="020F0502020204030204" pitchFamily="34" charset="0"/>
              </a:rPr>
              <a:t>demi-facets</a:t>
            </a:r>
            <a:r>
              <a:rPr lang="en-US" sz="2400" dirty="0">
                <a:latin typeface="Calibri" panose="020F0502020204030204" pitchFamily="34" charset="0"/>
                <a:cs typeface="Calibri" panose="020F0502020204030204" pitchFamily="34" charset="0"/>
              </a:rPr>
              <a:t> on the sides of each vertebral body</a:t>
            </a:r>
          </a:p>
          <a:p>
            <a:pPr lvl="1">
              <a:buClr>
                <a:srgbClr val="C0000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Presence of </a:t>
            </a:r>
            <a:r>
              <a:rPr lang="en-US" sz="2400" b="1" dirty="0">
                <a:solidFill>
                  <a:srgbClr val="7030A0"/>
                </a:solidFill>
                <a:latin typeface="Calibri" panose="020F0502020204030204" pitchFamily="34" charset="0"/>
                <a:cs typeface="Calibri" panose="020F0502020204030204" pitchFamily="34" charset="0"/>
              </a:rPr>
              <a:t>costal facets </a:t>
            </a:r>
            <a:r>
              <a:rPr lang="en-US" sz="2400" dirty="0">
                <a:latin typeface="Calibri" panose="020F0502020204030204" pitchFamily="34" charset="0"/>
                <a:cs typeface="Calibri" panose="020F0502020204030204" pitchFamily="34" charset="0"/>
              </a:rPr>
              <a:t>on the transverse processes (T1 to T10 only)</a:t>
            </a:r>
          </a:p>
          <a:p>
            <a:pPr lvl="1">
              <a:buClr>
                <a:srgbClr val="C00000"/>
              </a:buClr>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dirty="0">
                <a:latin typeface="Calibri" panose="020F0502020204030204" pitchFamily="34" charset="0"/>
                <a:cs typeface="Calibri" panose="020F0502020204030204" pitchFamily="34" charset="0"/>
              </a:rPr>
              <a:t>spinous processes </a:t>
            </a:r>
            <a:r>
              <a:rPr lang="en-US" sz="2400" dirty="0">
                <a:latin typeface="Calibri" panose="020F0502020204030204" pitchFamily="34" charset="0"/>
                <a:cs typeface="Calibri" panose="020F0502020204030204" pitchFamily="34" charset="0"/>
              </a:rPr>
              <a:t>are </a:t>
            </a:r>
            <a:r>
              <a:rPr lang="en-US" sz="2400" b="1" dirty="0">
                <a:solidFill>
                  <a:srgbClr val="00B050"/>
                </a:solidFill>
                <a:latin typeface="Calibri" panose="020F0502020204030204" pitchFamily="34" charset="0"/>
                <a:cs typeface="Calibri" panose="020F0502020204030204" pitchFamily="34" charset="0"/>
              </a:rPr>
              <a:t>long and slant inferiorly.</a:t>
            </a:r>
            <a:endParaRPr lang="en-PK" sz="2400" b="1"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2715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CB2F6E-A844-DB93-99E1-093990055609}"/>
              </a:ext>
            </a:extLst>
          </p:cNvPr>
          <p:cNvPicPr>
            <a:picLocks noChangeAspect="1"/>
          </p:cNvPicPr>
          <p:nvPr/>
        </p:nvPicPr>
        <p:blipFill>
          <a:blip r:embed="rId2"/>
          <a:stretch>
            <a:fillRect/>
          </a:stretch>
        </p:blipFill>
        <p:spPr>
          <a:xfrm>
            <a:off x="1140619" y="858031"/>
            <a:ext cx="9910762" cy="5141937"/>
          </a:xfrm>
          <a:prstGeom prst="rect">
            <a:avLst/>
          </a:prstGeom>
        </p:spPr>
      </p:pic>
    </p:spTree>
    <p:extLst>
      <p:ext uri="{BB962C8B-B14F-4D97-AF65-F5344CB8AC3E}">
        <p14:creationId xmlns:p14="http://schemas.microsoft.com/office/powerpoint/2010/main" val="1478458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A5E96-0B8F-0712-BB1B-3C1FB479A277}"/>
              </a:ext>
            </a:extLst>
          </p:cNvPr>
          <p:cNvSpPr>
            <a:spLocks noGrp="1"/>
          </p:cNvSpPr>
          <p:nvPr>
            <p:ph type="title"/>
          </p:nvPr>
        </p:nvSpPr>
        <p:spPr>
          <a:xfrm>
            <a:off x="194254" y="156238"/>
            <a:ext cx="9079747" cy="827173"/>
          </a:xfrm>
        </p:spPr>
        <p:txBody>
          <a:bodyPr/>
          <a:lstStyle/>
          <a:p>
            <a:r>
              <a:rPr lang="en-US" b="1" dirty="0">
                <a:solidFill>
                  <a:srgbClr val="C00000"/>
                </a:solidFill>
              </a:rPr>
              <a:t>Thoracic Spine</a:t>
            </a:r>
            <a:endParaRPr lang="en-PK" dirty="0"/>
          </a:p>
        </p:txBody>
      </p:sp>
      <p:sp>
        <p:nvSpPr>
          <p:cNvPr id="3" name="Content Placeholder 2">
            <a:extLst>
              <a:ext uri="{FF2B5EF4-FFF2-40B4-BE49-F238E27FC236}">
                <a16:creationId xmlns:a16="http://schemas.microsoft.com/office/drawing/2014/main" id="{3D665856-5A06-E8D9-E6E5-0D2908CC51A1}"/>
              </a:ext>
            </a:extLst>
          </p:cNvPr>
          <p:cNvSpPr>
            <a:spLocks noGrp="1"/>
          </p:cNvSpPr>
          <p:nvPr>
            <p:ph idx="1"/>
          </p:nvPr>
        </p:nvSpPr>
        <p:spPr>
          <a:xfrm>
            <a:off x="194253" y="1328468"/>
            <a:ext cx="11796855" cy="5373293"/>
          </a:xfrm>
        </p:spPr>
        <p:txBody>
          <a:bodyPr>
            <a:normAutofit lnSpcReduction="10000"/>
          </a:bodyPr>
          <a:lstStyle/>
          <a:p>
            <a:pPr marL="0" indent="0">
              <a:buNone/>
            </a:pPr>
            <a:r>
              <a:rPr lang="en-US" sz="2400" b="1" dirty="0">
                <a:solidFill>
                  <a:srgbClr val="7030A0"/>
                </a:solidFill>
                <a:latin typeface="Calibri" panose="020F0502020204030204" pitchFamily="34" charset="0"/>
                <a:cs typeface="Calibri" panose="020F0502020204030204" pitchFamily="34" charset="0"/>
              </a:rPr>
              <a:t>Body: </a:t>
            </a:r>
            <a:r>
              <a:rPr lang="en-US" sz="2400" dirty="0">
                <a:latin typeface="Calibri" panose="020F0502020204030204" pitchFamily="34" charset="0"/>
                <a:cs typeface="Calibri" panose="020F0502020204030204" pitchFamily="34" charset="0"/>
              </a:rPr>
              <a:t>heart-shaped massive that increase in size as descending to the lumbar vertebrae</a:t>
            </a:r>
          </a:p>
          <a:p>
            <a:pPr marL="0" indent="0">
              <a:buNone/>
            </a:pPr>
            <a:r>
              <a:rPr lang="en-US" sz="2400" b="1" dirty="0">
                <a:solidFill>
                  <a:srgbClr val="7030A0"/>
                </a:solidFill>
                <a:latin typeface="Calibri" panose="020F0502020204030204" pitchFamily="34" charset="0"/>
                <a:cs typeface="Calibri" panose="020F0502020204030204" pitchFamily="34" charset="0"/>
              </a:rPr>
              <a:t>Spinous process: </a:t>
            </a:r>
            <a:r>
              <a:rPr lang="en-US" sz="2400" dirty="0">
                <a:latin typeface="Calibri" panose="020F0502020204030204" pitchFamily="34" charset="0"/>
                <a:cs typeface="Calibri" panose="020F0502020204030204" pitchFamily="34" charset="0"/>
              </a:rPr>
              <a:t>dorsal bony prominence</a:t>
            </a:r>
          </a:p>
          <a:p>
            <a:pPr marL="0" indent="0">
              <a:buNone/>
            </a:pPr>
            <a:r>
              <a:rPr lang="en-US" sz="2400" b="1" dirty="0">
                <a:solidFill>
                  <a:srgbClr val="7030A0"/>
                </a:solidFill>
                <a:latin typeface="Calibri" panose="020F0502020204030204" pitchFamily="34" charset="0"/>
                <a:cs typeface="Calibri" panose="020F0502020204030204" pitchFamily="34" charset="0"/>
              </a:rPr>
              <a:t>Costal facets (superior, inferior, transverse):</a:t>
            </a:r>
            <a:r>
              <a:rPr lang="en-US" sz="2400" dirty="0">
                <a:latin typeface="Calibri" panose="020F0502020204030204" pitchFamily="34" charset="0"/>
                <a:cs typeface="Calibri" panose="020F0502020204030204" pitchFamily="34" charset="0"/>
              </a:rPr>
              <a:t> articulation surfaces for head of the rib</a:t>
            </a:r>
          </a:p>
          <a:p>
            <a:pPr marL="0" indent="0">
              <a:buNone/>
            </a:pPr>
            <a:r>
              <a:rPr lang="en-US" sz="2400" b="1" dirty="0">
                <a:solidFill>
                  <a:srgbClr val="7030A0"/>
                </a:solidFill>
                <a:latin typeface="Calibri" panose="020F0502020204030204" pitchFamily="34" charset="0"/>
                <a:cs typeface="Calibri" panose="020F0502020204030204" pitchFamily="34" charset="0"/>
              </a:rPr>
              <a:t>Transverse process</a:t>
            </a:r>
            <a:r>
              <a:rPr lang="en-US" sz="2400" dirty="0">
                <a:latin typeface="Calibri" panose="020F0502020204030204" pitchFamily="34" charset="0"/>
                <a:cs typeface="Calibri" panose="020F0502020204030204" pitchFamily="34" charset="0"/>
              </a:rPr>
              <a:t>: bony process that arises from the vertebral arch, intended for the attaching of the rib tubercle</a:t>
            </a:r>
          </a:p>
          <a:p>
            <a:pPr marL="0" indent="0">
              <a:buNone/>
            </a:pPr>
            <a:r>
              <a:rPr lang="en-US" sz="2400" b="1" dirty="0">
                <a:solidFill>
                  <a:srgbClr val="7030A0"/>
                </a:solidFill>
                <a:latin typeface="Calibri" panose="020F0502020204030204" pitchFamily="34" charset="0"/>
                <a:cs typeface="Calibri" panose="020F0502020204030204" pitchFamily="34" charset="0"/>
              </a:rPr>
              <a:t>Superior and inferior articular facets: </a:t>
            </a:r>
            <a:r>
              <a:rPr lang="en-US" sz="2400" dirty="0">
                <a:latin typeface="Calibri" panose="020F0502020204030204" pitchFamily="34" charset="0"/>
                <a:cs typeface="Calibri" panose="020F0502020204030204" pitchFamily="34" charset="0"/>
              </a:rPr>
              <a:t>articulation surfaces for adjacent (superior and inferior) vertebrae</a:t>
            </a:r>
          </a:p>
          <a:p>
            <a:pPr marL="0" indent="0">
              <a:buNone/>
            </a:pPr>
            <a:r>
              <a:rPr lang="en-US" sz="2400" b="1" dirty="0">
                <a:solidFill>
                  <a:srgbClr val="7030A0"/>
                </a:solidFill>
                <a:latin typeface="Calibri" panose="020F0502020204030204" pitchFamily="34" charset="0"/>
                <a:cs typeface="Calibri" panose="020F0502020204030204" pitchFamily="34" charset="0"/>
              </a:rPr>
              <a:t>Lamina: </a:t>
            </a:r>
            <a:r>
              <a:rPr lang="en-US" sz="2400" dirty="0">
                <a:latin typeface="Calibri" panose="020F0502020204030204" pitchFamily="34" charset="0"/>
                <a:cs typeface="Calibri" panose="020F0502020204030204" pitchFamily="34" charset="0"/>
              </a:rPr>
              <a:t>bony imbrication that covers the subjacent vertebrae and connect with pedicles to protect the spinal cord</a:t>
            </a:r>
          </a:p>
          <a:p>
            <a:pPr marL="0" indent="0">
              <a:buNone/>
            </a:pPr>
            <a:r>
              <a:rPr lang="en-US" sz="2400" b="1" dirty="0">
                <a:solidFill>
                  <a:srgbClr val="7030A0"/>
                </a:solidFill>
                <a:latin typeface="Calibri" panose="020F0502020204030204" pitchFamily="34" charset="0"/>
                <a:cs typeface="Calibri" panose="020F0502020204030204" pitchFamily="34" charset="0"/>
              </a:rPr>
              <a:t>Intervertebral foramen: </a:t>
            </a:r>
            <a:r>
              <a:rPr lang="en-US" sz="2400" dirty="0">
                <a:latin typeface="Calibri" panose="020F0502020204030204" pitchFamily="34" charset="0"/>
                <a:cs typeface="Calibri" panose="020F0502020204030204" pitchFamily="34" charset="0"/>
              </a:rPr>
              <a:t>paired foramina (one left, one right) intended for the exiting nerve roots</a:t>
            </a:r>
          </a:p>
          <a:p>
            <a:pPr marL="0" indent="0">
              <a:buNone/>
            </a:pPr>
            <a:r>
              <a:rPr lang="en-US" sz="2400" b="1" dirty="0">
                <a:solidFill>
                  <a:srgbClr val="7030A0"/>
                </a:solidFill>
                <a:latin typeface="Calibri" panose="020F0502020204030204" pitchFamily="34" charset="0"/>
                <a:cs typeface="Calibri" panose="020F0502020204030204" pitchFamily="34" charset="0"/>
              </a:rPr>
              <a:t>Vertebral foramen: </a:t>
            </a:r>
            <a:r>
              <a:rPr lang="en-US" sz="2400" dirty="0">
                <a:latin typeface="Calibri" panose="020F0502020204030204" pitchFamily="34" charset="0"/>
                <a:cs typeface="Calibri" panose="020F0502020204030204" pitchFamily="34" charset="0"/>
              </a:rPr>
              <a:t>large opening posterior to the body that forms spinal canal through which the spinal cord passes</a:t>
            </a:r>
            <a:endParaRPr lang="en-PK"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3560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915026" cy="657225"/>
          </a:xfrm>
        </p:spPr>
        <p:txBody>
          <a:bodyPr>
            <a:normAutofit fontScale="90000"/>
          </a:bodyPr>
          <a:lstStyle/>
          <a:p>
            <a:r>
              <a:rPr lang="en-US" sz="4000" b="1" dirty="0">
                <a:solidFill>
                  <a:srgbClr val="FF0000"/>
                </a:solidFill>
              </a:rPr>
              <a:t>COSTAL CARTILAGES</a:t>
            </a:r>
            <a:br>
              <a:rPr lang="en-US" b="1" u="sng" dirty="0">
                <a:solidFill>
                  <a:srgbClr val="7030A0"/>
                </a:solidFill>
              </a:rPr>
            </a:br>
            <a:endParaRPr lang="en-US" dirty="0"/>
          </a:p>
        </p:txBody>
      </p:sp>
      <p:sp>
        <p:nvSpPr>
          <p:cNvPr id="3" name="Content Placeholder 2"/>
          <p:cNvSpPr>
            <a:spLocks noGrp="1"/>
          </p:cNvSpPr>
          <p:nvPr>
            <p:ph idx="1"/>
          </p:nvPr>
        </p:nvSpPr>
        <p:spPr>
          <a:xfrm>
            <a:off x="0" y="800101"/>
            <a:ext cx="10072688" cy="5872162"/>
          </a:xfrm>
        </p:spPr>
        <p:txBody>
          <a:bodyPr>
            <a:normAutofit/>
          </a:bodyPr>
          <a:lstStyle/>
          <a:p>
            <a:pPr>
              <a:lnSpc>
                <a:spcPct val="150000"/>
              </a:lnSpc>
              <a:buClr>
                <a:srgbClr val="002060"/>
              </a:buClr>
              <a:buFont typeface="Wingdings" panose="05000000000000000000" pitchFamily="2" charset="2"/>
              <a:buChar char="v"/>
            </a:pPr>
            <a:r>
              <a:rPr lang="en-US" sz="2000" dirty="0"/>
              <a:t>Costal cartilages are bars of cartilage </a:t>
            </a:r>
            <a:r>
              <a:rPr lang="en-US" sz="2400" b="1" i="1" dirty="0">
                <a:solidFill>
                  <a:srgbClr val="0070C0"/>
                </a:solidFill>
              </a:rPr>
              <a:t>connecting the upper seven ribs to the lateral edge of the sternum</a:t>
            </a:r>
            <a:r>
              <a:rPr lang="en-US" b="1" dirty="0">
                <a:solidFill>
                  <a:srgbClr val="0070C0"/>
                </a:solidFill>
              </a:rPr>
              <a:t> </a:t>
            </a:r>
            <a:r>
              <a:rPr lang="en-US" sz="2000" dirty="0"/>
              <a:t>and the </a:t>
            </a:r>
            <a:r>
              <a:rPr lang="en-US" sz="2400" b="1" i="1" dirty="0">
                <a:solidFill>
                  <a:srgbClr val="0070C0"/>
                </a:solidFill>
              </a:rPr>
              <a:t>8th, 9th, and 10th ribs to the cartilage immediately above.</a:t>
            </a:r>
          </a:p>
          <a:p>
            <a:pPr>
              <a:lnSpc>
                <a:spcPct val="150000"/>
              </a:lnSpc>
              <a:buClr>
                <a:srgbClr val="002060"/>
              </a:buClr>
              <a:buFont typeface="Wingdings" panose="05000000000000000000" pitchFamily="2" charset="2"/>
              <a:buChar char="v"/>
            </a:pPr>
            <a:endParaRPr lang="en-US" i="1" dirty="0">
              <a:solidFill>
                <a:srgbClr val="00B0F0"/>
              </a:solidFill>
            </a:endParaRPr>
          </a:p>
          <a:p>
            <a:pPr>
              <a:lnSpc>
                <a:spcPct val="150000"/>
              </a:lnSpc>
              <a:buClr>
                <a:srgbClr val="002060"/>
              </a:buClr>
              <a:buFont typeface="Wingdings" panose="05000000000000000000" pitchFamily="2" charset="2"/>
              <a:buChar char="v"/>
            </a:pPr>
            <a:r>
              <a:rPr lang="en-US" sz="2400" b="1" i="1" dirty="0">
                <a:solidFill>
                  <a:srgbClr val="0070C0"/>
                </a:solidFill>
              </a:rPr>
              <a:t>11th and 12th ribs </a:t>
            </a:r>
            <a:r>
              <a:rPr lang="en-US" sz="2400" dirty="0">
                <a:solidFill>
                  <a:schemeClr val="tx1"/>
                </a:solidFill>
              </a:rPr>
              <a:t>end in the abdominal musculature .</a:t>
            </a:r>
          </a:p>
          <a:p>
            <a:pPr>
              <a:lnSpc>
                <a:spcPct val="150000"/>
              </a:lnSpc>
              <a:buClr>
                <a:srgbClr val="002060"/>
              </a:buClr>
              <a:buFont typeface="Wingdings" panose="05000000000000000000" pitchFamily="2" charset="2"/>
              <a:buChar char="v"/>
            </a:pPr>
            <a:r>
              <a:rPr lang="en-US" sz="2400" b="1" i="1" dirty="0">
                <a:solidFill>
                  <a:srgbClr val="00B050"/>
                </a:solidFill>
              </a:rPr>
              <a:t>The costal cartilages contribute significantly to the elasticity and mobility of the thoracic walls</a:t>
            </a:r>
            <a:r>
              <a:rPr lang="en-US" dirty="0"/>
              <a:t>. </a:t>
            </a:r>
            <a:r>
              <a:rPr lang="en-US" sz="2000" dirty="0"/>
              <a:t>In old age, the costal cartilages tend to lose some of their flexibility as the result of superficial calcification.</a:t>
            </a:r>
          </a:p>
        </p:txBody>
      </p:sp>
    </p:spTree>
    <p:extLst>
      <p:ext uri="{BB962C8B-B14F-4D97-AF65-F5344CB8AC3E}">
        <p14:creationId xmlns:p14="http://schemas.microsoft.com/office/powerpoint/2010/main" val="632615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15325" cy="728663"/>
          </a:xfrm>
        </p:spPr>
        <p:txBody>
          <a:bodyPr>
            <a:normAutofit/>
          </a:bodyPr>
          <a:lstStyle/>
          <a:p>
            <a:r>
              <a:rPr lang="en-US" b="1" dirty="0">
                <a:solidFill>
                  <a:srgbClr val="FF0000"/>
                </a:solidFill>
              </a:rPr>
              <a:t>JOINTS OF THE RIBS</a:t>
            </a:r>
            <a:endParaRPr lang="en-US" dirty="0"/>
          </a:p>
        </p:txBody>
      </p:sp>
      <p:sp>
        <p:nvSpPr>
          <p:cNvPr id="3" name="Content Placeholder 2"/>
          <p:cNvSpPr>
            <a:spLocks noGrp="1"/>
          </p:cNvSpPr>
          <p:nvPr>
            <p:ph idx="1"/>
          </p:nvPr>
        </p:nvSpPr>
        <p:spPr>
          <a:xfrm>
            <a:off x="0" y="914401"/>
            <a:ext cx="9886950" cy="5686424"/>
          </a:xfrm>
        </p:spPr>
        <p:txBody>
          <a:bodyPr/>
          <a:lstStyle/>
          <a:p>
            <a:pPr marL="0" indent="0">
              <a:lnSpc>
                <a:spcPct val="150000"/>
              </a:lnSpc>
              <a:buNone/>
            </a:pPr>
            <a:r>
              <a:rPr lang="en-US" sz="2800" b="1" dirty="0">
                <a:solidFill>
                  <a:srgbClr val="7030A0"/>
                </a:solidFill>
                <a:latin typeface="Calibri" panose="020F0502020204030204" pitchFamily="34" charset="0"/>
                <a:cs typeface="Calibri" panose="020F0502020204030204" pitchFamily="34" charset="0"/>
              </a:rPr>
              <a:t>Posterior</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All the twelve ribs articulate posteriorly with the </a:t>
            </a:r>
            <a:r>
              <a:rPr lang="en-US" sz="2400" b="1" dirty="0">
                <a:latin typeface="Calibri" panose="020F0502020204030204" pitchFamily="34" charset="0"/>
                <a:cs typeface="Calibri" panose="020F0502020204030204" pitchFamily="34" charset="0"/>
              </a:rPr>
              <a:t>vertebrae</a:t>
            </a:r>
            <a:r>
              <a:rPr lang="en-US" sz="2400" dirty="0">
                <a:latin typeface="Calibri" panose="020F0502020204030204" pitchFamily="34" charset="0"/>
                <a:cs typeface="Calibri" panose="020F0502020204030204" pitchFamily="34" charset="0"/>
              </a:rPr>
              <a:t> of the spine. Two type of costovertebral joints form posteriorly.</a:t>
            </a:r>
          </a:p>
          <a:p>
            <a:pPr lvl="1">
              <a:lnSpc>
                <a:spcPct val="150000"/>
              </a:lnSpc>
              <a:buClr>
                <a:srgbClr val="7030A0"/>
              </a:buClr>
              <a:buFont typeface="Wingdings" panose="05000000000000000000" pitchFamily="2" charset="2"/>
              <a:buChar char="q"/>
            </a:pPr>
            <a:r>
              <a:rPr lang="en-US" sz="2200" b="1" dirty="0">
                <a:solidFill>
                  <a:srgbClr val="0070C0"/>
                </a:solidFill>
                <a:latin typeface="Calibri" panose="020F0502020204030204" pitchFamily="34" charset="0"/>
                <a:cs typeface="Calibri" panose="020F0502020204030204" pitchFamily="34" charset="0"/>
              </a:rPr>
              <a:t>Costotransverse joint:</a:t>
            </a:r>
            <a:r>
              <a:rPr lang="en-US" sz="2200" dirty="0">
                <a:latin typeface="Calibri" panose="020F0502020204030204" pitchFamily="34" charset="0"/>
                <a:cs typeface="Calibri" panose="020F0502020204030204" pitchFamily="34" charset="0"/>
              </a:rPr>
              <a:t> Between the tubercle of the rib, and the transverse costal facet of the corresponding vertebrae.</a:t>
            </a:r>
          </a:p>
          <a:p>
            <a:pPr lvl="1">
              <a:lnSpc>
                <a:spcPct val="150000"/>
              </a:lnSpc>
              <a:buClr>
                <a:srgbClr val="7030A0"/>
              </a:buClr>
              <a:buFont typeface="Wingdings" panose="05000000000000000000" pitchFamily="2" charset="2"/>
              <a:buChar char="q"/>
            </a:pPr>
            <a:r>
              <a:rPr lang="en-US" sz="2200" b="1" dirty="0">
                <a:solidFill>
                  <a:srgbClr val="0070C0"/>
                </a:solidFill>
                <a:latin typeface="Calibri" panose="020F0502020204030204" pitchFamily="34" charset="0"/>
                <a:cs typeface="Calibri" panose="020F0502020204030204" pitchFamily="34" charset="0"/>
              </a:rPr>
              <a:t>Costovertebral joint:</a:t>
            </a:r>
            <a:r>
              <a:rPr lang="en-US" sz="2200" dirty="0">
                <a:latin typeface="Calibri" panose="020F0502020204030204" pitchFamily="34" charset="0"/>
                <a:cs typeface="Calibri" panose="020F0502020204030204" pitchFamily="34" charset="0"/>
              </a:rPr>
              <a:t> Between the head of the rib, superior costal facet of the corresponding vertebrae, and the inferior costal facet of the vertebrae above.</a:t>
            </a:r>
          </a:p>
          <a:p>
            <a:pPr marL="0" indent="0">
              <a:lnSpc>
                <a:spcPct val="150000"/>
              </a:lnSpc>
              <a:buNone/>
            </a:pPr>
            <a:endParaRPr lang="en-US" dirty="0"/>
          </a:p>
        </p:txBody>
      </p:sp>
    </p:spTree>
    <p:extLst>
      <p:ext uri="{BB962C8B-B14F-4D97-AF65-F5344CB8AC3E}">
        <p14:creationId xmlns:p14="http://schemas.microsoft.com/office/powerpoint/2010/main" val="1328071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B4C040-68F8-25D4-B85A-03D11A4A639D}"/>
              </a:ext>
            </a:extLst>
          </p:cNvPr>
          <p:cNvPicPr>
            <a:picLocks noChangeAspect="1"/>
          </p:cNvPicPr>
          <p:nvPr/>
        </p:nvPicPr>
        <p:blipFill>
          <a:blip r:embed="rId3"/>
          <a:stretch>
            <a:fillRect/>
          </a:stretch>
        </p:blipFill>
        <p:spPr>
          <a:xfrm>
            <a:off x="1422399" y="130941"/>
            <a:ext cx="8493761" cy="6727059"/>
          </a:xfrm>
          <a:prstGeom prst="rect">
            <a:avLst/>
          </a:prstGeom>
        </p:spPr>
      </p:pic>
    </p:spTree>
    <p:extLst>
      <p:ext uri="{BB962C8B-B14F-4D97-AF65-F5344CB8AC3E}">
        <p14:creationId xmlns:p14="http://schemas.microsoft.com/office/powerpoint/2010/main" val="3417324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572250" cy="728663"/>
          </a:xfrm>
        </p:spPr>
        <p:txBody>
          <a:bodyPr/>
          <a:lstStyle/>
          <a:p>
            <a:r>
              <a:rPr lang="en-US" b="1" dirty="0">
                <a:solidFill>
                  <a:srgbClr val="FF0000"/>
                </a:solidFill>
              </a:rPr>
              <a:t>JOINTS OF THE RIBS</a:t>
            </a:r>
            <a:endParaRPr lang="en-US" dirty="0"/>
          </a:p>
        </p:txBody>
      </p:sp>
      <p:sp>
        <p:nvSpPr>
          <p:cNvPr id="3" name="Content Placeholder 2"/>
          <p:cNvSpPr>
            <a:spLocks noGrp="1"/>
          </p:cNvSpPr>
          <p:nvPr>
            <p:ph idx="1"/>
          </p:nvPr>
        </p:nvSpPr>
        <p:spPr>
          <a:xfrm>
            <a:off x="0" y="914400"/>
            <a:ext cx="10001250" cy="5943599"/>
          </a:xfrm>
        </p:spPr>
        <p:txBody>
          <a:bodyPr/>
          <a:lstStyle/>
          <a:p>
            <a:pPr marL="0" indent="0">
              <a:buNone/>
            </a:pPr>
            <a:r>
              <a:rPr lang="en-US" sz="2400" b="1" dirty="0">
                <a:solidFill>
                  <a:srgbClr val="7030A0"/>
                </a:solidFill>
                <a:latin typeface="Calibri" panose="020F0502020204030204" pitchFamily="34" charset="0"/>
                <a:cs typeface="Calibri" panose="020F0502020204030204" pitchFamily="34" charset="0"/>
              </a:rPr>
              <a:t>Anterior</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anterior attachment of the ribs vary:</a:t>
            </a:r>
          </a:p>
          <a:p>
            <a:pPr>
              <a:lnSpc>
                <a:spcPct val="150000"/>
              </a:lnSpc>
              <a:buClr>
                <a:srgbClr val="7030A0"/>
              </a:buClr>
              <a:buFont typeface="Wingdings" panose="05000000000000000000" pitchFamily="2" charset="2"/>
              <a:buChar char="v"/>
            </a:pPr>
            <a:r>
              <a:rPr lang="en-US" sz="2400" b="1" dirty="0">
                <a:solidFill>
                  <a:srgbClr val="0070C0"/>
                </a:solidFill>
                <a:latin typeface="Calibri" panose="020F0502020204030204" pitchFamily="34" charset="0"/>
                <a:cs typeface="Calibri" panose="020F0502020204030204" pitchFamily="34" charset="0"/>
              </a:rPr>
              <a:t>Ribs 1-7</a:t>
            </a:r>
            <a:r>
              <a:rPr lang="en-US" sz="2400" dirty="0">
                <a:latin typeface="Calibri" panose="020F0502020204030204" pitchFamily="34" charset="0"/>
                <a:cs typeface="Calibri" panose="020F0502020204030204" pitchFamily="34" charset="0"/>
              </a:rPr>
              <a:t> attach independently to the sternum.</a:t>
            </a:r>
          </a:p>
          <a:p>
            <a:pPr>
              <a:lnSpc>
                <a:spcPct val="150000"/>
              </a:lnSpc>
              <a:buClr>
                <a:srgbClr val="7030A0"/>
              </a:buClr>
              <a:buFont typeface="Wingdings" panose="05000000000000000000" pitchFamily="2" charset="2"/>
              <a:buChar char="v"/>
            </a:pPr>
            <a:r>
              <a:rPr lang="en-US" sz="2400" b="1" dirty="0">
                <a:solidFill>
                  <a:srgbClr val="0070C0"/>
                </a:solidFill>
                <a:latin typeface="Calibri" panose="020F0502020204030204" pitchFamily="34" charset="0"/>
                <a:cs typeface="Calibri" panose="020F0502020204030204" pitchFamily="34" charset="0"/>
              </a:rPr>
              <a:t>Ribs 8 – 10</a:t>
            </a:r>
            <a:r>
              <a:rPr lang="en-US" sz="2400" dirty="0">
                <a:latin typeface="Calibri" panose="020F0502020204030204" pitchFamily="34" charset="0"/>
                <a:cs typeface="Calibri" panose="020F0502020204030204" pitchFamily="34" charset="0"/>
              </a:rPr>
              <a:t> attach to the costal cartilages superior to them.</a:t>
            </a:r>
          </a:p>
          <a:p>
            <a:pPr>
              <a:lnSpc>
                <a:spcPct val="150000"/>
              </a:lnSpc>
              <a:buClr>
                <a:srgbClr val="7030A0"/>
              </a:buClr>
              <a:buFont typeface="Wingdings" panose="05000000000000000000" pitchFamily="2" charset="2"/>
              <a:buChar char="v"/>
            </a:pPr>
            <a:r>
              <a:rPr lang="en-US" sz="2400" b="1" dirty="0">
                <a:solidFill>
                  <a:srgbClr val="0070C0"/>
                </a:solidFill>
                <a:latin typeface="Calibri" panose="020F0502020204030204" pitchFamily="34" charset="0"/>
                <a:cs typeface="Calibri" panose="020F0502020204030204" pitchFamily="34" charset="0"/>
              </a:rPr>
              <a:t>Ribs 11 and 12</a:t>
            </a:r>
            <a:r>
              <a:rPr lang="en-US" sz="2400" dirty="0">
                <a:latin typeface="Calibri" panose="020F0502020204030204" pitchFamily="34" charset="0"/>
                <a:cs typeface="Calibri" panose="020F0502020204030204" pitchFamily="34" charset="0"/>
              </a:rPr>
              <a:t> do not have an anterior attachment and end in the abdominal musculature. Because of this, they called ‘floating ribs’.</a:t>
            </a:r>
          </a:p>
          <a:p>
            <a:endParaRPr lang="en-US" dirty="0"/>
          </a:p>
        </p:txBody>
      </p:sp>
    </p:spTree>
    <p:extLst>
      <p:ext uri="{BB962C8B-B14F-4D97-AF65-F5344CB8AC3E}">
        <p14:creationId xmlns:p14="http://schemas.microsoft.com/office/powerpoint/2010/main" val="3746123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1" y="1"/>
            <a:ext cx="8138054" cy="700088"/>
          </a:xfrm>
        </p:spPr>
        <p:txBody>
          <a:bodyPr>
            <a:normAutofit fontScale="90000"/>
          </a:bodyPr>
          <a:lstStyle/>
          <a:p>
            <a:r>
              <a:rPr lang="en-US" sz="4000" b="1" dirty="0">
                <a:solidFill>
                  <a:srgbClr val="FF0000"/>
                </a:solidFill>
              </a:rPr>
              <a:t>JOINTS OF THE RIBS</a:t>
            </a:r>
            <a:br>
              <a:rPr lang="en-US" b="1" dirty="0"/>
            </a:br>
            <a:endParaRPr lang="en-US" dirty="0"/>
          </a:p>
        </p:txBody>
      </p:sp>
      <p:sp>
        <p:nvSpPr>
          <p:cNvPr id="3" name="Content Placeholder 2"/>
          <p:cNvSpPr>
            <a:spLocks noGrp="1"/>
          </p:cNvSpPr>
          <p:nvPr>
            <p:ph idx="1"/>
          </p:nvPr>
        </p:nvSpPr>
        <p:spPr>
          <a:xfrm>
            <a:off x="5821" y="914401"/>
            <a:ext cx="9995429" cy="5700712"/>
          </a:xfrm>
        </p:spPr>
        <p:txBody>
          <a:bodyPr>
            <a:normAutofit/>
          </a:bodyPr>
          <a:lstStyle/>
          <a:p>
            <a:pPr marL="0" indent="0">
              <a:buNone/>
            </a:pPr>
            <a:r>
              <a:rPr lang="en-US" sz="3200" b="1" dirty="0">
                <a:solidFill>
                  <a:srgbClr val="7030A0"/>
                </a:solidFill>
                <a:latin typeface="Calibri" panose="020F0502020204030204" pitchFamily="34" charset="0"/>
                <a:cs typeface="Calibri" panose="020F0502020204030204" pitchFamily="34" charset="0"/>
              </a:rPr>
              <a:t>Joints of the Heads of the Ribs</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1st rib and the three lowest ribs have </a:t>
            </a:r>
            <a:r>
              <a:rPr lang="en-US" sz="2400" b="1" dirty="0">
                <a:solidFill>
                  <a:srgbClr val="0070C0"/>
                </a:solidFill>
                <a:latin typeface="Calibri" panose="020F0502020204030204" pitchFamily="34" charset="0"/>
                <a:cs typeface="Calibri" panose="020F0502020204030204" pitchFamily="34" charset="0"/>
              </a:rPr>
              <a:t>a single synovial joint </a:t>
            </a:r>
            <a:r>
              <a:rPr lang="en-US" sz="2400" dirty="0">
                <a:latin typeface="Calibri" panose="020F0502020204030204" pitchFamily="34" charset="0"/>
                <a:cs typeface="Calibri" panose="020F0502020204030204" pitchFamily="34" charset="0"/>
              </a:rPr>
              <a:t>with their corresponding vertebral body.</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For the 2nd to 9th ribs, the head articulates by means of </a:t>
            </a:r>
            <a:r>
              <a:rPr lang="en-US" sz="2400" b="1" dirty="0">
                <a:solidFill>
                  <a:srgbClr val="00B0F0"/>
                </a:solidFill>
                <a:latin typeface="Calibri" panose="020F0502020204030204" pitchFamily="34" charset="0"/>
                <a:cs typeface="Calibri" panose="020F0502020204030204" pitchFamily="34" charset="0"/>
              </a:rPr>
              <a:t>a synovial joint with the corresponding vertebral body and that of the vertebra above it. </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There is a strong </a:t>
            </a:r>
            <a:r>
              <a:rPr lang="en-US" sz="2400" b="1" i="1" dirty="0">
                <a:solidFill>
                  <a:srgbClr val="00B050"/>
                </a:solidFill>
                <a:latin typeface="Calibri" panose="020F0502020204030204" pitchFamily="34" charset="0"/>
                <a:cs typeface="Calibri" panose="020F0502020204030204" pitchFamily="34" charset="0"/>
              </a:rPr>
              <a:t>intraarticular ligament </a:t>
            </a:r>
            <a:r>
              <a:rPr lang="en-US" sz="2400" dirty="0">
                <a:latin typeface="Calibri" panose="020F0502020204030204" pitchFamily="34" charset="0"/>
                <a:cs typeface="Calibri" panose="020F0502020204030204" pitchFamily="34" charset="0"/>
              </a:rPr>
              <a:t>that connects the head to the intervertebral disc</a:t>
            </a:r>
          </a:p>
        </p:txBody>
      </p:sp>
    </p:spTree>
    <p:extLst>
      <p:ext uri="{BB962C8B-B14F-4D97-AF65-F5344CB8AC3E}">
        <p14:creationId xmlns:p14="http://schemas.microsoft.com/office/powerpoint/2010/main" val="2548154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825"/>
            <a:ext cx="5243513" cy="690563"/>
          </a:xfrm>
        </p:spPr>
        <p:txBody>
          <a:bodyPr>
            <a:normAutofit/>
          </a:bodyPr>
          <a:lstStyle/>
          <a:p>
            <a:r>
              <a:rPr lang="en-US" b="1" dirty="0">
                <a:solidFill>
                  <a:srgbClr val="FF0000"/>
                </a:solidFill>
              </a:rPr>
              <a:t>JOINTS OF THE RIBS</a:t>
            </a:r>
            <a:endParaRPr lang="en-US" dirty="0"/>
          </a:p>
        </p:txBody>
      </p:sp>
      <p:sp>
        <p:nvSpPr>
          <p:cNvPr id="3" name="Content Placeholder 2"/>
          <p:cNvSpPr>
            <a:spLocks noGrp="1"/>
          </p:cNvSpPr>
          <p:nvPr>
            <p:ph idx="1"/>
          </p:nvPr>
        </p:nvSpPr>
        <p:spPr>
          <a:xfrm>
            <a:off x="145472" y="1018309"/>
            <a:ext cx="11263745" cy="5715866"/>
          </a:xfrm>
        </p:spPr>
        <p:txBody>
          <a:bodyPr>
            <a:normAutofit/>
          </a:bodyPr>
          <a:lstStyle/>
          <a:p>
            <a:pPr marL="0" indent="0">
              <a:buNone/>
            </a:pPr>
            <a:r>
              <a:rPr lang="en-US" sz="3200" b="1" dirty="0">
                <a:solidFill>
                  <a:srgbClr val="7030A0"/>
                </a:solidFill>
                <a:latin typeface="Calibri" panose="020F0502020204030204" pitchFamily="34" charset="0"/>
                <a:cs typeface="Calibri" panose="020F0502020204030204" pitchFamily="34" charset="0"/>
              </a:rPr>
              <a:t>Joints of the Costal Cartilages with the Sternum</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1st costal cartilages articulate with the manubrium, by </a:t>
            </a:r>
            <a:r>
              <a:rPr lang="en-US" sz="2400" dirty="0">
                <a:solidFill>
                  <a:srgbClr val="00B0F0"/>
                </a:solidFill>
                <a:latin typeface="Calibri" panose="020F0502020204030204" pitchFamily="34" charset="0"/>
                <a:cs typeface="Calibri" panose="020F0502020204030204" pitchFamily="34" charset="0"/>
              </a:rPr>
              <a:t>cartilaginous joints </a:t>
            </a:r>
            <a:r>
              <a:rPr lang="en-US" sz="2400" dirty="0">
                <a:latin typeface="Calibri" panose="020F0502020204030204" pitchFamily="34" charset="0"/>
                <a:cs typeface="Calibri" panose="020F0502020204030204" pitchFamily="34" charset="0"/>
              </a:rPr>
              <a:t>that permit no movement. </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2nd to 7th costal cartilages articulate with the lateral border of the sternum by </a:t>
            </a:r>
            <a:r>
              <a:rPr lang="en-US" sz="2400" dirty="0">
                <a:solidFill>
                  <a:srgbClr val="00B0F0"/>
                </a:solidFill>
                <a:latin typeface="Calibri" panose="020F0502020204030204" pitchFamily="34" charset="0"/>
                <a:cs typeface="Calibri" panose="020F0502020204030204" pitchFamily="34" charset="0"/>
              </a:rPr>
              <a:t>synovial joints</a:t>
            </a:r>
            <a:r>
              <a:rPr lang="en-US" sz="2400" dirty="0">
                <a:latin typeface="Calibri" panose="020F0502020204030204" pitchFamily="34" charset="0"/>
                <a:cs typeface="Calibri" panose="020F0502020204030204" pitchFamily="34" charset="0"/>
              </a:rPr>
              <a:t>.</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In addition, the 6th, 7th, 8th, 9th, and 10th costal cartilages articulate with one another along their borders </a:t>
            </a:r>
            <a:r>
              <a:rPr lang="en-US" sz="2400" dirty="0">
                <a:solidFill>
                  <a:srgbClr val="00B0F0"/>
                </a:solidFill>
                <a:latin typeface="Calibri" panose="020F0502020204030204" pitchFamily="34" charset="0"/>
                <a:cs typeface="Calibri" panose="020F0502020204030204" pitchFamily="34" charset="0"/>
              </a:rPr>
              <a:t>by small synovial joints.</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The cartilages of the 11th and 12th ribs are embedded in the abdominal musculature.</a:t>
            </a:r>
          </a:p>
        </p:txBody>
      </p:sp>
    </p:spTree>
    <p:extLst>
      <p:ext uri="{BB962C8B-B14F-4D97-AF65-F5344CB8AC3E}">
        <p14:creationId xmlns:p14="http://schemas.microsoft.com/office/powerpoint/2010/main" val="2070653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53" y="1"/>
            <a:ext cx="6537854" cy="685800"/>
          </a:xfrm>
        </p:spPr>
        <p:txBody>
          <a:bodyPr>
            <a:normAutofit fontScale="90000"/>
          </a:bodyPr>
          <a:lstStyle/>
          <a:p>
            <a:r>
              <a:rPr lang="en-US" sz="4000" b="1" dirty="0">
                <a:solidFill>
                  <a:srgbClr val="FF0000"/>
                </a:solidFill>
              </a:rPr>
              <a:t>OPENINGS OF THE THORAX</a:t>
            </a:r>
            <a:br>
              <a:rPr lang="en-US" b="1" dirty="0"/>
            </a:br>
            <a:endParaRPr lang="en-US" dirty="0"/>
          </a:p>
        </p:txBody>
      </p:sp>
      <p:sp>
        <p:nvSpPr>
          <p:cNvPr id="3" name="Content Placeholder 2"/>
          <p:cNvSpPr>
            <a:spLocks noGrp="1"/>
          </p:cNvSpPr>
          <p:nvPr>
            <p:ph idx="1"/>
          </p:nvPr>
        </p:nvSpPr>
        <p:spPr>
          <a:xfrm>
            <a:off x="-1" y="800100"/>
            <a:ext cx="9916161" cy="6057899"/>
          </a:xfrm>
        </p:spPr>
        <p:txBody>
          <a:bodyPr>
            <a:normAutofit/>
          </a:bodyPr>
          <a:lstStyle/>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chest cavity communicates with the root of the neck through an oblique opening called the </a:t>
            </a:r>
            <a:r>
              <a:rPr lang="en-US" sz="2400" b="1" i="1" dirty="0">
                <a:solidFill>
                  <a:srgbClr val="7030A0"/>
                </a:solidFill>
                <a:latin typeface="Calibri" panose="020F0502020204030204" pitchFamily="34" charset="0"/>
                <a:cs typeface="Calibri" panose="020F0502020204030204" pitchFamily="34" charset="0"/>
              </a:rPr>
              <a:t>thoracic outlet. </a:t>
            </a:r>
          </a:p>
          <a:p>
            <a:pPr>
              <a:lnSpc>
                <a:spcPct val="150000"/>
              </a:lnSpc>
              <a:buClr>
                <a:srgbClr val="7030A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 is called an </a:t>
            </a:r>
            <a:r>
              <a:rPr lang="en-US" sz="2400" b="1" i="1" dirty="0">
                <a:solidFill>
                  <a:srgbClr val="00B0F0"/>
                </a:solidFill>
                <a:latin typeface="Calibri" panose="020F0502020204030204" pitchFamily="34" charset="0"/>
                <a:cs typeface="Calibri" panose="020F0502020204030204" pitchFamily="34" charset="0"/>
              </a:rPr>
              <a:t>outlet </a:t>
            </a:r>
            <a:r>
              <a:rPr lang="en-US" sz="2400" dirty="0">
                <a:latin typeface="Calibri" panose="020F0502020204030204" pitchFamily="34" charset="0"/>
                <a:cs typeface="Calibri" panose="020F0502020204030204" pitchFamily="34" charset="0"/>
              </a:rPr>
              <a:t>because important vessels and nerves emerge from the thorax here to enter the neck and upper limbs. </a:t>
            </a:r>
          </a:p>
          <a:p>
            <a:pPr>
              <a:lnSpc>
                <a:spcPct val="150000"/>
              </a:lnSpc>
              <a:buClr>
                <a:srgbClr val="7030A0"/>
              </a:buClr>
              <a:buFont typeface="Wingdings" panose="05000000000000000000" pitchFamily="2" charset="2"/>
              <a:buChar char="v"/>
            </a:pPr>
            <a:r>
              <a:rPr lang="en-US" sz="2400" dirty="0">
                <a:solidFill>
                  <a:schemeClr val="tx1"/>
                </a:solidFill>
                <a:latin typeface="Calibri" panose="020F0502020204030204" pitchFamily="34" charset="0"/>
                <a:cs typeface="Calibri" panose="020F0502020204030204" pitchFamily="34" charset="0"/>
              </a:rPr>
              <a:t>The opening is bounded </a:t>
            </a:r>
          </a:p>
          <a:p>
            <a:pPr lvl="1">
              <a:lnSpc>
                <a:spcPct val="150000"/>
              </a:lnSpc>
              <a:buFont typeface="Wingdings" panose="05000000000000000000" pitchFamily="2" charset="2"/>
              <a:buChar char="Ø"/>
            </a:pPr>
            <a:r>
              <a:rPr lang="en-US" sz="2200" b="1" dirty="0">
                <a:solidFill>
                  <a:srgbClr val="0070C0"/>
                </a:solidFill>
                <a:latin typeface="Calibri" panose="020F0502020204030204" pitchFamily="34" charset="0"/>
                <a:cs typeface="Calibri" panose="020F0502020204030204" pitchFamily="34" charset="0"/>
              </a:rPr>
              <a:t>Posteriorly by the</a:t>
            </a:r>
            <a:r>
              <a:rPr lang="en-US" sz="2200" b="1" i="1" dirty="0">
                <a:solidFill>
                  <a:srgbClr val="0070C0"/>
                </a:solidFill>
                <a:latin typeface="Calibri" panose="020F0502020204030204" pitchFamily="34" charset="0"/>
                <a:cs typeface="Calibri" panose="020F0502020204030204" pitchFamily="34" charset="0"/>
              </a:rPr>
              <a:t> </a:t>
            </a:r>
            <a:r>
              <a:rPr lang="en-US" sz="2200" b="1" i="1" dirty="0">
                <a:solidFill>
                  <a:srgbClr val="C00000"/>
                </a:solidFill>
                <a:latin typeface="Calibri" panose="020F0502020204030204" pitchFamily="34" charset="0"/>
                <a:cs typeface="Calibri" panose="020F0502020204030204" pitchFamily="34" charset="0"/>
              </a:rPr>
              <a:t>1st thoracic vertebra</a:t>
            </a:r>
            <a:endParaRPr lang="en-US" sz="2200" i="1" dirty="0">
              <a:solidFill>
                <a:srgbClr val="C00000"/>
              </a:solidFill>
              <a:latin typeface="Calibri" panose="020F0502020204030204" pitchFamily="34" charset="0"/>
              <a:cs typeface="Calibri" panose="020F0502020204030204" pitchFamily="34" charset="0"/>
            </a:endParaRPr>
          </a:p>
          <a:p>
            <a:pPr lvl="1">
              <a:lnSpc>
                <a:spcPct val="150000"/>
              </a:lnSpc>
              <a:buFont typeface="Wingdings" panose="05000000000000000000" pitchFamily="2" charset="2"/>
              <a:buChar char="Ø"/>
            </a:pPr>
            <a:r>
              <a:rPr lang="en-US" sz="2200" b="1" dirty="0">
                <a:solidFill>
                  <a:srgbClr val="0070C0"/>
                </a:solidFill>
                <a:latin typeface="Calibri" panose="020F0502020204030204" pitchFamily="34" charset="0"/>
                <a:cs typeface="Calibri" panose="020F0502020204030204" pitchFamily="34" charset="0"/>
              </a:rPr>
              <a:t>Laterally by </a:t>
            </a:r>
            <a:r>
              <a:rPr lang="en-US" sz="2200" b="1" dirty="0">
                <a:solidFill>
                  <a:srgbClr val="C00000"/>
                </a:solidFill>
                <a:latin typeface="Calibri" panose="020F0502020204030204" pitchFamily="34" charset="0"/>
                <a:cs typeface="Calibri" panose="020F0502020204030204" pitchFamily="34" charset="0"/>
              </a:rPr>
              <a:t>the </a:t>
            </a:r>
            <a:r>
              <a:rPr lang="en-US" sz="2200" b="1" i="1" dirty="0">
                <a:solidFill>
                  <a:srgbClr val="C00000"/>
                </a:solidFill>
                <a:latin typeface="Calibri" panose="020F0502020204030204" pitchFamily="34" charset="0"/>
                <a:cs typeface="Calibri" panose="020F0502020204030204" pitchFamily="34" charset="0"/>
              </a:rPr>
              <a:t>medial borders of the 1st ribs and their costal cartilages</a:t>
            </a:r>
            <a:endParaRPr lang="en-US" sz="2200" i="1" dirty="0">
              <a:solidFill>
                <a:srgbClr val="C00000"/>
              </a:solidFill>
              <a:latin typeface="Calibri" panose="020F0502020204030204" pitchFamily="34" charset="0"/>
              <a:cs typeface="Calibri" panose="020F0502020204030204" pitchFamily="34" charset="0"/>
            </a:endParaRPr>
          </a:p>
          <a:p>
            <a:pPr lvl="1">
              <a:lnSpc>
                <a:spcPct val="150000"/>
              </a:lnSpc>
              <a:buFont typeface="Wingdings" panose="05000000000000000000" pitchFamily="2" charset="2"/>
              <a:buChar char="Ø"/>
            </a:pPr>
            <a:r>
              <a:rPr lang="en-US" sz="2200" b="1" dirty="0">
                <a:solidFill>
                  <a:srgbClr val="0070C0"/>
                </a:solidFill>
                <a:latin typeface="Calibri" panose="020F0502020204030204" pitchFamily="34" charset="0"/>
                <a:cs typeface="Calibri" panose="020F0502020204030204" pitchFamily="34" charset="0"/>
              </a:rPr>
              <a:t>Anteriorly by the </a:t>
            </a:r>
            <a:r>
              <a:rPr lang="en-US" sz="2200" b="1" i="1" dirty="0">
                <a:solidFill>
                  <a:srgbClr val="C00000"/>
                </a:solidFill>
                <a:latin typeface="Calibri" panose="020F0502020204030204" pitchFamily="34" charset="0"/>
                <a:cs typeface="Calibri" panose="020F0502020204030204" pitchFamily="34" charset="0"/>
              </a:rPr>
              <a:t>superior border of the manubrium sterni.</a:t>
            </a:r>
          </a:p>
        </p:txBody>
      </p:sp>
    </p:spTree>
    <p:extLst>
      <p:ext uri="{BB962C8B-B14F-4D97-AF65-F5344CB8AC3E}">
        <p14:creationId xmlns:p14="http://schemas.microsoft.com/office/powerpoint/2010/main" val="574718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1" y="1"/>
            <a:ext cx="5880630" cy="700088"/>
          </a:xfrm>
        </p:spPr>
        <p:txBody>
          <a:bodyPr>
            <a:normAutofit fontScale="90000"/>
          </a:bodyPr>
          <a:lstStyle/>
          <a:p>
            <a:r>
              <a:rPr lang="en-US" sz="4000" b="1" dirty="0">
                <a:solidFill>
                  <a:srgbClr val="FF0000"/>
                </a:solidFill>
              </a:rPr>
              <a:t>INTERCOSTAL SPACES</a:t>
            </a:r>
            <a:br>
              <a:rPr lang="en-US" b="1" dirty="0"/>
            </a:br>
            <a:endParaRPr lang="en-US" dirty="0"/>
          </a:p>
        </p:txBody>
      </p:sp>
      <p:sp>
        <p:nvSpPr>
          <p:cNvPr id="3" name="Content Placeholder 2"/>
          <p:cNvSpPr>
            <a:spLocks noGrp="1"/>
          </p:cNvSpPr>
          <p:nvPr>
            <p:ph idx="1"/>
          </p:nvPr>
        </p:nvSpPr>
        <p:spPr>
          <a:xfrm>
            <a:off x="5821" y="1014413"/>
            <a:ext cx="9909704" cy="5843587"/>
          </a:xfrm>
        </p:spPr>
        <p:txBody>
          <a:bodyPr>
            <a:normAutofit/>
          </a:bodyPr>
          <a:lstStyle/>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spaces between the ribs contain three muscles of respiration</a:t>
            </a:r>
            <a:r>
              <a:rPr lang="en-US" sz="2400" i="1" dirty="0">
                <a:solidFill>
                  <a:srgbClr val="00B050"/>
                </a:solidFill>
                <a:latin typeface="Calibri" panose="020F0502020204030204" pitchFamily="34" charset="0"/>
                <a:cs typeface="Calibri" panose="020F0502020204030204" pitchFamily="34" charset="0"/>
              </a:rPr>
              <a:t>: </a:t>
            </a:r>
          </a:p>
          <a:p>
            <a:pPr lvl="1">
              <a:lnSpc>
                <a:spcPct val="150000"/>
              </a:lnSpc>
              <a:buFont typeface="Wingdings" panose="05000000000000000000" pitchFamily="2" charset="2"/>
              <a:buChar char="q"/>
            </a:pPr>
            <a:r>
              <a:rPr lang="en-US" sz="2200" i="1" dirty="0">
                <a:solidFill>
                  <a:srgbClr val="C00000"/>
                </a:solidFill>
                <a:latin typeface="Calibri" panose="020F0502020204030204" pitchFamily="34" charset="0"/>
                <a:cs typeface="Calibri" panose="020F0502020204030204" pitchFamily="34" charset="0"/>
              </a:rPr>
              <a:t>The external intercostal muscle</a:t>
            </a:r>
          </a:p>
          <a:p>
            <a:pPr lvl="1">
              <a:lnSpc>
                <a:spcPct val="150000"/>
              </a:lnSpc>
              <a:buFont typeface="Wingdings" panose="05000000000000000000" pitchFamily="2" charset="2"/>
              <a:buChar char="q"/>
            </a:pPr>
            <a:r>
              <a:rPr lang="en-US" sz="2200" i="1" dirty="0">
                <a:solidFill>
                  <a:srgbClr val="C00000"/>
                </a:solidFill>
                <a:latin typeface="Calibri" panose="020F0502020204030204" pitchFamily="34" charset="0"/>
                <a:cs typeface="Calibri" panose="020F0502020204030204" pitchFamily="34" charset="0"/>
              </a:rPr>
              <a:t>The internal intercostal muscle</a:t>
            </a:r>
          </a:p>
          <a:p>
            <a:pPr lvl="1">
              <a:lnSpc>
                <a:spcPct val="150000"/>
              </a:lnSpc>
              <a:buFont typeface="Wingdings" panose="05000000000000000000" pitchFamily="2" charset="2"/>
              <a:buChar char="q"/>
            </a:pPr>
            <a:r>
              <a:rPr lang="en-US" sz="2200" i="1" dirty="0">
                <a:solidFill>
                  <a:srgbClr val="C00000"/>
                </a:solidFill>
                <a:latin typeface="Calibri" panose="020F0502020204030204" pitchFamily="34" charset="0"/>
                <a:cs typeface="Calibri" panose="020F0502020204030204" pitchFamily="34" charset="0"/>
              </a:rPr>
              <a:t>Innermost intercostal muscle</a:t>
            </a:r>
          </a:p>
        </p:txBody>
      </p:sp>
    </p:spTree>
    <p:extLst>
      <p:ext uri="{BB962C8B-B14F-4D97-AF65-F5344CB8AC3E}">
        <p14:creationId xmlns:p14="http://schemas.microsoft.com/office/powerpoint/2010/main" val="3194776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5672139" cy="657225"/>
          </a:xfrm>
        </p:spPr>
        <p:txBody>
          <a:bodyPr>
            <a:normAutofit fontScale="90000"/>
          </a:bodyPr>
          <a:lstStyle/>
          <a:p>
            <a:r>
              <a:rPr lang="en-US" sz="4000" b="1" dirty="0">
                <a:solidFill>
                  <a:srgbClr val="FF0000"/>
                </a:solidFill>
              </a:rPr>
              <a:t>INTERCOSTAL MUSCLES</a:t>
            </a:r>
            <a:br>
              <a:rPr lang="en-US" b="1" dirty="0"/>
            </a:br>
            <a:endParaRPr lang="en-US" dirty="0"/>
          </a:p>
        </p:txBody>
      </p:sp>
      <p:sp>
        <p:nvSpPr>
          <p:cNvPr id="3" name="Content Placeholder 2"/>
          <p:cNvSpPr>
            <a:spLocks noGrp="1"/>
          </p:cNvSpPr>
          <p:nvPr>
            <p:ph idx="1"/>
          </p:nvPr>
        </p:nvSpPr>
        <p:spPr>
          <a:xfrm>
            <a:off x="0" y="871538"/>
            <a:ext cx="9944100" cy="5700711"/>
          </a:xfrm>
        </p:spPr>
        <p:txBody>
          <a:bodyPr>
            <a:normAutofit/>
          </a:bodyPr>
          <a:lstStyle/>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t>
            </a:r>
            <a:r>
              <a:rPr lang="en-US" sz="2400" b="1" i="1" dirty="0">
                <a:solidFill>
                  <a:srgbClr val="7030A0"/>
                </a:solidFill>
                <a:latin typeface="Calibri" panose="020F0502020204030204" pitchFamily="34" charset="0"/>
                <a:cs typeface="Calibri" panose="020F0502020204030204" pitchFamily="34" charset="0"/>
              </a:rPr>
              <a:t>external intercostal muscle </a:t>
            </a:r>
            <a:r>
              <a:rPr lang="en-US" sz="2400" dirty="0">
                <a:latin typeface="Calibri" panose="020F0502020204030204" pitchFamily="34" charset="0"/>
                <a:cs typeface="Calibri" panose="020F0502020204030204" pitchFamily="34" charset="0"/>
              </a:rPr>
              <a:t>forms the most superficial layer.</a:t>
            </a:r>
          </a:p>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Its fibers are </a:t>
            </a:r>
            <a:r>
              <a:rPr lang="en-US" sz="2400" b="1" dirty="0">
                <a:latin typeface="Calibri" panose="020F0502020204030204" pitchFamily="34" charset="0"/>
                <a:cs typeface="Calibri" panose="020F0502020204030204" pitchFamily="34" charset="0"/>
              </a:rPr>
              <a:t>directed downward and forward </a:t>
            </a:r>
            <a:r>
              <a:rPr lang="en-US" sz="2400" dirty="0">
                <a:latin typeface="Calibri" panose="020F0502020204030204" pitchFamily="34" charset="0"/>
                <a:cs typeface="Calibri" panose="020F0502020204030204" pitchFamily="34" charset="0"/>
              </a:rPr>
              <a:t>from the </a:t>
            </a:r>
            <a:r>
              <a:rPr lang="en-US" sz="2400" b="1" dirty="0">
                <a:solidFill>
                  <a:srgbClr val="C00000"/>
                </a:solidFill>
                <a:latin typeface="Calibri" panose="020F0502020204030204" pitchFamily="34" charset="0"/>
                <a:cs typeface="Calibri" panose="020F0502020204030204" pitchFamily="34" charset="0"/>
              </a:rPr>
              <a:t>inferior border of the rib above</a:t>
            </a:r>
            <a:r>
              <a:rPr lang="en-US" sz="2400" dirty="0">
                <a:latin typeface="Calibri" panose="020F0502020204030204" pitchFamily="34" charset="0"/>
                <a:cs typeface="Calibri" panose="020F0502020204030204" pitchFamily="34" charset="0"/>
              </a:rPr>
              <a:t> to the </a:t>
            </a:r>
            <a:r>
              <a:rPr lang="en-US" sz="2400" b="1" dirty="0">
                <a:solidFill>
                  <a:srgbClr val="C00000"/>
                </a:solidFill>
                <a:latin typeface="Calibri" panose="020F0502020204030204" pitchFamily="34" charset="0"/>
                <a:cs typeface="Calibri" panose="020F0502020204030204" pitchFamily="34" charset="0"/>
              </a:rPr>
              <a:t>superior border of the rib below.</a:t>
            </a:r>
          </a:p>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The muscle extends forward to the costal cartilage where it is replaced by </a:t>
            </a:r>
            <a:r>
              <a:rPr lang="en-US" sz="2400" b="1" i="1" dirty="0">
                <a:solidFill>
                  <a:schemeClr val="tx1"/>
                </a:solidFill>
                <a:latin typeface="Calibri" panose="020F0502020204030204" pitchFamily="34" charset="0"/>
                <a:cs typeface="Calibri" panose="020F0502020204030204" pitchFamily="34" charset="0"/>
              </a:rPr>
              <a:t>an </a:t>
            </a:r>
            <a:r>
              <a:rPr lang="pt-BR" sz="2400" b="1" i="1" dirty="0">
                <a:solidFill>
                  <a:schemeClr val="tx1"/>
                </a:solidFill>
                <a:latin typeface="Calibri" panose="020F0502020204030204" pitchFamily="34" charset="0"/>
                <a:cs typeface="Calibri" panose="020F0502020204030204" pitchFamily="34" charset="0"/>
              </a:rPr>
              <a:t>aponeurosis, </a:t>
            </a:r>
            <a:r>
              <a:rPr lang="pt-BR" sz="2400" i="1" dirty="0">
                <a:solidFill>
                  <a:srgbClr val="00B050"/>
                </a:solidFill>
                <a:latin typeface="Calibri" panose="020F0502020204030204" pitchFamily="34" charset="0"/>
                <a:cs typeface="Calibri" panose="020F0502020204030204" pitchFamily="34" charset="0"/>
              </a:rPr>
              <a:t>the </a:t>
            </a:r>
            <a:r>
              <a:rPr lang="pt-BR" sz="2400" b="1" i="1" dirty="0">
                <a:solidFill>
                  <a:srgbClr val="00B050"/>
                </a:solidFill>
                <a:latin typeface="Calibri" panose="020F0502020204030204" pitchFamily="34" charset="0"/>
                <a:cs typeface="Calibri" panose="020F0502020204030204" pitchFamily="34" charset="0"/>
              </a:rPr>
              <a:t>anterior (external) intercostal membrane</a:t>
            </a:r>
          </a:p>
        </p:txBody>
      </p:sp>
    </p:spTree>
    <p:extLst>
      <p:ext uri="{BB962C8B-B14F-4D97-AF65-F5344CB8AC3E}">
        <p14:creationId xmlns:p14="http://schemas.microsoft.com/office/powerpoint/2010/main" val="926780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6" y="0"/>
            <a:ext cx="6352116" cy="700088"/>
          </a:xfrm>
        </p:spPr>
        <p:txBody>
          <a:bodyPr>
            <a:normAutofit/>
          </a:bodyPr>
          <a:lstStyle/>
          <a:p>
            <a:r>
              <a:rPr lang="en-US" b="1" dirty="0">
                <a:solidFill>
                  <a:srgbClr val="FF0000"/>
                </a:solidFill>
              </a:rPr>
              <a:t>INTERCOSTAL MUSCLES</a:t>
            </a:r>
            <a:endParaRPr lang="en-US" dirty="0"/>
          </a:p>
        </p:txBody>
      </p:sp>
      <p:sp>
        <p:nvSpPr>
          <p:cNvPr id="3" name="Content Placeholder 2"/>
          <p:cNvSpPr>
            <a:spLocks noGrp="1"/>
          </p:cNvSpPr>
          <p:nvPr>
            <p:ph idx="1"/>
          </p:nvPr>
        </p:nvSpPr>
        <p:spPr>
          <a:xfrm>
            <a:off x="-1" y="700088"/>
            <a:ext cx="9758363" cy="5986461"/>
          </a:xfrm>
        </p:spPr>
        <p:txBody>
          <a:bodyPr/>
          <a:lstStyle/>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t>
            </a:r>
            <a:r>
              <a:rPr lang="en-US" sz="2400" b="1" dirty="0">
                <a:solidFill>
                  <a:srgbClr val="7030A0"/>
                </a:solidFill>
                <a:latin typeface="Calibri" panose="020F0502020204030204" pitchFamily="34" charset="0"/>
                <a:cs typeface="Calibri" panose="020F0502020204030204" pitchFamily="34" charset="0"/>
              </a:rPr>
              <a:t>internal intercostal muscle </a:t>
            </a:r>
            <a:r>
              <a:rPr lang="en-US" sz="2400" dirty="0">
                <a:latin typeface="Calibri" panose="020F0502020204030204" pitchFamily="34" charset="0"/>
                <a:cs typeface="Calibri" panose="020F0502020204030204" pitchFamily="34" charset="0"/>
              </a:rPr>
              <a:t>forms the intermediate layer. </a:t>
            </a:r>
          </a:p>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Its fibers are </a:t>
            </a:r>
            <a:r>
              <a:rPr lang="en-US" sz="2400" b="1" dirty="0">
                <a:solidFill>
                  <a:srgbClr val="FF0000"/>
                </a:solidFill>
                <a:latin typeface="Calibri" panose="020F0502020204030204" pitchFamily="34" charset="0"/>
                <a:cs typeface="Calibri" panose="020F0502020204030204" pitchFamily="34" charset="0"/>
              </a:rPr>
              <a:t>directed downward and backward from the subcostal groove of the rib above to the upper border of the rib below. </a:t>
            </a:r>
          </a:p>
          <a:p>
            <a:pPr>
              <a:lnSpc>
                <a:spcPct val="150000"/>
              </a:lnSpc>
              <a:buClr>
                <a:srgbClr val="0070C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muscle extends backward from the sternum in front to the angles of the ribs behind, where the muscle is replaced by </a:t>
            </a:r>
            <a:r>
              <a:rPr lang="en-US" sz="2400" i="1" dirty="0">
                <a:solidFill>
                  <a:srgbClr val="00B050"/>
                </a:solidFill>
                <a:latin typeface="Calibri" panose="020F0502020204030204" pitchFamily="34" charset="0"/>
                <a:cs typeface="Calibri" panose="020F0502020204030204" pitchFamily="34" charset="0"/>
              </a:rPr>
              <a:t>an aponeurosis, the </a:t>
            </a:r>
            <a:r>
              <a:rPr lang="en-US" sz="2400" b="1" i="1" dirty="0">
                <a:solidFill>
                  <a:srgbClr val="00B050"/>
                </a:solidFill>
                <a:latin typeface="Calibri" panose="020F0502020204030204" pitchFamily="34" charset="0"/>
                <a:cs typeface="Calibri" panose="020F0502020204030204" pitchFamily="34" charset="0"/>
              </a:rPr>
              <a:t>posterior (internal) intercostal membrane</a:t>
            </a:r>
            <a:endParaRPr lang="en-US" sz="2400" i="1" dirty="0">
              <a:solidFill>
                <a:srgbClr val="00B050"/>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421275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0" y="2160588"/>
            <a:ext cx="3351213" cy="3881437"/>
          </a:xfrm>
          <a:prstGeom prst="rect">
            <a:avLst/>
          </a:prstGeom>
        </p:spPr>
      </p:pic>
      <p:pic>
        <p:nvPicPr>
          <p:cNvPr id="5" name="Picture 4"/>
          <p:cNvPicPr>
            <a:picLocks noChangeAspect="1"/>
          </p:cNvPicPr>
          <p:nvPr/>
        </p:nvPicPr>
        <p:blipFill>
          <a:blip r:embed="rId3"/>
          <a:stretch>
            <a:fillRect/>
          </a:stretch>
        </p:blipFill>
        <p:spPr>
          <a:xfrm>
            <a:off x="8002035" y="2009983"/>
            <a:ext cx="4248150" cy="3190875"/>
          </a:xfrm>
          <a:prstGeom prst="rect">
            <a:avLst/>
          </a:prstGeom>
        </p:spPr>
      </p:pic>
      <p:pic>
        <p:nvPicPr>
          <p:cNvPr id="6" name="Picture 5"/>
          <p:cNvPicPr>
            <a:picLocks noChangeAspect="1"/>
          </p:cNvPicPr>
          <p:nvPr/>
        </p:nvPicPr>
        <p:blipFill>
          <a:blip r:embed="rId4"/>
          <a:stretch>
            <a:fillRect/>
          </a:stretch>
        </p:blipFill>
        <p:spPr>
          <a:xfrm>
            <a:off x="113990" y="530017"/>
            <a:ext cx="7888045" cy="5868706"/>
          </a:xfrm>
          <a:prstGeom prst="rect">
            <a:avLst/>
          </a:prstGeom>
        </p:spPr>
      </p:pic>
    </p:spTree>
    <p:extLst>
      <p:ext uri="{BB962C8B-B14F-4D97-AF65-F5344CB8AC3E}">
        <p14:creationId xmlns:p14="http://schemas.microsoft.com/office/powerpoint/2010/main" val="3343344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6096000" cy="685800"/>
          </a:xfrm>
        </p:spPr>
        <p:txBody>
          <a:bodyPr>
            <a:normAutofit/>
          </a:bodyPr>
          <a:lstStyle/>
          <a:p>
            <a:r>
              <a:rPr lang="en-US" b="1" dirty="0">
                <a:solidFill>
                  <a:srgbClr val="FF0000"/>
                </a:solidFill>
              </a:rPr>
              <a:t>INTERCOSTAL MUSCLES</a:t>
            </a:r>
            <a:endParaRPr lang="en-US" dirty="0">
              <a:solidFill>
                <a:srgbClr val="FF0000"/>
              </a:solidFill>
            </a:endParaRPr>
          </a:p>
        </p:txBody>
      </p:sp>
      <p:sp>
        <p:nvSpPr>
          <p:cNvPr id="3" name="Content Placeholder 2"/>
          <p:cNvSpPr>
            <a:spLocks noGrp="1"/>
          </p:cNvSpPr>
          <p:nvPr>
            <p:ph idx="1"/>
          </p:nvPr>
        </p:nvSpPr>
        <p:spPr>
          <a:xfrm>
            <a:off x="145473" y="785813"/>
            <a:ext cx="11554691" cy="5815012"/>
          </a:xfrm>
        </p:spPr>
        <p:txBody>
          <a:bodyPr>
            <a:normAutofit/>
          </a:bodyPr>
          <a:lstStyle/>
          <a:p>
            <a:pPr>
              <a:lnSpc>
                <a:spcPct val="150000"/>
              </a:lnSpc>
              <a:buClr>
                <a:srgbClr val="0070C0"/>
              </a:buClr>
              <a:buFont typeface="Wingdings" panose="05000000000000000000" pitchFamily="2" charset="2"/>
              <a:buChar char="v"/>
            </a:pPr>
            <a:r>
              <a:rPr lang="en-US" sz="2400" dirty="0"/>
              <a:t>The </a:t>
            </a:r>
            <a:r>
              <a:rPr lang="en-US" sz="2400" b="1" dirty="0">
                <a:solidFill>
                  <a:srgbClr val="7030A0"/>
                </a:solidFill>
              </a:rPr>
              <a:t>innermost intercostal muscle </a:t>
            </a:r>
            <a:r>
              <a:rPr lang="en-US" sz="2400" dirty="0"/>
              <a:t>forms the deepest layer and corresponds to the </a:t>
            </a:r>
            <a:r>
              <a:rPr lang="en-US" sz="2400" dirty="0">
                <a:solidFill>
                  <a:srgbClr val="00B0F0"/>
                </a:solidFill>
              </a:rPr>
              <a:t>transversus abdominis </a:t>
            </a:r>
            <a:r>
              <a:rPr lang="en-US" sz="2400" dirty="0"/>
              <a:t>muscle in the anterior abdominal wall. </a:t>
            </a:r>
          </a:p>
          <a:p>
            <a:pPr>
              <a:lnSpc>
                <a:spcPct val="150000"/>
              </a:lnSpc>
              <a:buClr>
                <a:srgbClr val="0070C0"/>
              </a:buClr>
              <a:buFont typeface="Wingdings" panose="05000000000000000000" pitchFamily="2" charset="2"/>
              <a:buChar char="v"/>
            </a:pPr>
            <a:r>
              <a:rPr lang="en-US" sz="2400" dirty="0"/>
              <a:t>It is an incomplete muscle layer and crosses more than one intercostal space within the ribs. </a:t>
            </a:r>
            <a:r>
              <a:rPr lang="en-US" sz="2400" i="1" dirty="0">
                <a:solidFill>
                  <a:srgbClr val="00B050"/>
                </a:solidFill>
              </a:rPr>
              <a:t>It is related internally to fascia (endothoracic fascia) and parietal pleura and externally to the intercostal nerves and vessels.</a:t>
            </a:r>
          </a:p>
          <a:p>
            <a:pPr lvl="1">
              <a:lnSpc>
                <a:spcPct val="150000"/>
              </a:lnSpc>
              <a:buClr>
                <a:srgbClr val="00B0F0"/>
              </a:buClr>
              <a:buFont typeface="Wingdings" panose="05000000000000000000" pitchFamily="2" charset="2"/>
              <a:buChar char="Ø"/>
            </a:pPr>
            <a:r>
              <a:rPr lang="en-US" sz="2200" dirty="0"/>
              <a:t>The </a:t>
            </a:r>
            <a:r>
              <a:rPr lang="en-US" sz="2200" dirty="0">
                <a:solidFill>
                  <a:srgbClr val="7030A0"/>
                </a:solidFill>
              </a:rPr>
              <a:t>endothoracic fascia </a:t>
            </a:r>
            <a:r>
              <a:rPr lang="en-US" sz="2200" dirty="0"/>
              <a:t>is a thin layer of loose connective tissue that separates the parietal pleura from the thoracic wall.</a:t>
            </a:r>
          </a:p>
        </p:txBody>
      </p:sp>
    </p:spTree>
    <p:extLst>
      <p:ext uri="{BB962C8B-B14F-4D97-AF65-F5344CB8AC3E}">
        <p14:creationId xmlns:p14="http://schemas.microsoft.com/office/powerpoint/2010/main" val="1519948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929313" cy="600075"/>
          </a:xfrm>
        </p:spPr>
        <p:txBody>
          <a:bodyPr>
            <a:noAutofit/>
          </a:bodyPr>
          <a:lstStyle/>
          <a:p>
            <a:r>
              <a:rPr lang="en-US" b="1" dirty="0">
                <a:solidFill>
                  <a:srgbClr val="C00000"/>
                </a:solidFill>
                <a:latin typeface="Calibri" panose="020F0502020204030204" pitchFamily="34" charset="0"/>
                <a:cs typeface="Calibri" panose="020F0502020204030204" pitchFamily="34" charset="0"/>
              </a:rPr>
              <a:t>INTERCOSTAL VESSELS  </a:t>
            </a:r>
          </a:p>
        </p:txBody>
      </p:sp>
      <p:sp>
        <p:nvSpPr>
          <p:cNvPr id="3" name="Content Placeholder 2"/>
          <p:cNvSpPr>
            <a:spLocks noGrp="1"/>
          </p:cNvSpPr>
          <p:nvPr>
            <p:ph idx="1"/>
          </p:nvPr>
        </p:nvSpPr>
        <p:spPr>
          <a:xfrm>
            <a:off x="-1" y="757238"/>
            <a:ext cx="12049761" cy="5745162"/>
          </a:xfrm>
        </p:spPr>
        <p:txBody>
          <a:bodyPr>
            <a:noAutofit/>
          </a:bodyPr>
          <a:lstStyle/>
          <a:p>
            <a:pPr>
              <a:lnSpc>
                <a:spcPct val="150000"/>
              </a:lnSpc>
              <a:buFont typeface="Wingdings" panose="05000000000000000000" pitchFamily="2" charset="2"/>
              <a:buChar char="Ø"/>
            </a:pPr>
            <a:r>
              <a:rPr lang="en-US" sz="2400" dirty="0">
                <a:solidFill>
                  <a:schemeClr val="tx1"/>
                </a:solidFill>
                <a:latin typeface="Calibri" panose="020F0502020204030204" pitchFamily="34" charset="0"/>
                <a:cs typeface="Calibri" panose="020F0502020204030204" pitchFamily="34" charset="0"/>
              </a:rPr>
              <a:t>Each intercostal space contains a </a:t>
            </a:r>
            <a:r>
              <a:rPr lang="en-US" sz="2400" dirty="0">
                <a:solidFill>
                  <a:srgbClr val="0070C0"/>
                </a:solidFill>
                <a:latin typeface="Calibri" panose="020F0502020204030204" pitchFamily="34" charset="0"/>
                <a:cs typeface="Calibri" panose="020F0502020204030204" pitchFamily="34" charset="0"/>
              </a:rPr>
              <a:t>large single posterior intercostal artery and two small anterior intercostal arteries.</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dirty="0">
                <a:solidFill>
                  <a:srgbClr val="C00000"/>
                </a:solidFill>
                <a:latin typeface="Calibri" panose="020F0502020204030204" pitchFamily="34" charset="0"/>
                <a:cs typeface="Calibri" panose="020F0502020204030204" pitchFamily="34" charset="0"/>
              </a:rPr>
              <a:t>posterior intercostal arteries </a:t>
            </a:r>
            <a:r>
              <a:rPr lang="en-US" sz="2400" dirty="0">
                <a:latin typeface="Calibri" panose="020F0502020204030204" pitchFamily="34" charset="0"/>
                <a:cs typeface="Calibri" panose="020F0502020204030204" pitchFamily="34" charset="0"/>
              </a:rPr>
              <a:t>of the first two spaces are branches from the </a:t>
            </a:r>
            <a:r>
              <a:rPr lang="en-US" sz="2400" dirty="0">
                <a:solidFill>
                  <a:srgbClr val="FF0000"/>
                </a:solidFill>
                <a:latin typeface="Calibri" panose="020F0502020204030204" pitchFamily="34" charset="0"/>
                <a:cs typeface="Calibri" panose="020F0502020204030204" pitchFamily="34" charset="0"/>
              </a:rPr>
              <a:t>superior intercostal artery, </a:t>
            </a:r>
            <a:r>
              <a:rPr lang="en-US" sz="2400" dirty="0">
                <a:latin typeface="Calibri" panose="020F0502020204030204" pitchFamily="34" charset="0"/>
                <a:cs typeface="Calibri" panose="020F0502020204030204" pitchFamily="34" charset="0"/>
              </a:rPr>
              <a:t>a branch of </a:t>
            </a:r>
            <a:r>
              <a:rPr lang="en-US" sz="2400" b="1" dirty="0">
                <a:solidFill>
                  <a:srgbClr val="FF0000"/>
                </a:solidFill>
                <a:latin typeface="Calibri" panose="020F0502020204030204" pitchFamily="34" charset="0"/>
                <a:cs typeface="Calibri" panose="020F0502020204030204" pitchFamily="34" charset="0"/>
              </a:rPr>
              <a:t>the subclavian artery.</a:t>
            </a:r>
            <a:r>
              <a:rPr lang="en-US" sz="2400" dirty="0">
                <a:solidFill>
                  <a:srgbClr val="00B0F0"/>
                </a:solidFill>
                <a:latin typeface="Calibri" panose="020F0502020204030204" pitchFamily="34" charset="0"/>
                <a:cs typeface="Calibri" panose="020F0502020204030204" pitchFamily="34" charset="0"/>
              </a:rPr>
              <a:t> </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dirty="0">
                <a:solidFill>
                  <a:srgbClr val="C00000"/>
                </a:solidFill>
                <a:latin typeface="Calibri" panose="020F0502020204030204" pitchFamily="34" charset="0"/>
                <a:cs typeface="Calibri" panose="020F0502020204030204" pitchFamily="34" charset="0"/>
              </a:rPr>
              <a:t>posterior intercostal arteries </a:t>
            </a:r>
            <a:r>
              <a:rPr lang="en-US" sz="2400" dirty="0">
                <a:latin typeface="Calibri" panose="020F0502020204030204" pitchFamily="34" charset="0"/>
                <a:cs typeface="Calibri" panose="020F0502020204030204" pitchFamily="34" charset="0"/>
              </a:rPr>
              <a:t>of the lower nine spaces are branches of the </a:t>
            </a:r>
            <a:r>
              <a:rPr lang="en-US" sz="2400" b="1" dirty="0">
                <a:solidFill>
                  <a:srgbClr val="FF0000"/>
                </a:solidFill>
                <a:latin typeface="Calibri" panose="020F0502020204030204" pitchFamily="34" charset="0"/>
                <a:cs typeface="Calibri" panose="020F0502020204030204" pitchFamily="34" charset="0"/>
              </a:rPr>
              <a:t>descending thoracic aorta .</a:t>
            </a:r>
          </a:p>
          <a:p>
            <a:pPr>
              <a:lnSpc>
                <a:spcPct val="150000"/>
              </a:lnSpc>
              <a:buFont typeface="Wingdings" panose="05000000000000000000" pitchFamily="2" charset="2"/>
              <a:buChar char="Ø"/>
            </a:pPr>
            <a:endParaRPr lang="en-US" sz="2400" dirty="0">
              <a:solidFill>
                <a:srgbClr val="FF0000"/>
              </a:solidFill>
            </a:endParaRPr>
          </a:p>
          <a:p>
            <a:pPr>
              <a:lnSpc>
                <a:spcPct val="150000"/>
              </a:lnSpc>
              <a:buFont typeface="Wingdings" panose="05000000000000000000" pitchFamily="2" charset="2"/>
              <a:buChar char="Ø"/>
            </a:pPr>
            <a:endParaRPr lang="en-US" sz="2400" dirty="0">
              <a:solidFill>
                <a:srgbClr val="FF0000"/>
              </a:solidFill>
            </a:endParaRPr>
          </a:p>
        </p:txBody>
      </p:sp>
    </p:spTree>
    <p:extLst>
      <p:ext uri="{BB962C8B-B14F-4D97-AF65-F5344CB8AC3E}">
        <p14:creationId xmlns:p14="http://schemas.microsoft.com/office/powerpoint/2010/main" val="4174312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096000" cy="657225"/>
          </a:xfrm>
        </p:spPr>
        <p:txBody>
          <a:bodyPr>
            <a:normAutofit/>
          </a:bodyPr>
          <a:lstStyle/>
          <a:p>
            <a:r>
              <a:rPr lang="en-US" b="1" dirty="0">
                <a:solidFill>
                  <a:srgbClr val="C00000"/>
                </a:solidFill>
                <a:latin typeface="Calibri" panose="020F0502020204030204" pitchFamily="34" charset="0"/>
                <a:cs typeface="Calibri" panose="020F0502020204030204" pitchFamily="34" charset="0"/>
              </a:rPr>
              <a:t>INTERCOSTAL VESSELS </a:t>
            </a:r>
            <a:endParaRPr lang="en-US" dirty="0">
              <a:solidFill>
                <a:srgbClr val="C0000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871538"/>
            <a:ext cx="12058650" cy="5793422"/>
          </a:xfrm>
        </p:spPr>
        <p:txBody>
          <a:bodyPr/>
          <a:lstStyle/>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dirty="0">
                <a:solidFill>
                  <a:schemeClr val="tx1"/>
                </a:solidFill>
                <a:latin typeface="Calibri" panose="020F0502020204030204" pitchFamily="34" charset="0"/>
                <a:cs typeface="Calibri" panose="020F0502020204030204" pitchFamily="34" charset="0"/>
              </a:rPr>
              <a:t>anterior intercostal arteries of the first six spaces </a:t>
            </a:r>
            <a:r>
              <a:rPr lang="en-US" sz="2400" dirty="0">
                <a:latin typeface="Calibri" panose="020F0502020204030204" pitchFamily="34" charset="0"/>
                <a:cs typeface="Calibri" panose="020F0502020204030204" pitchFamily="34" charset="0"/>
              </a:rPr>
              <a:t>are branches of the </a:t>
            </a:r>
            <a:r>
              <a:rPr lang="en-US" sz="2400" dirty="0">
                <a:solidFill>
                  <a:srgbClr val="0070C0"/>
                </a:solidFill>
                <a:latin typeface="Calibri" panose="020F0502020204030204" pitchFamily="34" charset="0"/>
                <a:cs typeface="Calibri" panose="020F0502020204030204" pitchFamily="34" charset="0"/>
              </a:rPr>
              <a:t>internal thoracic artery </a:t>
            </a:r>
            <a:r>
              <a:rPr lang="en-US" sz="2400" dirty="0">
                <a:latin typeface="Calibri" panose="020F0502020204030204" pitchFamily="34" charset="0"/>
                <a:cs typeface="Calibri" panose="020F0502020204030204" pitchFamily="34" charset="0"/>
              </a:rPr>
              <a:t>, which arises from the first part of the </a:t>
            </a:r>
            <a:r>
              <a:rPr lang="en-US" sz="2400" b="1" dirty="0">
                <a:solidFill>
                  <a:srgbClr val="FF0000"/>
                </a:solidFill>
                <a:latin typeface="Calibri" panose="020F0502020204030204" pitchFamily="34" charset="0"/>
                <a:cs typeface="Calibri" panose="020F0502020204030204" pitchFamily="34" charset="0"/>
              </a:rPr>
              <a:t>subclavian artery.</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 The </a:t>
            </a:r>
            <a:r>
              <a:rPr lang="en-US" sz="2400" b="1" dirty="0">
                <a:solidFill>
                  <a:schemeClr val="tx1"/>
                </a:solidFill>
                <a:latin typeface="Calibri" panose="020F0502020204030204" pitchFamily="34" charset="0"/>
                <a:cs typeface="Calibri" panose="020F0502020204030204" pitchFamily="34" charset="0"/>
              </a:rPr>
              <a:t>anterior intercostal arteries of the lower spaces </a:t>
            </a:r>
            <a:r>
              <a:rPr lang="en-US" sz="2400" dirty="0">
                <a:latin typeface="Calibri" panose="020F0502020204030204" pitchFamily="34" charset="0"/>
                <a:cs typeface="Calibri" panose="020F0502020204030204" pitchFamily="34" charset="0"/>
              </a:rPr>
              <a:t>are branches of the </a:t>
            </a:r>
            <a:r>
              <a:rPr lang="en-US" sz="2400" b="1" dirty="0">
                <a:solidFill>
                  <a:srgbClr val="FF0000"/>
                </a:solidFill>
                <a:latin typeface="Calibri" panose="020F0502020204030204" pitchFamily="34" charset="0"/>
                <a:cs typeface="Calibri" panose="020F0502020204030204" pitchFamily="34" charset="0"/>
              </a:rPr>
              <a:t>musculophrenic artery, </a:t>
            </a:r>
            <a:r>
              <a:rPr lang="en-US" sz="2400" dirty="0">
                <a:solidFill>
                  <a:schemeClr val="tx1"/>
                </a:solidFill>
                <a:latin typeface="Calibri" panose="020F0502020204030204" pitchFamily="34" charset="0"/>
                <a:cs typeface="Calibri" panose="020F0502020204030204" pitchFamily="34" charset="0"/>
              </a:rPr>
              <a:t>one of the terminal branches of the internal thoracic artery.</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 Each intercostal artery gives off branches to the muscles, skin, and parietal pleura. In the region of the breast in the female, the branches to the superficial structures are particularly large.</a:t>
            </a:r>
          </a:p>
          <a:p>
            <a:endParaRPr lang="en-US" dirty="0"/>
          </a:p>
        </p:txBody>
      </p:sp>
    </p:spTree>
    <p:extLst>
      <p:ext uri="{BB962C8B-B14F-4D97-AF65-F5344CB8AC3E}">
        <p14:creationId xmlns:p14="http://schemas.microsoft.com/office/powerpoint/2010/main" val="1808670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689621" y="920132"/>
            <a:ext cx="3816750" cy="5527641"/>
          </a:xfrm>
          <a:prstGeom prst="rect">
            <a:avLst/>
          </a:prstGeom>
        </p:spPr>
      </p:pic>
      <p:pic>
        <p:nvPicPr>
          <p:cNvPr id="6" name="Picture 5"/>
          <p:cNvPicPr>
            <a:picLocks noChangeAspect="1"/>
          </p:cNvPicPr>
          <p:nvPr/>
        </p:nvPicPr>
        <p:blipFill>
          <a:blip r:embed="rId3"/>
          <a:stretch>
            <a:fillRect/>
          </a:stretch>
        </p:blipFill>
        <p:spPr>
          <a:xfrm>
            <a:off x="8668207" y="949659"/>
            <a:ext cx="3523793" cy="5468586"/>
          </a:xfrm>
          <a:prstGeom prst="rect">
            <a:avLst/>
          </a:prstGeom>
        </p:spPr>
      </p:pic>
      <p:pic>
        <p:nvPicPr>
          <p:cNvPr id="2" name="Picture 1">
            <a:extLst>
              <a:ext uri="{FF2B5EF4-FFF2-40B4-BE49-F238E27FC236}">
                <a16:creationId xmlns:a16="http://schemas.microsoft.com/office/drawing/2014/main" id="{2139DFFE-8DB9-3BD3-EB79-BB427D2D7D8A}"/>
              </a:ext>
            </a:extLst>
          </p:cNvPr>
          <p:cNvPicPr>
            <a:picLocks noChangeAspect="1"/>
          </p:cNvPicPr>
          <p:nvPr/>
        </p:nvPicPr>
        <p:blipFill>
          <a:blip r:embed="rId4"/>
          <a:stretch>
            <a:fillRect/>
          </a:stretch>
        </p:blipFill>
        <p:spPr>
          <a:xfrm>
            <a:off x="0" y="254236"/>
            <a:ext cx="4689621" cy="6451364"/>
          </a:xfrm>
          <a:prstGeom prst="rect">
            <a:avLst/>
          </a:prstGeom>
        </p:spPr>
      </p:pic>
    </p:spTree>
    <p:extLst>
      <p:ext uri="{BB962C8B-B14F-4D97-AF65-F5344CB8AC3E}">
        <p14:creationId xmlns:p14="http://schemas.microsoft.com/office/powerpoint/2010/main" val="65481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0"/>
            <a:ext cx="7229475" cy="671513"/>
          </a:xfrm>
        </p:spPr>
        <p:txBody>
          <a:bodyPr>
            <a:normAutofit/>
          </a:bodyPr>
          <a:lstStyle/>
          <a:p>
            <a:r>
              <a:rPr lang="en-US" b="1" dirty="0">
                <a:solidFill>
                  <a:srgbClr val="00B050"/>
                </a:solidFill>
                <a:latin typeface="Calibri" panose="020F0502020204030204" pitchFamily="34" charset="0"/>
                <a:cs typeface="Calibri" panose="020F0502020204030204" pitchFamily="34" charset="0"/>
              </a:rPr>
              <a:t>INTERCOSTAL NERVES </a:t>
            </a:r>
          </a:p>
        </p:txBody>
      </p:sp>
      <p:sp>
        <p:nvSpPr>
          <p:cNvPr id="5" name="Content Placeholder 4"/>
          <p:cNvSpPr>
            <a:spLocks noGrp="1"/>
          </p:cNvSpPr>
          <p:nvPr>
            <p:ph idx="4294967295"/>
          </p:nvPr>
        </p:nvSpPr>
        <p:spPr>
          <a:xfrm>
            <a:off x="57150" y="819150"/>
            <a:ext cx="11944350" cy="5886450"/>
          </a:xfrm>
        </p:spPr>
        <p:txBody>
          <a:bodyPr>
            <a:normAutofit/>
          </a:bodyPr>
          <a:lstStyle/>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intercostal nerves are </a:t>
            </a:r>
            <a:r>
              <a:rPr lang="en-US" sz="2400" b="1" i="1" dirty="0">
                <a:solidFill>
                  <a:srgbClr val="00B050"/>
                </a:solidFill>
                <a:latin typeface="Calibri" panose="020F0502020204030204" pitchFamily="34" charset="0"/>
                <a:cs typeface="Calibri" panose="020F0502020204030204" pitchFamily="34" charset="0"/>
              </a:rPr>
              <a:t>the anterior rami</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of the first 11 thoracic spinal nerves. </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The anterior ramus of the 12th thoracic nerve lies in the abdomen and runs forward in the abdominal wall as the </a:t>
            </a:r>
            <a:r>
              <a:rPr lang="en-US" sz="2400" b="1" dirty="0">
                <a:solidFill>
                  <a:srgbClr val="00B0F0"/>
                </a:solidFill>
                <a:latin typeface="Calibri" panose="020F0502020204030204" pitchFamily="34" charset="0"/>
                <a:cs typeface="Calibri" panose="020F0502020204030204" pitchFamily="34" charset="0"/>
              </a:rPr>
              <a:t>subcostal nerve.</a:t>
            </a:r>
          </a:p>
          <a:p>
            <a:pPr>
              <a:lnSpc>
                <a:spcPct val="150000"/>
              </a:lnSpc>
              <a:buClr>
                <a:srgbClr val="002060"/>
              </a:buClr>
              <a:buFont typeface="Wingdings" panose="05000000000000000000" pitchFamily="2" charset="2"/>
              <a:buChar char="v"/>
            </a:pPr>
            <a:r>
              <a:rPr lang="en-US" sz="2400" b="1" dirty="0">
                <a:solidFill>
                  <a:srgbClr val="0070C0"/>
                </a:solidFill>
                <a:latin typeface="Calibri" panose="020F0502020204030204" pitchFamily="34" charset="0"/>
                <a:cs typeface="Calibri" panose="020F0502020204030204" pitchFamily="34" charset="0"/>
              </a:rPr>
              <a:t>Each intercostal nerve enters an intercostal space between the parietal pleura and the posterior intercostal membrane</a:t>
            </a:r>
            <a:r>
              <a:rPr lang="en-US" sz="2400" b="1" dirty="0">
                <a:latin typeface="Calibri" panose="020F0502020204030204" pitchFamily="34" charset="0"/>
                <a:cs typeface="Calibri" panose="020F0502020204030204" pitchFamily="34" charset="0"/>
              </a:rPr>
              <a:t>.</a:t>
            </a:r>
          </a:p>
          <a:p>
            <a:pPr>
              <a:lnSpc>
                <a:spcPct val="150000"/>
              </a:lnSpc>
              <a:buClr>
                <a:srgbClr val="002060"/>
              </a:buClr>
              <a:buFont typeface="Wingdings" panose="05000000000000000000" pitchFamily="2" charset="2"/>
              <a:buChar char="v"/>
            </a:pPr>
            <a:r>
              <a:rPr lang="en-US" sz="2400" dirty="0">
                <a:latin typeface="Calibri" panose="020F0502020204030204" pitchFamily="34" charset="0"/>
                <a:cs typeface="Calibri" panose="020F0502020204030204" pitchFamily="34" charset="0"/>
              </a:rPr>
              <a:t> It then </a:t>
            </a:r>
            <a:r>
              <a:rPr lang="en-US" sz="2400" b="1" dirty="0">
                <a:solidFill>
                  <a:srgbClr val="0070C0"/>
                </a:solidFill>
                <a:latin typeface="Calibri" panose="020F0502020204030204" pitchFamily="34" charset="0"/>
                <a:cs typeface="Calibri" panose="020F0502020204030204" pitchFamily="34" charset="0"/>
              </a:rPr>
              <a:t>runs forward inferiorly to the intercostal vessels in the </a:t>
            </a:r>
            <a:r>
              <a:rPr lang="en-US" sz="2400" b="1" dirty="0">
                <a:solidFill>
                  <a:srgbClr val="7030A0"/>
                </a:solidFill>
                <a:latin typeface="Calibri" panose="020F0502020204030204" pitchFamily="34" charset="0"/>
                <a:cs typeface="Calibri" panose="020F0502020204030204" pitchFamily="34" charset="0"/>
              </a:rPr>
              <a:t>subcostal groove </a:t>
            </a:r>
            <a:r>
              <a:rPr lang="en-US" sz="2400" b="1" dirty="0">
                <a:solidFill>
                  <a:srgbClr val="0070C0"/>
                </a:solidFill>
                <a:latin typeface="Calibri" panose="020F0502020204030204" pitchFamily="34" charset="0"/>
                <a:cs typeface="Calibri" panose="020F0502020204030204" pitchFamily="34" charset="0"/>
              </a:rPr>
              <a:t>of the corresponding rib, between the innermost intercostal and internal intercostal muscle. </a:t>
            </a:r>
          </a:p>
        </p:txBody>
      </p:sp>
    </p:spTree>
    <p:extLst>
      <p:ext uri="{BB962C8B-B14F-4D97-AF65-F5344CB8AC3E}">
        <p14:creationId xmlns:p14="http://schemas.microsoft.com/office/powerpoint/2010/main" val="2058675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7229475" cy="800100"/>
          </a:xfrm>
        </p:spPr>
        <p:txBody>
          <a:bodyPr>
            <a:normAutofit/>
          </a:bodyPr>
          <a:lstStyle/>
          <a:p>
            <a:r>
              <a:rPr lang="en-US" b="1" dirty="0">
                <a:solidFill>
                  <a:srgbClr val="00B050"/>
                </a:solidFill>
                <a:latin typeface="Calibri" panose="020F0502020204030204" pitchFamily="34" charset="0"/>
                <a:cs typeface="Calibri" panose="020F0502020204030204" pitchFamily="34" charset="0"/>
              </a:rPr>
              <a:t>INTERCOSTAL NERVES </a:t>
            </a:r>
            <a:endParaRPr lang="en-US" dirty="0">
              <a:solidFill>
                <a:srgbClr val="00B05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800100"/>
            <a:ext cx="12001500" cy="5829299"/>
          </a:xfrm>
        </p:spPr>
        <p:txBody>
          <a:bodyPr/>
          <a:lstStyle/>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i="1" dirty="0">
                <a:solidFill>
                  <a:srgbClr val="00B050"/>
                </a:solidFill>
                <a:latin typeface="Calibri" panose="020F0502020204030204" pitchFamily="34" charset="0"/>
                <a:cs typeface="Calibri" panose="020F0502020204030204" pitchFamily="34" charset="0"/>
              </a:rPr>
              <a:t>first six nerves </a:t>
            </a:r>
            <a:r>
              <a:rPr lang="en-US" sz="2400" i="1" dirty="0">
                <a:solidFill>
                  <a:schemeClr val="tx1">
                    <a:lumMod val="65000"/>
                    <a:lumOff val="35000"/>
                  </a:schemeClr>
                </a:solidFill>
                <a:latin typeface="Calibri" panose="020F0502020204030204" pitchFamily="34" charset="0"/>
                <a:cs typeface="Calibri" panose="020F0502020204030204" pitchFamily="34" charset="0"/>
              </a:rPr>
              <a:t>are distributed within their intercostal spaces.</a:t>
            </a:r>
            <a:r>
              <a:rPr lang="en-US" sz="2400" i="1" dirty="0">
                <a:solidFill>
                  <a:srgbClr val="00B050"/>
                </a:solidFill>
                <a:latin typeface="Calibri" panose="020F0502020204030204" pitchFamily="34" charset="0"/>
                <a:cs typeface="Calibri" panose="020F0502020204030204" pitchFamily="34" charset="0"/>
              </a:rPr>
              <a:t> </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i="1" dirty="0">
                <a:solidFill>
                  <a:srgbClr val="00B050"/>
                </a:solidFill>
                <a:latin typeface="Calibri" panose="020F0502020204030204" pitchFamily="34" charset="0"/>
                <a:cs typeface="Calibri" panose="020F0502020204030204" pitchFamily="34" charset="0"/>
              </a:rPr>
              <a:t>7th to 9</a:t>
            </a:r>
            <a:r>
              <a:rPr lang="en-US" sz="2400" b="1" i="1" baseline="30000" dirty="0">
                <a:solidFill>
                  <a:srgbClr val="00B050"/>
                </a:solidFill>
                <a:latin typeface="Calibri" panose="020F0502020204030204" pitchFamily="34" charset="0"/>
                <a:cs typeface="Calibri" panose="020F0502020204030204" pitchFamily="34" charset="0"/>
              </a:rPr>
              <a:t>th</a:t>
            </a:r>
            <a:r>
              <a:rPr lang="en-US" sz="2400" b="1" i="1" dirty="0">
                <a:solidFill>
                  <a:srgbClr val="00B050"/>
                </a:solidFill>
                <a:latin typeface="Calibri" panose="020F0502020204030204" pitchFamily="34" charset="0"/>
                <a:cs typeface="Calibri" panose="020F0502020204030204" pitchFamily="34" charset="0"/>
              </a:rPr>
              <a:t> intercostal nerves </a:t>
            </a:r>
            <a:r>
              <a:rPr lang="en-US" sz="2400" i="1" dirty="0">
                <a:solidFill>
                  <a:schemeClr val="tx1">
                    <a:lumMod val="65000"/>
                    <a:lumOff val="35000"/>
                  </a:schemeClr>
                </a:solidFill>
                <a:latin typeface="Calibri" panose="020F0502020204030204" pitchFamily="34" charset="0"/>
                <a:cs typeface="Calibri" panose="020F0502020204030204" pitchFamily="34" charset="0"/>
              </a:rPr>
              <a:t>leave the anterior ends of their intercostal spaces by passing deep to the costal cartilages</a:t>
            </a:r>
            <a:r>
              <a:rPr lang="en-US" sz="2400" dirty="0">
                <a:solidFill>
                  <a:schemeClr val="tx1">
                    <a:lumMod val="65000"/>
                    <a:lumOff val="35000"/>
                  </a:schemeClr>
                </a:solidFill>
                <a:latin typeface="Calibri" panose="020F0502020204030204" pitchFamily="34" charset="0"/>
                <a:cs typeface="Calibri" panose="020F0502020204030204" pitchFamily="34" charset="0"/>
              </a:rPr>
              <a:t>, to enter the anterior abdominal wall. </a:t>
            </a:r>
          </a:p>
          <a:p>
            <a:pPr>
              <a:lnSpc>
                <a:spcPct val="150000"/>
              </a:lnSpc>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a:t>
            </a:r>
            <a:r>
              <a:rPr lang="en-US" sz="2400" b="1" dirty="0">
                <a:solidFill>
                  <a:srgbClr val="00B050"/>
                </a:solidFill>
                <a:latin typeface="Calibri" panose="020F0502020204030204" pitchFamily="34" charset="0"/>
                <a:cs typeface="Calibri" panose="020F0502020204030204" pitchFamily="34" charset="0"/>
              </a:rPr>
              <a:t>10th and 11th nerves</a:t>
            </a:r>
            <a:r>
              <a:rPr lang="en-US" sz="2400" dirty="0">
                <a:solidFill>
                  <a:srgbClr val="00B050"/>
                </a:solidFill>
                <a:latin typeface="Calibri" panose="020F0502020204030204" pitchFamily="34" charset="0"/>
                <a:cs typeface="Calibri" panose="020F0502020204030204" pitchFamily="34" charset="0"/>
              </a:rPr>
              <a:t>, </a:t>
            </a:r>
            <a:r>
              <a:rPr lang="en-US" sz="2400" dirty="0">
                <a:solidFill>
                  <a:schemeClr val="tx1">
                    <a:lumMod val="65000"/>
                    <a:lumOff val="35000"/>
                  </a:schemeClr>
                </a:solidFill>
                <a:latin typeface="Calibri" panose="020F0502020204030204" pitchFamily="34" charset="0"/>
                <a:cs typeface="Calibri" panose="020F0502020204030204" pitchFamily="34" charset="0"/>
              </a:rPr>
              <a:t>since the corresponding ribs are floating, pass directly into the abdominal wall.</a:t>
            </a:r>
          </a:p>
          <a:p>
            <a:endParaRPr lang="en-US" dirty="0"/>
          </a:p>
        </p:txBody>
      </p:sp>
    </p:spTree>
    <p:extLst>
      <p:ext uri="{BB962C8B-B14F-4D97-AF65-F5344CB8AC3E}">
        <p14:creationId xmlns:p14="http://schemas.microsoft.com/office/powerpoint/2010/main" val="3527534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6329364" cy="685800"/>
          </a:xfrm>
        </p:spPr>
        <p:txBody>
          <a:bodyPr>
            <a:normAutofit/>
          </a:bodyPr>
          <a:lstStyle/>
          <a:p>
            <a:r>
              <a:rPr lang="en-US" b="1" dirty="0">
                <a:solidFill>
                  <a:srgbClr val="00B050"/>
                </a:solidFill>
                <a:latin typeface="Calibri" panose="020F0502020204030204" pitchFamily="34" charset="0"/>
                <a:cs typeface="Calibri" panose="020F0502020204030204" pitchFamily="34" charset="0"/>
              </a:rPr>
              <a:t>INTERCOSTAL NERVES </a:t>
            </a:r>
          </a:p>
        </p:txBody>
      </p:sp>
      <p:sp>
        <p:nvSpPr>
          <p:cNvPr id="3" name="Content Placeholder 2"/>
          <p:cNvSpPr>
            <a:spLocks noGrp="1"/>
          </p:cNvSpPr>
          <p:nvPr>
            <p:ph idx="1"/>
          </p:nvPr>
        </p:nvSpPr>
        <p:spPr>
          <a:xfrm>
            <a:off x="0" y="685801"/>
            <a:ext cx="11887200" cy="6172199"/>
          </a:xfrm>
        </p:spPr>
        <p:txBody>
          <a:bodyPr>
            <a:normAutofit/>
          </a:bodyPr>
          <a:lstStyle/>
          <a:p>
            <a:pPr marL="0" indent="0">
              <a:lnSpc>
                <a:spcPct val="150000"/>
              </a:lnSpc>
              <a:buNone/>
            </a:pPr>
            <a:r>
              <a:rPr lang="en-US" sz="3600" dirty="0">
                <a:solidFill>
                  <a:srgbClr val="00B050"/>
                </a:solidFill>
                <a:latin typeface="Calibri" panose="020F0502020204030204" pitchFamily="34" charset="0"/>
                <a:cs typeface="Calibri" panose="020F0502020204030204" pitchFamily="34" charset="0"/>
              </a:rPr>
              <a:t>The intercostal nerves have many branches:</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Rami communicantes:</a:t>
            </a:r>
            <a:r>
              <a:rPr lang="en-US" sz="2400" dirty="0">
                <a:latin typeface="Calibri" panose="020F0502020204030204" pitchFamily="34" charset="0"/>
                <a:cs typeface="Calibri" panose="020F0502020204030204" pitchFamily="34" charset="0"/>
              </a:rPr>
              <a:t> These branches connect the intercostal nerves to </a:t>
            </a:r>
            <a:r>
              <a:rPr lang="en-US" sz="2400" b="1" dirty="0">
                <a:solidFill>
                  <a:srgbClr val="0070C0"/>
                </a:solidFill>
                <a:latin typeface="Calibri" panose="020F0502020204030204" pitchFamily="34" charset="0"/>
                <a:cs typeface="Calibri" panose="020F0502020204030204" pitchFamily="34" charset="0"/>
              </a:rPr>
              <a:t>ganglia of the sympathetic trunk</a:t>
            </a:r>
            <a:r>
              <a:rPr lang="en-US" sz="2400" dirty="0">
                <a:latin typeface="Calibri" panose="020F0502020204030204" pitchFamily="34" charset="0"/>
                <a:cs typeface="Calibri" panose="020F0502020204030204" pitchFamily="34" charset="0"/>
              </a:rPr>
              <a:t>, the string of interconnected sympathetic ganglia along each side of the vertebral column.</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Collateral branches:</a:t>
            </a:r>
            <a:r>
              <a:rPr lang="en-US" sz="2400" dirty="0">
                <a:latin typeface="Calibri" panose="020F0502020204030204" pitchFamily="34" charset="0"/>
                <a:cs typeface="Calibri" panose="020F0502020204030204" pitchFamily="34" charset="0"/>
              </a:rPr>
              <a:t> These branches run just below the main nerve, on the rib below.</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Lateral cutaneous branches:</a:t>
            </a:r>
            <a:r>
              <a:rPr lang="en-US" sz="2400" dirty="0">
                <a:latin typeface="Calibri" panose="020F0502020204030204" pitchFamily="34" charset="0"/>
                <a:cs typeface="Calibri" panose="020F0502020204030204" pitchFamily="34" charset="0"/>
              </a:rPr>
              <a:t> These nerve branches innervate the skin of the side of the chest.</a:t>
            </a:r>
          </a:p>
          <a:p>
            <a:endParaRPr lang="en-US" dirty="0"/>
          </a:p>
        </p:txBody>
      </p:sp>
    </p:spTree>
    <p:extLst>
      <p:ext uri="{BB962C8B-B14F-4D97-AF65-F5344CB8AC3E}">
        <p14:creationId xmlns:p14="http://schemas.microsoft.com/office/powerpoint/2010/main" val="2418918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8A9900-B37F-4AC0-59EA-EC156896F029}"/>
              </a:ext>
            </a:extLst>
          </p:cNvPr>
          <p:cNvPicPr>
            <a:picLocks noChangeAspect="1"/>
          </p:cNvPicPr>
          <p:nvPr/>
        </p:nvPicPr>
        <p:blipFill rotWithShape="1">
          <a:blip r:embed="rId2"/>
          <a:srcRect r="1882" b="8889"/>
          <a:stretch/>
        </p:blipFill>
        <p:spPr>
          <a:xfrm>
            <a:off x="2910704" y="114300"/>
            <a:ext cx="6370591" cy="6248400"/>
          </a:xfrm>
          <a:prstGeom prst="rect">
            <a:avLst/>
          </a:prstGeom>
        </p:spPr>
      </p:pic>
    </p:spTree>
    <p:extLst>
      <p:ext uri="{BB962C8B-B14F-4D97-AF65-F5344CB8AC3E}">
        <p14:creationId xmlns:p14="http://schemas.microsoft.com/office/powerpoint/2010/main" val="1336810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77C22E-AB9B-A9D9-1086-443B56560343}"/>
              </a:ext>
            </a:extLst>
          </p:cNvPr>
          <p:cNvPicPr>
            <a:picLocks noChangeAspect="1"/>
          </p:cNvPicPr>
          <p:nvPr/>
        </p:nvPicPr>
        <p:blipFill>
          <a:blip r:embed="rId2"/>
          <a:stretch>
            <a:fillRect/>
          </a:stretch>
        </p:blipFill>
        <p:spPr>
          <a:xfrm>
            <a:off x="1704975" y="617673"/>
            <a:ext cx="8782050" cy="5622654"/>
          </a:xfrm>
          <a:prstGeom prst="rect">
            <a:avLst/>
          </a:prstGeom>
        </p:spPr>
      </p:pic>
    </p:spTree>
    <p:extLst>
      <p:ext uri="{BB962C8B-B14F-4D97-AF65-F5344CB8AC3E}">
        <p14:creationId xmlns:p14="http://schemas.microsoft.com/office/powerpoint/2010/main" val="265604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13318" y="561149"/>
            <a:ext cx="6619875" cy="5269421"/>
          </a:xfrm>
          <a:prstGeom prst="rect">
            <a:avLst/>
          </a:prstGeom>
        </p:spPr>
      </p:pic>
    </p:spTree>
    <p:extLst>
      <p:ext uri="{BB962C8B-B14F-4D97-AF65-F5344CB8AC3E}">
        <p14:creationId xmlns:p14="http://schemas.microsoft.com/office/powerpoint/2010/main" val="23087324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958138" cy="728663"/>
          </a:xfrm>
        </p:spPr>
        <p:txBody>
          <a:bodyPr/>
          <a:lstStyle/>
          <a:p>
            <a:r>
              <a:rPr lang="en-US" b="1" dirty="0">
                <a:solidFill>
                  <a:srgbClr val="00B050"/>
                </a:solidFill>
                <a:latin typeface="Calibri" panose="020F0502020204030204" pitchFamily="34" charset="0"/>
                <a:cs typeface="Calibri" panose="020F0502020204030204" pitchFamily="34" charset="0"/>
              </a:rPr>
              <a:t>INTERCOSTAL NERVES </a:t>
            </a:r>
            <a:endParaRPr lang="en-US" dirty="0">
              <a:solidFill>
                <a:srgbClr val="00B05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871538"/>
            <a:ext cx="11948160" cy="5829299"/>
          </a:xfrm>
        </p:spPr>
        <p:txBody>
          <a:bodyPr>
            <a:normAutofit/>
          </a:bodyPr>
          <a:lstStyle/>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Anterior cutaneous branches:</a:t>
            </a:r>
            <a:r>
              <a:rPr lang="en-US" sz="2400" u="sng"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These branches are the terminal portions of the anterior rami that innervate the skin of the anterior thorax.</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Muscular branches:</a:t>
            </a:r>
            <a:r>
              <a:rPr lang="en-US" sz="2400" dirty="0">
                <a:latin typeface="Calibri" panose="020F0502020204030204" pitchFamily="34" charset="0"/>
                <a:cs typeface="Calibri" panose="020F0502020204030204" pitchFamily="34" charset="0"/>
              </a:rPr>
              <a:t> These branches innervate the intercostal muscles.</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Pleural sensory branches:</a:t>
            </a:r>
            <a:r>
              <a:rPr lang="en-US" sz="2400" dirty="0">
                <a:latin typeface="Calibri" panose="020F0502020204030204" pitchFamily="34" charset="0"/>
                <a:cs typeface="Calibri" panose="020F0502020204030204" pitchFamily="34" charset="0"/>
              </a:rPr>
              <a:t> These branches innervate the parietal pleura.</a:t>
            </a:r>
          </a:p>
          <a:p>
            <a:pPr lvl="1">
              <a:lnSpc>
                <a:spcPct val="150000"/>
              </a:lnSpc>
              <a:buFont typeface="Wingdings" panose="05000000000000000000" pitchFamily="2" charset="2"/>
              <a:buChar char="Ø"/>
            </a:pPr>
            <a:r>
              <a:rPr lang="en-US" sz="2400" b="1" u="sng" dirty="0">
                <a:solidFill>
                  <a:srgbClr val="7030A0"/>
                </a:solidFill>
                <a:latin typeface="Calibri" panose="020F0502020204030204" pitchFamily="34" charset="0"/>
                <a:cs typeface="Calibri" panose="020F0502020204030204" pitchFamily="34" charset="0"/>
              </a:rPr>
              <a:t>Peritoneal sensory branches:</a:t>
            </a:r>
            <a:r>
              <a:rPr lang="en-US" sz="2400" dirty="0">
                <a:latin typeface="Calibri" panose="020F0502020204030204" pitchFamily="34" charset="0"/>
                <a:cs typeface="Calibri" panose="020F0502020204030204" pitchFamily="34" charset="0"/>
              </a:rPr>
              <a:t> These branches run to the parietal peritoneum (thin serous membrane lining the abdominal wall) on the 7th through 11th intercostal nerves.</a:t>
            </a:r>
          </a:p>
          <a:p>
            <a:endParaRPr lang="en-US" dirty="0"/>
          </a:p>
        </p:txBody>
      </p:sp>
    </p:spTree>
    <p:extLst>
      <p:ext uri="{BB962C8B-B14F-4D97-AF65-F5344CB8AC3E}">
        <p14:creationId xmlns:p14="http://schemas.microsoft.com/office/powerpoint/2010/main" val="3759827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280160" y="133248"/>
            <a:ext cx="8675990" cy="6515303"/>
          </a:xfrm>
          <a:prstGeom prst="rect">
            <a:avLst/>
          </a:prstGeom>
        </p:spPr>
      </p:pic>
    </p:spTree>
    <p:extLst>
      <p:ext uri="{BB962C8B-B14F-4D97-AF65-F5344CB8AC3E}">
        <p14:creationId xmlns:p14="http://schemas.microsoft.com/office/powerpoint/2010/main" val="36704056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51200" y="626994"/>
            <a:ext cx="5246370" cy="5949384"/>
          </a:xfrm>
          <a:prstGeom prst="rect">
            <a:avLst/>
          </a:prstGeom>
        </p:spPr>
      </p:pic>
    </p:spTree>
    <p:extLst>
      <p:ext uri="{BB962C8B-B14F-4D97-AF65-F5344CB8AC3E}">
        <p14:creationId xmlns:p14="http://schemas.microsoft.com/office/powerpoint/2010/main" val="1110718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B49B20-FEB5-0D1A-5CC8-1700D449D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1309" y="1719911"/>
            <a:ext cx="7419109" cy="4170218"/>
          </a:xfrm>
          <a:prstGeom prst="rect">
            <a:avLst/>
          </a:prstGeom>
        </p:spPr>
      </p:pic>
    </p:spTree>
    <p:extLst>
      <p:ext uri="{BB962C8B-B14F-4D97-AF65-F5344CB8AC3E}">
        <p14:creationId xmlns:p14="http://schemas.microsoft.com/office/powerpoint/2010/main" val="39477526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1570</TotalTime>
  <Words>2335</Words>
  <Application>Microsoft Office PowerPoint</Application>
  <PresentationFormat>Widescreen</PresentationFormat>
  <Paragraphs>176</Paragraphs>
  <Slides>51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Trebuchet MS</vt:lpstr>
      <vt:lpstr>Wingdings</vt:lpstr>
      <vt:lpstr>Wingdings 3</vt:lpstr>
      <vt:lpstr>Facet</vt:lpstr>
      <vt:lpstr>THORAX: Thoracic wall</vt:lpstr>
      <vt:lpstr>INTRODUCTION </vt:lpstr>
      <vt:lpstr>INTRODUCTION</vt:lpstr>
      <vt:lpstr>INTRODUCTION</vt:lpstr>
      <vt:lpstr>THORACIC WALL </vt:lpstr>
      <vt:lpstr>PowerPoint Presentation</vt:lpstr>
      <vt:lpstr>PowerPoint Presentation</vt:lpstr>
      <vt:lpstr>PowerPoint Presentation</vt:lpstr>
      <vt:lpstr>STERNUM </vt:lpstr>
      <vt:lpstr>PowerPoint Presentation</vt:lpstr>
      <vt:lpstr>STERNUM </vt:lpstr>
      <vt:lpstr>PowerPoint Presentation</vt:lpstr>
      <vt:lpstr>STERNUM </vt:lpstr>
      <vt:lpstr>RIBS </vt:lpstr>
      <vt:lpstr>Rib Structure </vt:lpstr>
      <vt:lpstr>RIBS</vt:lpstr>
      <vt:lpstr>RIBS</vt:lpstr>
      <vt:lpstr>PowerPoint Presentation</vt:lpstr>
      <vt:lpstr>PowerPoint Presentation</vt:lpstr>
      <vt:lpstr>RIBS</vt:lpstr>
      <vt:lpstr>PowerPoint Presentation</vt:lpstr>
      <vt:lpstr>RIBS</vt:lpstr>
      <vt:lpstr>PowerPoint Presentation</vt:lpstr>
      <vt:lpstr>Thoracic Spine</vt:lpstr>
      <vt:lpstr>PowerPoint Presentation</vt:lpstr>
      <vt:lpstr>Thoracic Spine</vt:lpstr>
      <vt:lpstr>COSTAL CARTILAGES </vt:lpstr>
      <vt:lpstr>JOINTS OF THE RIBS</vt:lpstr>
      <vt:lpstr>PowerPoint Presentation</vt:lpstr>
      <vt:lpstr>JOINTS OF THE RIBS</vt:lpstr>
      <vt:lpstr>JOINTS OF THE RIBS </vt:lpstr>
      <vt:lpstr>JOINTS OF THE RIBS</vt:lpstr>
      <vt:lpstr>OPENINGS OF THE THORAX </vt:lpstr>
      <vt:lpstr>INTERCOSTAL SPACES </vt:lpstr>
      <vt:lpstr>INTERCOSTAL MUSCLES </vt:lpstr>
      <vt:lpstr>INTERCOSTAL MUSCLES</vt:lpstr>
      <vt:lpstr>PowerPoint Presentation</vt:lpstr>
      <vt:lpstr>INTERCOSTAL MUSCLES</vt:lpstr>
      <vt:lpstr>INTERCOSTAL VESSELS  </vt:lpstr>
      <vt:lpstr>INTERCOSTAL VESSELS </vt:lpstr>
      <vt:lpstr>PowerPoint Presentation</vt:lpstr>
      <vt:lpstr>INTERCOSTAL NERVES </vt:lpstr>
      <vt:lpstr>INTERCOSTAL NERVES </vt:lpstr>
      <vt:lpstr>INTERCOSTAL NERVES </vt:lpstr>
      <vt:lpstr>PowerPoint Presentation</vt:lpstr>
      <vt:lpstr>PowerPoint Presentation</vt:lpstr>
      <vt:lpstr>PowerPoint Presentation</vt:lpstr>
      <vt:lpstr>INTERCOSTAL NERVES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Aizaz</cp:lastModifiedBy>
  <cp:revision>55</cp:revision>
  <dcterms:created xsi:type="dcterms:W3CDTF">2019-11-29T05:42:34Z</dcterms:created>
  <dcterms:modified xsi:type="dcterms:W3CDTF">2024-03-21T17:05:42Z</dcterms:modified>
</cp:coreProperties>
</file>